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1" d="100"/>
          <a:sy n="91" d="100"/>
        </p:scale>
        <p:origin x="58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</c:dPt>
          <c:dPt>
            <c:idx val="1"/>
            <c:bubble3D val="0"/>
            <c:explosion val="5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48C8-4FCA-AC20-B0C9AA6919F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</c:dPt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C8-4FCA-AC20-B0C9AA6919F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</c:dPt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C8-4FCA-AC20-B0C9AA6919F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</c:dPt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C8-4FCA-AC20-B0C9AA6919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56-4404-AF16-2CEDCE989EC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56-4404-AF16-2CEDCE989EC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56-4404-AF16-2CEDCE989E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252872"/>
        <c:axId val="347249592"/>
      </c:barChart>
      <c:catAx>
        <c:axId val="347252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7249592"/>
        <c:crosses val="autoZero"/>
        <c:auto val="1"/>
        <c:lblAlgn val="ctr"/>
        <c:lblOffset val="100"/>
        <c:noMultiLvlLbl val="0"/>
      </c:catAx>
      <c:valAx>
        <c:axId val="34724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725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7666748337460401E-2"/>
          <c:y val="0.16591701830584624"/>
          <c:w val="0.86310119757574555"/>
          <c:h val="0.5035115830546840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C7-4EC9-A15C-CC6A2D48DAE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7C7-4EC9-A15C-CC6A2D48DAE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7C7-4EC9-A15C-CC6A2D48D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412664"/>
        <c:axId val="338414304"/>
      </c:lineChart>
      <c:catAx>
        <c:axId val="338412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8414304"/>
        <c:crosses val="autoZero"/>
        <c:auto val="1"/>
        <c:lblAlgn val="ctr"/>
        <c:lblOffset val="100"/>
        <c:noMultiLvlLbl val="0"/>
      </c:catAx>
      <c:valAx>
        <c:axId val="33841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841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Какой напиток популярнее всего?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F2D-4CD8-BA24-B92F2FC1188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AF2D-4CD8-BA24-B92F2FC1188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F2D-4CD8-BA24-B92F2FC1188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AF2D-4CD8-BA24-B92F2FC1188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AF2D-4CD8-BA24-B92F2FC1188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AF2D-4CD8-BA24-B92F2FC1188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AF2D-4CD8-BA24-B92F2FC11882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AF2D-4CD8-BA24-B92F2FC11882}"/>
                </c:ext>
              </c:extLst>
            </c:dLbl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Фанта </c:v>
                </c:pt>
                <c:pt idx="1">
                  <c:v>Кока-кола</c:v>
                </c:pt>
                <c:pt idx="2">
                  <c:v>Спрайт</c:v>
                </c:pt>
                <c:pt idx="3">
                  <c:v>Сок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</c:v>
                </c:pt>
                <c:pt idx="1">
                  <c:v>44</c:v>
                </c:pt>
                <c:pt idx="2">
                  <c:v>30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2D-4CD8-BA24-B92F2FC11882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Изменение</a:t>
            </a:r>
            <a:r>
              <a:rPr lang="ru-RU" baseline="0" dirty="0" smtClean="0"/>
              <a:t> цен на продукты за лето 2018 года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июль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Мука</c:v>
                </c:pt>
                <c:pt idx="1">
                  <c:v>Макароны</c:v>
                </c:pt>
                <c:pt idx="2">
                  <c:v>Соль</c:v>
                </c:pt>
                <c:pt idx="3">
                  <c:v>Сахар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4D-4CD4-8E7E-3C261FA1FF4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июль2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Мука</c:v>
                </c:pt>
                <c:pt idx="1">
                  <c:v>Макароны</c:v>
                </c:pt>
                <c:pt idx="2">
                  <c:v>Соль</c:v>
                </c:pt>
                <c:pt idx="3">
                  <c:v>Сахар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4D-4CD4-8E7E-3C261FA1FF4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август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Мука</c:v>
                </c:pt>
                <c:pt idx="1">
                  <c:v>Макароны</c:v>
                </c:pt>
                <c:pt idx="2">
                  <c:v>Соль</c:v>
                </c:pt>
                <c:pt idx="3">
                  <c:v>Сахар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4D-4CD4-8E7E-3C261FA1FF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209624"/>
        <c:axId val="408204376"/>
      </c:barChart>
      <c:catAx>
        <c:axId val="40820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8204376"/>
        <c:crosses val="autoZero"/>
        <c:auto val="1"/>
        <c:lblAlgn val="ctr"/>
        <c:lblOffset val="100"/>
        <c:noMultiLvlLbl val="0"/>
      </c:catAx>
      <c:valAx>
        <c:axId val="40820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820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Успеваемость учеников за 2017/2018 учебный год</a:t>
            </a:r>
            <a:endParaRPr lang="ru-RU" dirty="0"/>
          </a:p>
        </c:rich>
      </c:tx>
      <c:layout>
        <c:manualLayout>
          <c:xMode val="edge"/>
          <c:yMode val="edge"/>
          <c:x val="0.16062289562289561"/>
          <c:y val="2.52565114443567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Петров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1 четверть</c:v>
                </c:pt>
                <c:pt idx="1">
                  <c:v>2 четверть</c:v>
                </c:pt>
                <c:pt idx="2">
                  <c:v>3 четверть</c:v>
                </c:pt>
                <c:pt idx="3">
                  <c:v>4 четверть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BE-49FB-8EAD-F1051CD7674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Иванов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1 четверть</c:v>
                </c:pt>
                <c:pt idx="1">
                  <c:v>2 четверть</c:v>
                </c:pt>
                <c:pt idx="2">
                  <c:v>3 четверть</c:v>
                </c:pt>
                <c:pt idx="3">
                  <c:v>4 четверть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</c:v>
                </c:pt>
                <c:pt idx="1">
                  <c:v>2</c:v>
                </c:pt>
                <c:pt idx="2">
                  <c:v>4</c:v>
                </c:pt>
                <c:pt idx="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BE-49FB-8EAD-F1051CD7674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Сидоров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1 четверть</c:v>
                </c:pt>
                <c:pt idx="1">
                  <c:v>2 четверть</c:v>
                </c:pt>
                <c:pt idx="2">
                  <c:v>3 четверть</c:v>
                </c:pt>
                <c:pt idx="3">
                  <c:v>4 четверть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BE-49FB-8EAD-F1051CD767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913408"/>
        <c:axId val="339913736"/>
      </c:lineChart>
      <c:catAx>
        <c:axId val="33991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9913736"/>
        <c:crosses val="autoZero"/>
        <c:auto val="1"/>
        <c:lblAlgn val="ctr"/>
        <c:lblOffset val="100"/>
        <c:noMultiLvlLbl val="0"/>
      </c:catAx>
      <c:valAx>
        <c:axId val="339913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991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Успеваемость 5В класса по математике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8B89-444D-B760-90A2508BF74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8B89-444D-B760-90A2508BF74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8B89-444D-B760-90A2508BF74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4-8B89-444D-B760-90A2508BF74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B89-444D-B760-90A2508BF74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8B89-444D-B760-90A2508BF74B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B89-444D-B760-90A2508BF74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8B89-444D-B760-90A2508BF74B}"/>
                </c:ext>
              </c:extLst>
            </c:dLbl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1 четверть</c:v>
                </c:pt>
                <c:pt idx="1">
                  <c:v>2 четверть</c:v>
                </c:pt>
                <c:pt idx="2">
                  <c:v>3 четверть</c:v>
                </c:pt>
                <c:pt idx="3">
                  <c:v>4 четверть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4.8</c:v>
                </c:pt>
                <c:pt idx="1">
                  <c:v>3.5</c:v>
                </c:pt>
                <c:pt idx="2">
                  <c:v>3</c:v>
                </c:pt>
                <c:pt idx="3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89-444D-B760-90A2508BF74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052D5-B198-4879-A736-86AC30A9261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C720-4785-46AA-B540-486E9DA4DC9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69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052D5-B198-4879-A736-86AC30A9261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C720-4785-46AA-B540-486E9DA4D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050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052D5-B198-4879-A736-86AC30A9261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C720-4785-46AA-B540-486E9DA4DC9E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23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052D5-B198-4879-A736-86AC30A9261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C720-4785-46AA-B540-486E9DA4D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989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052D5-B198-4879-A736-86AC30A9261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C720-4785-46AA-B540-486E9DA4D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672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052D5-B198-4879-A736-86AC30A9261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C720-4785-46AA-B540-486E9DA4D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346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052D5-B198-4879-A736-86AC30A9261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C720-4785-46AA-B540-486E9DA4D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056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6D052D5-B198-4879-A736-86AC30A9261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900C720-4785-46AA-B540-486E9DA4D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100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052D5-B198-4879-A736-86AC30A9261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C720-4785-46AA-B540-486E9DA4D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42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052D5-B198-4879-A736-86AC30A9261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C720-4785-46AA-B540-486E9DA4D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369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052D5-B198-4879-A736-86AC30A9261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0C720-4785-46AA-B540-486E9DA4DC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699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D052D5-B198-4879-A736-86AC30A92610}" type="datetimeFigureOut">
              <a:rPr lang="ru-RU" smtClean="0"/>
              <a:t>02.05.2019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900C720-4785-46AA-B540-486E9DA4DC9E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814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Чтение и составление диаграмм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258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Диаграмма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4112" y="1777386"/>
            <a:ext cx="7262648" cy="2519328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- это средство </a:t>
            </a:r>
            <a:r>
              <a:rPr lang="ru-RU" sz="2400" dirty="0"/>
              <a:t>наглядного </a:t>
            </a:r>
            <a:r>
              <a:rPr lang="ru-RU" sz="2400" dirty="0" smtClean="0"/>
              <a:t>графического изображения </a:t>
            </a:r>
            <a:r>
              <a:rPr lang="ru-RU" sz="2400" dirty="0"/>
              <a:t>информации, предназначенное для сравнения нескольких величин или нескольких значений одной величины, слежение за изменением </a:t>
            </a:r>
            <a:r>
              <a:rPr lang="ru-RU" sz="2400" dirty="0" smtClean="0"/>
              <a:t>этих </a:t>
            </a:r>
            <a:r>
              <a:rPr lang="ru-RU" sz="2400" dirty="0"/>
              <a:t>значений 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19472233"/>
              </p:ext>
            </p:extLst>
          </p:nvPr>
        </p:nvGraphicFramePr>
        <p:xfrm>
          <a:off x="6022428" y="3552232"/>
          <a:ext cx="3121572" cy="2365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94132221"/>
              </p:ext>
            </p:extLst>
          </p:nvPr>
        </p:nvGraphicFramePr>
        <p:xfrm>
          <a:off x="210206" y="3394841"/>
          <a:ext cx="2249741" cy="29869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856459552"/>
              </p:ext>
            </p:extLst>
          </p:nvPr>
        </p:nvGraphicFramePr>
        <p:xfrm>
          <a:off x="2780250" y="3279226"/>
          <a:ext cx="3216164" cy="2911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93849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4029047"/>
              </p:ext>
            </p:extLst>
          </p:nvPr>
        </p:nvGraphicFramePr>
        <p:xfrm>
          <a:off x="822325" y="1846263"/>
          <a:ext cx="7901260" cy="3146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630">
                  <a:extLst>
                    <a:ext uri="{9D8B030D-6E8A-4147-A177-3AD203B41FA5}">
                      <a16:colId xmlns:a16="http://schemas.microsoft.com/office/drawing/2014/main" val="2573959424"/>
                    </a:ext>
                  </a:extLst>
                </a:gridCol>
                <a:gridCol w="3950630">
                  <a:extLst>
                    <a:ext uri="{9D8B030D-6E8A-4147-A177-3AD203B41FA5}">
                      <a16:colId xmlns:a16="http://schemas.microsoft.com/office/drawing/2014/main" val="1908645313"/>
                    </a:ext>
                  </a:extLst>
                </a:gridCol>
              </a:tblGrid>
              <a:tr h="62923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Напиток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Кол-во людей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696102"/>
                  </a:ext>
                </a:extLst>
              </a:tr>
              <a:tr h="62923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Фанта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11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284540"/>
                  </a:ext>
                </a:extLst>
              </a:tr>
              <a:tr h="62923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Кока-кола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44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96674"/>
                  </a:ext>
                </a:extLst>
              </a:tr>
              <a:tr h="62923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Спрайт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30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422734"/>
                  </a:ext>
                </a:extLst>
              </a:tr>
              <a:tr h="62923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Сок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18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125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8473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Построение диаграммы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8294702"/>
              </p:ext>
            </p:extLst>
          </p:nvPr>
        </p:nvGraphicFramePr>
        <p:xfrm>
          <a:off x="1348368" y="1933903"/>
          <a:ext cx="7018392" cy="3766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58410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181" y="2703982"/>
            <a:ext cx="8321040" cy="236200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Для чего нужны диаграммы?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Где они вам могут пригодиться?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Какие виды диаграмм вы знаете?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9991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59" y="286604"/>
            <a:ext cx="7995219" cy="145075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Гистограмма (помогает наглядно сравнить несколько показателей) 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1566771"/>
              </p:ext>
            </p:extLst>
          </p:nvPr>
        </p:nvGraphicFramePr>
        <p:xfrm>
          <a:off x="822325" y="1846263"/>
          <a:ext cx="75438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58629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59" y="286604"/>
            <a:ext cx="7932157" cy="1450757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График </a:t>
            </a:r>
            <a:br>
              <a:rPr lang="ru-RU" sz="4400" dirty="0" smtClean="0"/>
            </a:br>
            <a:r>
              <a:rPr lang="ru-RU" sz="4400" dirty="0" smtClean="0"/>
              <a:t>(отображает развитие процесса) </a:t>
            </a:r>
            <a:endParaRPr lang="ru-RU" sz="44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5349157"/>
              </p:ext>
            </p:extLst>
          </p:nvPr>
        </p:nvGraphicFramePr>
        <p:xfrm>
          <a:off x="822325" y="1846263"/>
          <a:ext cx="75438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02768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Круговая (удобно использовать для распределения какого-либо процесса) </a:t>
            </a:r>
            <a:endParaRPr lang="ru-RU" sz="36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9111197"/>
              </p:ext>
            </p:extLst>
          </p:nvPr>
        </p:nvGraphicFramePr>
        <p:xfrm>
          <a:off x="822325" y="1846263"/>
          <a:ext cx="7543800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1259039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57</TotalTime>
  <Words>95</Words>
  <Application>Microsoft Office PowerPoint</Application>
  <PresentationFormat>Экран (4:3)</PresentationFormat>
  <Paragraphs>25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Calibri</vt:lpstr>
      <vt:lpstr>Calibri Light</vt:lpstr>
      <vt:lpstr>Ретро</vt:lpstr>
      <vt:lpstr>Чтение и составление диаграмм </vt:lpstr>
      <vt:lpstr>Диаграмма</vt:lpstr>
      <vt:lpstr>Презентация PowerPoint</vt:lpstr>
      <vt:lpstr>Построение диаграммы</vt:lpstr>
      <vt:lpstr>Для чего нужны диаграммы?   Где они вам могут пригодиться?   Какие виды диаграмм вы знаете? </vt:lpstr>
      <vt:lpstr>Гистограмма (помогает наглядно сравнить несколько показателей) </vt:lpstr>
      <vt:lpstr>График  (отображает развитие процесса) </vt:lpstr>
      <vt:lpstr>Круговая (удобно использовать для распределения какого-либо процесса)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Чтение и составление диаграмм</dc:title>
  <dc:creator>Пользователь</dc:creator>
  <cp:lastModifiedBy>Пользователь</cp:lastModifiedBy>
  <cp:revision>4</cp:revision>
  <dcterms:created xsi:type="dcterms:W3CDTF">2019-05-02T11:56:15Z</dcterms:created>
  <dcterms:modified xsi:type="dcterms:W3CDTF">2019-05-02T12:53:27Z</dcterms:modified>
</cp:coreProperties>
</file>