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8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DE54FE-3B3A-43A3-A8E0-A706D3BACDC9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FFAA6-4856-4FE5-844C-A8FE7AEE4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FFAA6-4856-4FE5-844C-A8FE7AEE4F8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2909010-6C66-45BA-8A99-10220D5763FD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994AC2B-6924-4C53-B35A-DB409743BB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9010-6C66-45BA-8A99-10220D5763FD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AC2B-6924-4C53-B35A-DB409743BB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9010-6C66-45BA-8A99-10220D5763FD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AC2B-6924-4C53-B35A-DB409743BB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9010-6C66-45BA-8A99-10220D5763FD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AC2B-6924-4C53-B35A-DB409743BB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909010-6C66-45BA-8A99-10220D5763FD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994AC2B-6924-4C53-B35A-DB409743BB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2909010-6C66-45BA-8A99-10220D5763FD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994AC2B-6924-4C53-B35A-DB409743BB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9010-6C66-45BA-8A99-10220D5763FD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AC2B-6924-4C53-B35A-DB409743BB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9010-6C66-45BA-8A99-10220D5763FD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AC2B-6924-4C53-B35A-DB409743BB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9010-6C66-45BA-8A99-10220D5763FD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AC2B-6924-4C53-B35A-DB409743BB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9010-6C66-45BA-8A99-10220D5763FD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AC2B-6924-4C53-B35A-DB409743BB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9010-6C66-45BA-8A99-10220D5763FD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AC2B-6924-4C53-B35A-DB409743BB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2909010-6C66-45BA-8A99-10220D5763FD}" type="datetimeFigureOut">
              <a:rPr lang="ru-RU" smtClean="0"/>
              <a:pPr/>
              <a:t>14.02.2014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994AC2B-6924-4C53-B35A-DB409743BB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Понятие о несклоняемых именах существительных и особенностях их употребления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7972452" cy="1752600"/>
          </a:xfrm>
        </p:spPr>
        <p:txBody>
          <a:bodyPr/>
          <a:lstStyle/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 класс УМК «Школа 2100»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Гордеева О.С.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МБОУ «СОШ № 50»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58204" cy="1000132"/>
          </a:xfrm>
        </p:spPr>
        <p:txBody>
          <a:bodyPr/>
          <a:lstStyle/>
          <a:p>
            <a:r>
              <a:rPr lang="ru-RU" dirty="0" smtClean="0"/>
              <a:t>1. Работа в группах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857364"/>
            <a:ext cx="8329642" cy="471717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Правила работы в группе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1.Говорим вежливо, называя собеседника по имени.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2.Говорим по очереди, не перебивая друг друга.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Внимательно слушаем.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Чётко высказываем своё мнение.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Уважаем мнение собеседника. 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попрошу вас соблюдать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 правила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особенно соблюдать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и 4.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928670"/>
          <a:ext cx="7929619" cy="4929222"/>
        </p:xfrm>
        <a:graphic>
          <a:graphicData uri="http://schemas.openxmlformats.org/drawingml/2006/table">
            <a:tbl>
              <a:tblPr/>
              <a:tblGrid>
                <a:gridCol w="676888"/>
                <a:gridCol w="3287507"/>
                <a:gridCol w="1982612"/>
                <a:gridCol w="1982612"/>
              </a:tblGrid>
              <a:tr h="357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№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Высказывание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Правильное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Неправильное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58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Склонение –это изменение имён существительных по падежам в единственном и множественном числе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 русском языке 5 падежей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0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 русском языке 3 склонения: женское, мужское, среднее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Склонение-это постоянный признак существительного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Одно и то же имя существительное может относится к разным склонениям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Имя существительное имеет склонение, а изменяется по числам и падежам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85852" y="5929330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Если правильное высказывание ставим «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если неправильное высказывание «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357166"/>
            <a:ext cx="8072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Задание для групп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28660" y="785794"/>
          <a:ext cx="7358115" cy="5913333"/>
        </p:xfrm>
        <a:graphic>
          <a:graphicData uri="http://schemas.openxmlformats.org/drawingml/2006/table">
            <a:tbl>
              <a:tblPr/>
              <a:tblGrid>
                <a:gridCol w="628104"/>
                <a:gridCol w="3050569"/>
                <a:gridCol w="1839721"/>
                <a:gridCol w="1839721"/>
              </a:tblGrid>
              <a:tr h="6482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№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Высказывание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Правильное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Неправильное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6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Склонение –это изменение имён существительных по падежам в единственном и множественном числе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600" b="1" dirty="0">
                        <a:solidFill>
                          <a:srgbClr val="00B05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solidFill>
                          <a:srgbClr val="00B05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1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 русском языке 5 падежей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solidFill>
                          <a:srgbClr val="00B05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2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 русском языке 3 склонения: женское, мужское, среднее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solidFill>
                          <a:srgbClr val="00B05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2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Склонение-это постоянный признак существительного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solidFill>
                          <a:srgbClr val="00B05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6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Одно и то же имя существительное может относится к разным склонениям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solidFill>
                          <a:srgbClr val="00B05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2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Имя существительное имеет склонение, а изменяется по числам и падежам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solidFill>
                          <a:srgbClr val="00B05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solidFill>
                          <a:srgbClr val="00B05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148" marR="671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71736" y="357166"/>
            <a:ext cx="3571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Проверка</a:t>
            </a:r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7148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Несклоняемые существительные – слова иноязычные. Слов пришедших к нам из других языков, немало: около 10% всего русского языка. Ко многим мы привыкли не задумываемся о том, что они - иноязычные: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библиотека, шарф, антилопа…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64345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слова изменяются по падежам.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Несклоняемыми являются не все  иноязычные слова, а только небольшая часть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В Новосибирск</a:t>
            </a:r>
            <a:r>
              <a:rPr lang="ru-RU" sz="4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 метр</a:t>
            </a:r>
            <a:r>
              <a:rPr lang="ru-RU" sz="4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 на стене висело </a:t>
            </a:r>
            <a:r>
              <a:rPr lang="ru-RU" sz="4800" i="1" dirty="0" err="1" smtClean="0">
                <a:latin typeface="Times New Roman" pitchFamily="18" charset="0"/>
                <a:cs typeface="Times New Roman" pitchFamily="18" charset="0"/>
              </a:rPr>
              <a:t>огромн</a:t>
            </a:r>
            <a:r>
              <a:rPr lang="ru-RU" sz="4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 табл</a:t>
            </a:r>
            <a:r>
              <a:rPr lang="ru-RU" sz="4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(в метро (как</a:t>
            </a:r>
            <a:r>
              <a:rPr lang="ru-RU" sz="4000" i="1" u="sng" dirty="0" smtClean="0">
                <a:latin typeface="Times New Roman" pitchFamily="18" charset="0"/>
                <a:cs typeface="Times New Roman" pitchFamily="18" charset="0"/>
              </a:rPr>
              <a:t>ом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?) Новосибирск</a:t>
            </a:r>
            <a:r>
              <a:rPr lang="ru-RU" sz="4000" i="1" u="sng" dirty="0" smtClean="0">
                <a:latin typeface="Times New Roman" pitchFamily="18" charset="0"/>
                <a:cs typeface="Times New Roman" pitchFamily="18" charset="0"/>
              </a:rPr>
              <a:t>ом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None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табло (как</a:t>
            </a:r>
            <a:r>
              <a:rPr lang="ru-RU" sz="4000" i="1" u="sng" dirty="0" smtClean="0">
                <a:latin typeface="Times New Roman" pitchFamily="18" charset="0"/>
                <a:cs typeface="Times New Roman" pitchFamily="18" charset="0"/>
              </a:rPr>
              <a:t>ое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?) огромн</a:t>
            </a:r>
            <a:r>
              <a:rPr lang="ru-RU" sz="4000" i="1" u="sng" dirty="0" smtClean="0">
                <a:latin typeface="Times New Roman" pitchFamily="18" charset="0"/>
                <a:cs typeface="Times New Roman" pitchFamily="18" charset="0"/>
              </a:rPr>
              <a:t>ое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88676"/>
          </a:xfrm>
        </p:spPr>
        <p:txBody>
          <a:bodyPr/>
          <a:lstStyle/>
          <a:p>
            <a:pPr>
              <a:buNone/>
            </a:pPr>
            <a:endParaRPr lang="ru-RU" sz="48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  В</a:t>
            </a:r>
            <a:r>
              <a:rPr lang="ru-RU" sz="4800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Но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4800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4800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бирск</a:t>
            </a:r>
            <a:r>
              <a:rPr lang="ru-RU" sz="4800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м м</a:t>
            </a:r>
            <a:r>
              <a:rPr lang="ru-RU" sz="4800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тр</a:t>
            </a:r>
            <a:r>
              <a:rPr lang="ru-RU" sz="4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 на ст</a:t>
            </a:r>
            <a:r>
              <a:rPr lang="ru-RU" sz="4800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не в</a:t>
            </a:r>
            <a:r>
              <a:rPr lang="ru-RU" sz="4800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ru-RU" sz="4800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громн</a:t>
            </a:r>
            <a:r>
              <a:rPr lang="ru-RU" sz="4800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ое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ru-RU" sz="4800" i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бл</a:t>
            </a:r>
            <a:r>
              <a:rPr lang="ru-RU" sz="4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8"/>
            <a:ext cx="8115328" cy="5217238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  </a:t>
            </a:r>
            <a:r>
              <a:rPr lang="ru-RU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Оцените работу сами</a:t>
            </a:r>
          </a:p>
          <a:p>
            <a:r>
              <a:rPr lang="ru-RU" dirty="0" smtClean="0"/>
              <a:t>   если вы верно выполнили оба упражнения поставьте на полях тетради «</a:t>
            </a:r>
            <a:r>
              <a:rPr lang="ru-RU" dirty="0" smtClean="0">
                <a:solidFill>
                  <a:srgbClr val="FF0000"/>
                </a:solidFill>
              </a:rPr>
              <a:t>!</a:t>
            </a:r>
            <a:r>
              <a:rPr lang="ru-RU" dirty="0" smtClean="0"/>
              <a:t>»,</a:t>
            </a:r>
          </a:p>
          <a:p>
            <a:r>
              <a:rPr lang="ru-RU" dirty="0" smtClean="0"/>
              <a:t>   допустили ошибку в одном упражнении «</a:t>
            </a:r>
            <a:r>
              <a:rPr lang="ru-RU" dirty="0" smtClean="0">
                <a:solidFill>
                  <a:srgbClr val="FF0000"/>
                </a:solidFill>
              </a:rPr>
              <a:t>+</a:t>
            </a:r>
            <a:r>
              <a:rPr lang="ru-RU" dirty="0" smtClean="0"/>
              <a:t>», </a:t>
            </a:r>
          </a:p>
          <a:p>
            <a:r>
              <a:rPr lang="ru-RU" dirty="0" smtClean="0"/>
              <a:t>сильно затруднялись в выполнении работы «</a:t>
            </a:r>
            <a:r>
              <a:rPr lang="ru-RU" dirty="0" smtClean="0">
                <a:solidFill>
                  <a:srgbClr val="FF0000"/>
                </a:solidFill>
              </a:rPr>
              <a:t>?</a:t>
            </a:r>
            <a:r>
              <a:rPr lang="ru-RU" dirty="0" smtClean="0"/>
              <a:t>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1214422"/>
          <a:ext cx="8215370" cy="4949268"/>
        </p:xfrm>
        <a:graphic>
          <a:graphicData uri="http://schemas.openxmlformats.org/drawingml/2006/table">
            <a:tbl>
              <a:tblPr/>
              <a:tblGrid>
                <a:gridCol w="4155293"/>
                <a:gridCol w="4060077"/>
              </a:tblGrid>
              <a:tr h="662228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На уроке я работал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активно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/ пассивно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20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2.Своей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работой на уроке 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доволен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/ не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доволен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20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3.Урок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для меня показался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коротким/длинным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228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4.За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урок 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не устал</a:t>
                      </a: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/ </a:t>
                      </a:r>
                      <a:r>
                        <a:rPr lang="ru-RU" sz="2400" dirty="0" err="1" smtClean="0">
                          <a:latin typeface="Times New Roman"/>
                          <a:ea typeface="Calibri"/>
                          <a:cs typeface="Times New Roman"/>
                        </a:rPr>
                        <a:t>устал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20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5.Моё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настроение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стало лучше/ стало хуже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20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6.Материал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урока мне был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понятен/не понятен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Оцените свою работу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71802" y="642918"/>
            <a:ext cx="32861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Итог урока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С.130,упр.170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Выписать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несклоняемые существительные из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орфографического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словаря.    </a:t>
            </a:r>
          </a:p>
          <a:p>
            <a:pPr>
              <a:buNone/>
            </a:pPr>
            <a:r>
              <a:rPr lang="ru-RU" dirty="0" smtClean="0"/>
              <a:t>                                           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Сп</a:t>
            </a:r>
            <a:r>
              <a:rPr lang="ru-RU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сиб</a:t>
            </a:r>
            <a:r>
              <a:rPr lang="ru-RU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за р</a:t>
            </a:r>
            <a:r>
              <a:rPr lang="ru-RU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боту!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50</TotalTime>
  <Words>413</Words>
  <Application>Microsoft Office PowerPoint</Application>
  <PresentationFormat>Экран (4:3)</PresentationFormat>
  <Paragraphs>88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Городская</vt:lpstr>
      <vt:lpstr>Понятие о несклоняемых именах существительных и особенностях их употребления</vt:lpstr>
      <vt:lpstr>1. Работа в группах</vt:lpstr>
      <vt:lpstr>Слайд 3</vt:lpstr>
      <vt:lpstr>Слайд 4</vt:lpstr>
      <vt:lpstr>Несклоняемые существительные – слова иноязычные. Слов пришедших к нам из других языков, немало: около 10% всего русского языка. Ко многим мы привыкли не задумываемся о том, что они - иноязычные: библиотека, шарф, антилопа…</vt:lpstr>
      <vt:lpstr>Все слова изменяются по падежам.  Несклоняемыми являются не все  иноязычные слова, а только небольшая часть </vt:lpstr>
      <vt:lpstr>Слайд 7</vt:lpstr>
      <vt:lpstr>Слайд 8</vt:lpstr>
      <vt:lpstr>Слайд 9</vt:lpstr>
      <vt:lpstr>Слайд 10</vt:lpstr>
      <vt:lpstr>Слайд 11</vt:lpstr>
      <vt:lpstr>Домашнее задание 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о несклоняемых именах существительных и особенностях их употребления</dc:title>
  <dc:creator>нет</dc:creator>
  <cp:lastModifiedBy>нет</cp:lastModifiedBy>
  <cp:revision>8</cp:revision>
  <dcterms:created xsi:type="dcterms:W3CDTF">2014-02-13T17:02:13Z</dcterms:created>
  <dcterms:modified xsi:type="dcterms:W3CDTF">2014-02-13T17:54:34Z</dcterms:modified>
</cp:coreProperties>
</file>