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32" r:id="rId1"/>
  </p:sldMasterIdLst>
  <p:notesMasterIdLst>
    <p:notesMasterId r:id="rId24"/>
  </p:notesMasterIdLst>
  <p:sldIdLst>
    <p:sldId id="256" r:id="rId2"/>
    <p:sldId id="257" r:id="rId3"/>
    <p:sldId id="261" r:id="rId4"/>
    <p:sldId id="262" r:id="rId5"/>
    <p:sldId id="260" r:id="rId6"/>
    <p:sldId id="266" r:id="rId7"/>
    <p:sldId id="263" r:id="rId8"/>
    <p:sldId id="264" r:id="rId9"/>
    <p:sldId id="268" r:id="rId10"/>
    <p:sldId id="265" r:id="rId11"/>
    <p:sldId id="267" r:id="rId12"/>
    <p:sldId id="270" r:id="rId13"/>
    <p:sldId id="273" r:id="rId14"/>
    <p:sldId id="269" r:id="rId15"/>
    <p:sldId id="271" r:id="rId16"/>
    <p:sldId id="272" r:id="rId17"/>
    <p:sldId id="274" r:id="rId18"/>
    <p:sldId id="275" r:id="rId19"/>
    <p:sldId id="276" r:id="rId20"/>
    <p:sldId id="280" r:id="rId21"/>
    <p:sldId id="277" r:id="rId22"/>
    <p:sldId id="278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950F"/>
    <a:srgbClr val="5034F8"/>
    <a:srgbClr val="D44606"/>
    <a:srgbClr val="469EC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/>
  </p:normalViewPr>
  <p:slideViewPr>
    <p:cSldViewPr>
      <p:cViewPr>
        <p:scale>
          <a:sx n="64" d="100"/>
          <a:sy n="64" d="100"/>
        </p:scale>
        <p:origin x="-228" y="-8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7F25A7-4864-4361-81A6-2F9721FF0BA3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720EE-5813-43C1-A985-401CADEA546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7720EE-5813-43C1-A985-401CADEA5461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3176-4B28-44C6-9644-26FFD03749CF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BDB-C450-4E74-9F36-61C2D95938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3176-4B28-44C6-9644-26FFD03749CF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BDB-C450-4E74-9F36-61C2D95938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3176-4B28-44C6-9644-26FFD03749CF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BDB-C450-4E74-9F36-61C2D95938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3176-4B28-44C6-9644-26FFD03749CF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BDB-C450-4E74-9F36-61C2D95938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3176-4B28-44C6-9644-26FFD03749CF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BDB-C450-4E74-9F36-61C2D95938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3176-4B28-44C6-9644-26FFD03749CF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BDB-C450-4E74-9F36-61C2D95938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3176-4B28-44C6-9644-26FFD03749CF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BDB-C450-4E74-9F36-61C2D95938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3176-4B28-44C6-9644-26FFD03749CF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BDB-C450-4E74-9F36-61C2D95938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3176-4B28-44C6-9644-26FFD03749CF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8934BDB-C450-4E74-9F36-61C2D95938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3176-4B28-44C6-9644-26FFD03749CF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BDB-C450-4E74-9F36-61C2D95938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23176-4B28-44C6-9644-26FFD03749CF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34BDB-C450-4E74-9F36-61C2D95938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6323176-4B28-44C6-9644-26FFD03749CF}" type="datetimeFigureOut">
              <a:rPr lang="ru-RU" smtClean="0"/>
              <a:pPr/>
              <a:t>10.11.2013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8934BDB-C450-4E74-9F36-61C2D95938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50000">
              <a:schemeClr val="bg2">
                <a:lumMod val="75000"/>
              </a:schemeClr>
            </a:gs>
            <a:gs pos="100000">
              <a:schemeClr val="bg2">
                <a:lumMod val="5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 rot="414688">
            <a:off x="3518279" y="1484106"/>
            <a:ext cx="4876291" cy="1878525"/>
          </a:xfrm>
        </p:spPr>
        <p:txBody>
          <a:bodyPr>
            <a:noAutofit/>
          </a:bodyPr>
          <a:lstStyle/>
          <a:p>
            <a:pPr algn="ctr"/>
            <a:r>
              <a:rPr lang="ru-RU" sz="6000" b="0" i="1" dirty="0" smtClean="0">
                <a:latin typeface="Monotype Corsiva" pitchFamily="66" charset="0"/>
              </a:rPr>
              <a:t>Вечные темы </a:t>
            </a:r>
            <a:br>
              <a:rPr lang="ru-RU" sz="6000" b="0" i="1" dirty="0" smtClean="0">
                <a:latin typeface="Monotype Corsiva" pitchFamily="66" charset="0"/>
              </a:rPr>
            </a:br>
            <a:r>
              <a:rPr lang="ru-RU" sz="6000" b="0" i="1" dirty="0" smtClean="0">
                <a:latin typeface="Monotype Corsiva" pitchFamily="66" charset="0"/>
              </a:rPr>
              <a:t>в искусстве</a:t>
            </a:r>
            <a:endParaRPr lang="ru-RU" sz="6000" b="0" i="1" dirty="0">
              <a:latin typeface="Monotype Corsiva" pitchFamily="66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 rot="504759">
            <a:off x="3030905" y="3487461"/>
            <a:ext cx="5244673" cy="123605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4">
                    <a:lumMod val="50000"/>
                  </a:schemeClr>
                </a:solidFill>
                <a:latin typeface="OdessaScript" pitchFamily="2" charset="0"/>
              </a:rPr>
              <a:t>Библейский сюжет </a:t>
            </a:r>
          </a:p>
          <a:p>
            <a:pPr algn="ctr"/>
            <a:r>
              <a:rPr lang="ru-RU" sz="4000" b="1" dirty="0" smtClean="0">
                <a:solidFill>
                  <a:schemeClr val="accent4">
                    <a:lumMod val="50000"/>
                  </a:schemeClr>
                </a:solidFill>
                <a:latin typeface="OdessaScript" pitchFamily="2" charset="0"/>
              </a:rPr>
              <a:t>«Тайная вечеря»</a:t>
            </a:r>
            <a:endParaRPr lang="ru-RU" sz="4000" b="1" dirty="0">
              <a:solidFill>
                <a:schemeClr val="accent4">
                  <a:lumMod val="50000"/>
                </a:schemeClr>
              </a:solidFill>
              <a:latin typeface="OdessaScript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500034" y="785794"/>
            <a:ext cx="8186766" cy="5462606"/>
          </a:xfrm>
        </p:spPr>
        <p:txBody>
          <a:bodyPr>
            <a:normAutofit fontScale="92500"/>
          </a:bodyPr>
          <a:lstStyle/>
          <a:p>
            <a:r>
              <a:rPr lang="ru-RU" i="1" dirty="0" smtClean="0"/>
              <a:t>Когда же настал вечер, Он возлег с двенадцатью учениками  и когда они ели, сказал: истинно говорю вам, что один из вас предаст Меня.  Они весьма опечалились, и начали говорить Ему, каждый из них: не я ли, Господи? </a:t>
            </a:r>
          </a:p>
          <a:p>
            <a:r>
              <a:rPr lang="ru-RU" i="1" dirty="0" smtClean="0"/>
              <a:t> Он же сказал в ответ: опустивший со Мною руку в блюдо, этот предаст Меня;  впрочем Сын Человеческий идет, как писано о Нем, но горе тому человеку, которым Сын Человеческий предается: лучше было бы этому человеку не родиться. </a:t>
            </a:r>
          </a:p>
          <a:p>
            <a:r>
              <a:rPr lang="ru-RU" i="1" dirty="0" smtClean="0"/>
              <a:t>При сем и Иуда, предающий Его, сказал: не я ли, Равви? Иисус говорит ему: ты сказал.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5286388"/>
            <a:ext cx="4357718" cy="1143000"/>
          </a:xfrm>
        </p:spPr>
        <p:txBody>
          <a:bodyPr>
            <a:noAutofit/>
          </a:bodyPr>
          <a:lstStyle/>
          <a:p>
            <a:r>
              <a:rPr lang="ru-RU" sz="2400" i="1" dirty="0" smtClean="0"/>
              <a:t>Хаиме </a:t>
            </a:r>
            <a:r>
              <a:rPr lang="ru-RU" sz="2400" i="1" dirty="0" err="1" smtClean="0"/>
              <a:t>Серра</a:t>
            </a:r>
            <a:r>
              <a:rPr lang="ru-RU" sz="2400" i="1" dirty="0" smtClean="0"/>
              <a:t>. Тайная Вечеря. (Вторая половина XIV века). 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i="1" dirty="0" smtClean="0"/>
              <a:t>Палермо. Национальный музей.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0" y="857232"/>
            <a:ext cx="4114800" cy="546736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Три важнейших события произошли на Тайной Вечери, последней трапезе Иисуса Христа с учениками: </a:t>
            </a:r>
          </a:p>
          <a:p>
            <a:pPr>
              <a:buNone/>
            </a:pPr>
            <a:endParaRPr lang="ru-RU" sz="2400" dirty="0" smtClean="0"/>
          </a:p>
          <a:p>
            <a:r>
              <a:rPr lang="ru-RU" sz="2400" dirty="0" smtClean="0"/>
              <a:t>1) предсказание Христом предательства (Иуды), </a:t>
            </a:r>
          </a:p>
          <a:p>
            <a:r>
              <a:rPr lang="ru-RU" sz="2400" dirty="0" smtClean="0"/>
              <a:t>2) установление обряда причащения     и </a:t>
            </a:r>
          </a:p>
          <a:p>
            <a:r>
              <a:rPr lang="ru-RU" sz="2400" dirty="0" smtClean="0"/>
              <a:t>3) омовение Им ног учеников.</a:t>
            </a:r>
          </a:p>
          <a:p>
            <a:endParaRPr lang="ru-RU" sz="2000" dirty="0"/>
          </a:p>
        </p:txBody>
      </p:sp>
      <p:pic>
        <p:nvPicPr>
          <p:cNvPr id="5" name="Рисунок 4" descr="Серра"/>
          <p:cNvPicPr/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357158" y="1071546"/>
            <a:ext cx="4000528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00034" y="857232"/>
            <a:ext cx="8186766" cy="546736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Предсказание предательства и установление Евхаристии — образуют два основных типа изображений Тайной Вечери:</a:t>
            </a:r>
          </a:p>
          <a:p>
            <a:pPr>
              <a:buNone/>
            </a:pPr>
            <a:r>
              <a:rPr lang="ru-RU" sz="2000" dirty="0" smtClean="0"/>
              <a:t>      </a:t>
            </a:r>
            <a:r>
              <a:rPr lang="ru-RU" sz="2000" b="1" i="1" dirty="0" smtClean="0"/>
              <a:t>исторический</a:t>
            </a:r>
            <a:r>
              <a:rPr lang="ru-RU" sz="2000" i="1" dirty="0" smtClean="0"/>
              <a:t> </a:t>
            </a:r>
            <a:r>
              <a:rPr lang="ru-RU" sz="2000" dirty="0" smtClean="0"/>
              <a:t>и </a:t>
            </a:r>
            <a:r>
              <a:rPr lang="ru-RU" sz="2000" b="1" i="1" dirty="0" smtClean="0"/>
              <a:t>литургический</a:t>
            </a:r>
            <a:r>
              <a:rPr lang="ru-RU" sz="2000" i="1" dirty="0" smtClean="0"/>
              <a:t> </a:t>
            </a:r>
            <a:r>
              <a:rPr lang="ru-RU" sz="2000" dirty="0" smtClean="0"/>
              <a:t>(или </a:t>
            </a:r>
            <a:r>
              <a:rPr lang="ru-RU" sz="2000" i="1" dirty="0" smtClean="0"/>
              <a:t>символический). </a:t>
            </a:r>
          </a:p>
          <a:p>
            <a:pPr>
              <a:buNone/>
            </a:pPr>
            <a:endParaRPr lang="ru-RU" sz="2000" i="1" dirty="0" smtClean="0"/>
          </a:p>
          <a:p>
            <a:pPr>
              <a:buNone/>
            </a:pPr>
            <a:r>
              <a:rPr lang="ru-RU" sz="2400" b="1" i="1" dirty="0" smtClean="0"/>
              <a:t>Историческая </a:t>
            </a:r>
            <a:r>
              <a:rPr lang="ru-RU" sz="2400" b="1" dirty="0" smtClean="0"/>
              <a:t>Тайная Вечеря</a:t>
            </a:r>
            <a:r>
              <a:rPr lang="ru-RU" sz="2400" dirty="0" smtClean="0"/>
              <a:t> </a:t>
            </a:r>
            <a:r>
              <a:rPr lang="ru-RU" sz="2000" dirty="0" smtClean="0"/>
              <a:t>акцентирует момент </a:t>
            </a:r>
            <a:r>
              <a:rPr lang="ru-RU" sz="2400" dirty="0" smtClean="0"/>
              <a:t>предсказания преда­тельства Иуды,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 </a:t>
            </a:r>
            <a:r>
              <a:rPr lang="ru-RU" sz="2400" b="1" i="1" dirty="0" smtClean="0"/>
              <a:t>литургическая </a:t>
            </a:r>
            <a:r>
              <a:rPr lang="ru-RU" sz="2400" b="1" dirty="0" smtClean="0"/>
              <a:t>(или символическая) Тайная Вечеря</a:t>
            </a:r>
            <a:r>
              <a:rPr lang="ru-RU" sz="2400" dirty="0" smtClean="0"/>
              <a:t> — сакраментальный характер установления Евхаристии</a:t>
            </a:r>
            <a:r>
              <a:rPr lang="ru-RU" sz="2000" dirty="0" smtClean="0"/>
              <a:t>.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428604"/>
            <a:ext cx="7500990" cy="78581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ИСТОРИЧЕСКАЯ    </a:t>
            </a:r>
            <a:r>
              <a:rPr lang="ru-RU" sz="3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ТАЙНАЯ ВЕЧЕРЯ</a:t>
            </a:r>
            <a:endParaRPr lang="ru-RU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0" y="1500174"/>
            <a:ext cx="4114800" cy="4824426"/>
          </a:xfrm>
        </p:spPr>
        <p:txBody>
          <a:bodyPr>
            <a:normAutofit/>
          </a:bodyPr>
          <a:lstStyle/>
          <a:p>
            <a:r>
              <a:rPr lang="ru-RU" sz="2000" b="1" i="1" dirty="0" err="1" smtClean="0"/>
              <a:t>Раннехристианские</a:t>
            </a:r>
            <a:r>
              <a:rPr lang="ru-RU" sz="2000" b="1" i="1" dirty="0" smtClean="0"/>
              <a:t> </a:t>
            </a:r>
            <a:r>
              <a:rPr lang="ru-RU" sz="2000" dirty="0" smtClean="0"/>
              <a:t>изображения Тайной Вечери демонстрируют Христа с учениками, расположившимися по дуге D-образного стола. Христос на левом краю; это место за таким столом являлось самым почетным (за прямоугольным столом, каким он стал изображаться в более позднее время, такое место — посередине</a:t>
            </a:r>
            <a:r>
              <a:rPr lang="ru-RU" sz="2000" b="1" i="1" dirty="0" smtClean="0"/>
              <a:t>). </a:t>
            </a:r>
            <a:endParaRPr lang="ru-RU" sz="2000" dirty="0"/>
          </a:p>
        </p:txBody>
      </p:sp>
      <p:pic>
        <p:nvPicPr>
          <p:cNvPr id="6" name="Рисунок 5" descr="Раннехристианская мозаика. Тайная Вечеря. 52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428736"/>
            <a:ext cx="4143404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-357222" y="4996144"/>
            <a:ext cx="521497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60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Раннехристианская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мозаика. Тайная Вечеря. (520).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3460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Равенна. Церковь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Сант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Аполлинаре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Нуово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5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  <p:bldP spid="2560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5286388"/>
            <a:ext cx="4357718" cy="1143000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smtClean="0"/>
              <a:t>Дюрер. Тайная Вечеря (1523). Гравюра.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500694" y="857232"/>
            <a:ext cx="3643306" cy="546736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Изображения </a:t>
            </a:r>
            <a:r>
              <a:rPr lang="ru-RU" sz="2000" i="1" dirty="0" smtClean="0"/>
              <a:t>исторической </a:t>
            </a:r>
            <a:r>
              <a:rPr lang="ru-RU" sz="2000" dirty="0" smtClean="0"/>
              <a:t>Тайной Вечери с </a:t>
            </a:r>
            <a:r>
              <a:rPr lang="ru-RU" sz="2000" b="1" dirty="0" smtClean="0"/>
              <a:t>одиннадцатью </a:t>
            </a:r>
            <a:r>
              <a:rPr lang="ru-RU" sz="2000" dirty="0" smtClean="0"/>
              <a:t>учениками (то есть без Иуды) встречаются в западном искусстве не раз.</a:t>
            </a:r>
          </a:p>
          <a:p>
            <a:r>
              <a:rPr lang="ru-RU" sz="2000" dirty="0" smtClean="0"/>
              <a:t> Здесь запечатлен эпизод Евангелия от Иоанна  — так называемые прощальные речи Христа</a:t>
            </a:r>
          </a:p>
          <a:p>
            <a:r>
              <a:rPr lang="ru-RU" sz="2000" dirty="0" smtClean="0"/>
              <a:t>Прощальные речи воспринимаются учениками с благоговейным вниманием; евхаристическая чаша отодвинута с центра стола.</a:t>
            </a:r>
          </a:p>
          <a:p>
            <a:endParaRPr lang="ru-RU" sz="2000" dirty="0"/>
          </a:p>
        </p:txBody>
      </p:sp>
      <p:pic>
        <p:nvPicPr>
          <p:cNvPr id="5" name="Рисунок 4" descr="Дюрер. Тайная Вечеря  (1523) 001"/>
          <p:cNvPicPr/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214282" y="1500174"/>
            <a:ext cx="5214974" cy="35719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14876" y="5715000"/>
            <a:ext cx="4143404" cy="857272"/>
          </a:xfrm>
        </p:spPr>
        <p:txBody>
          <a:bodyPr>
            <a:noAutofit/>
          </a:bodyPr>
          <a:lstStyle/>
          <a:p>
            <a:r>
              <a:rPr lang="ru-RU" sz="2400" i="1" u="sng" dirty="0" smtClean="0"/>
              <a:t>Дюрер. Тайная Вечеря</a:t>
            </a:r>
            <a:br>
              <a:rPr lang="ru-RU" sz="2400" i="1" u="sng" dirty="0" smtClean="0"/>
            </a:br>
            <a:r>
              <a:rPr lang="ru-RU" sz="2400" i="1" u="sng" dirty="0" smtClean="0"/>
              <a:t> (из цикла гравюр «Большие Страсти»). (1510).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786314" y="857232"/>
            <a:ext cx="4143404" cy="4429156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У Дюрера, </a:t>
            </a:r>
            <a:r>
              <a:rPr lang="ru-RU" sz="2400" dirty="0" smtClean="0"/>
              <a:t>однако, есть и </a:t>
            </a:r>
            <a:r>
              <a:rPr lang="ru-RU" sz="2400" b="1" dirty="0" smtClean="0"/>
              <a:t>традиционное</a:t>
            </a:r>
            <a:r>
              <a:rPr lang="ru-RU" sz="2400" dirty="0" smtClean="0"/>
              <a:t> с точки зрения иконографии изображение </a:t>
            </a:r>
            <a:r>
              <a:rPr lang="ru-RU" sz="2400" i="1" dirty="0" smtClean="0"/>
              <a:t>исторической </a:t>
            </a:r>
            <a:r>
              <a:rPr lang="ru-RU" sz="2400" dirty="0" smtClean="0"/>
              <a:t>Тайной Вечери — со всеми двенадцатью учениками. Это гравюра из его цикла «Большие Страсти» .</a:t>
            </a:r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5" name="Рисунок 4" descr="Дюрер. Тайная Вечеря  (1510) 001"/>
          <p:cNvPicPr/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214282" y="642918"/>
            <a:ext cx="4286280" cy="5857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4572000" y="714356"/>
            <a:ext cx="4572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/>
              <a:t>Христос со светящимся крестообразным нимбом в центре прямоугольного стола; Иоанн, самый молодой из учеников, возлежит у Него на груди , ученики — по обе от Него стороны; Иуда, которого мы узнаем по его традиционному атрибуту — кошельку, сидит с противоположной от Христа стороны стола, спиной к зрителю, его лица не видно (в соответствии с распространенным обычаем избегать изображать Иуду так, чтобы его взгляд мог встретиться со взглядом зрителя).</a:t>
            </a:r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build="p"/>
      <p:bldP spid="4" grpI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642918"/>
            <a:ext cx="8572560" cy="1071570"/>
          </a:xfrm>
        </p:spPr>
        <p:txBody>
          <a:bodyPr>
            <a:noAutofit/>
          </a:bodyPr>
          <a:lstStyle/>
          <a:p>
            <a:pPr algn="ctr"/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Шедевром этого типа Тайной Вечери является фреска Леонардо да Винчи в трапезной миланского монастыря </a:t>
            </a:r>
            <a:b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Санта Мария </a:t>
            </a:r>
            <a:r>
              <a:rPr lang="ru-RU" sz="2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делла</a:t>
            </a:r>
            <a:r>
              <a:rPr lang="ru-RU" sz="2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Грацие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0" y="2000240"/>
            <a:ext cx="4114800" cy="4324360"/>
          </a:xfrm>
        </p:spPr>
        <p:txBody>
          <a:bodyPr>
            <a:normAutofit/>
          </a:bodyPr>
          <a:lstStyle/>
          <a:p>
            <a:endParaRPr lang="ru-RU" sz="2000" dirty="0"/>
          </a:p>
        </p:txBody>
      </p:sp>
      <p:pic>
        <p:nvPicPr>
          <p:cNvPr id="5" name="Рисунок 4" descr="Леонардо да Винчи. Тайная Вечеря. MWM05363"/>
          <p:cNvPicPr/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500034" y="1643050"/>
            <a:ext cx="8072494" cy="47149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4282" y="500042"/>
            <a:ext cx="89297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Здесь запечатлен момент предсказания Иисусом предательства. </a:t>
            </a:r>
          </a:p>
          <a:p>
            <a:r>
              <a:rPr lang="ru-RU" dirty="0" smtClean="0"/>
              <a:t>Леонардо располагает Христа посередине прямоугольного стола .Все двенадцать апостолов помещаются по шесть с обеих от Него сторон. Иуду можно распознать среди учеников по его традиционному атрибуту — кошельку, который он сжимает в руке. Леонардо помещает Иуду на стороне Иисуса, резким поворотом головы предателя он отводит его взгляд от зрителя.</a:t>
            </a:r>
          </a:p>
          <a:p>
            <a:endParaRPr lang="ru-RU" dirty="0"/>
          </a:p>
        </p:txBody>
      </p:sp>
      <p:pic>
        <p:nvPicPr>
          <p:cNvPr id="6" name="Picture 5" descr="Да Винчи_Тайная вечеря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/>
          <a:stretch>
            <a:fillRect/>
          </a:stretch>
        </p:blipFill>
        <p:spPr bwMode="auto">
          <a:xfrm>
            <a:off x="714348" y="2214554"/>
            <a:ext cx="7639044" cy="3433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0" y="5742956"/>
            <a:ext cx="9144000" cy="101566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346075" algn="just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Никто из художников не может сравниться с Леонардо в передаче глубины и силы реакции учеников на предсказание Иисуса.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Мы словно слышим их возбужденную речь</a:t>
            </a:r>
            <a:r>
              <a:rPr lang="ru-RU" sz="2000" dirty="0" smtClean="0"/>
              <a:t>— слова протеста, испуга, недоумения.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9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69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4348" y="500042"/>
            <a:ext cx="7715304" cy="1785950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эпоху Возрождения тема Тайной Вечери становится излюбленной в убранстве монастырских трапезных. 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Для трапезной — миланского монастыря Санта Мария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делла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Грацие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— и Леонардо написал свой шедевр.</a:t>
            </a:r>
            <a:b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285720" y="1928802"/>
            <a:ext cx="8401080" cy="4395798"/>
          </a:xfrm>
        </p:spPr>
        <p:txBody>
          <a:bodyPr>
            <a:noAutofit/>
          </a:bodyPr>
          <a:lstStyle/>
          <a:p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«Как раз против входа в нее, вдоль торцовой стены в глубине залы, стоял стол приора, а по обе стороны от него — столы монахов, приподнятые над полом на одну ступень, и только когда входящий оборачивал­ся, он видел над невысокой дверью в четвертой узкой стене, нарисованный стол, за которым сидел Христос со своими учениками, как если бы и они принадлежали к обществу, собравшемуся здесь. Должно быть, сильное было впечатление, когда в часы трапезы сидящие за столом приора и сидящие за столом Христа встречались взглядами друг с другом, словно в зеркале, а монахам за их столами казалось, что они находятся между двумя этими содружествами» (Гёте И. В. Джузеппе </a:t>
            </a:r>
            <a:r>
              <a:rPr lang="ru-RU" sz="2200" b="1" i="1" dirty="0" err="1" smtClean="0">
                <a:latin typeface="Times New Roman" pitchFamily="18" charset="0"/>
                <a:cs typeface="Times New Roman" pitchFamily="18" charset="0"/>
              </a:rPr>
              <a:t>Босси</a:t>
            </a:r>
            <a:r>
              <a:rPr lang="ru-RU" sz="2200" b="1" i="1" dirty="0" smtClean="0">
                <a:latin typeface="Times New Roman" pitchFamily="18" charset="0"/>
                <a:cs typeface="Times New Roman" pitchFamily="18" charset="0"/>
              </a:rPr>
              <a:t> о «Тайной Вечере» Леонардо да Винчи, с. 208)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71472" y="0"/>
            <a:ext cx="8229600" cy="5832475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" pitchFamily="2" charset="2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>
            <a:lum bright="-10000" contrast="-10000"/>
          </a:blip>
          <a:srcRect/>
          <a:stretch>
            <a:fillRect/>
          </a:stretch>
        </p:blipFill>
        <p:spPr bwMode="auto">
          <a:xfrm>
            <a:off x="428596" y="571480"/>
            <a:ext cx="8077200" cy="5842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4286256"/>
            <a:ext cx="9144000" cy="2357454"/>
          </a:xfrm>
        </p:spPr>
        <p:txBody>
          <a:bodyPr>
            <a:noAutofit/>
          </a:bodyPr>
          <a:lstStyle/>
          <a:p>
            <a:pPr lvl="1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Обратите внимание, что ни один из персонажей «Тайной Вечери» у Леонардо не обращает своего взгляда на зрителя, потому сидевшие за столом приора не могли бы встретиться взглядами с Апостолами — Тайная Вечеря была именно тайной, и не могло быть никаких посторонних собеседников (а устремленный на зрителя взгляд персонажа, как известно, вовлекает первого в диалог; о тайности этой Вечери забывали многие поздние художники, писавшие Тайную Вечерю с большим числом дополнительных персонажей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тайная вечеря(да винчи)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214290"/>
            <a:ext cx="7572428" cy="41227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4282" y="0"/>
            <a:ext cx="8501122" cy="1143000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err="1" smtClean="0">
                <a:solidFill>
                  <a:schemeClr val="bg1"/>
                </a:solidFill>
              </a:rPr>
              <a:t>Андреа</a:t>
            </a:r>
            <a:r>
              <a:rPr lang="ru-RU" sz="2400" i="1" dirty="0" smtClean="0">
                <a:solidFill>
                  <a:schemeClr val="bg1"/>
                </a:solidFill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</a:rPr>
              <a:t>дель</a:t>
            </a:r>
            <a:r>
              <a:rPr lang="ru-RU" sz="2400" i="1" dirty="0" smtClean="0">
                <a:solidFill>
                  <a:schemeClr val="bg1"/>
                </a:solidFill>
              </a:rPr>
              <a:t> </a:t>
            </a:r>
            <a:r>
              <a:rPr lang="ru-RU" sz="2400" i="1" dirty="0" err="1" smtClean="0">
                <a:solidFill>
                  <a:schemeClr val="bg1"/>
                </a:solidFill>
              </a:rPr>
              <a:t>Кастаньо</a:t>
            </a:r>
            <a:r>
              <a:rPr lang="ru-RU" sz="2400" i="1" dirty="0" smtClean="0">
                <a:solidFill>
                  <a:schemeClr val="bg1"/>
                </a:solidFill>
              </a:rPr>
              <a:t>. Тайная Вечеря. (1445—1450). </a:t>
            </a:r>
            <a:r>
              <a:rPr lang="ru-RU" sz="2400" dirty="0" smtClean="0">
                <a:solidFill>
                  <a:schemeClr val="bg1"/>
                </a:solidFill>
              </a:rPr>
              <a:t/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i="1" dirty="0" smtClean="0">
                <a:solidFill>
                  <a:schemeClr val="bg1"/>
                </a:solidFill>
              </a:rPr>
              <a:t>Флоренция. Трапезная монастыря Санта  </a:t>
            </a:r>
            <a:r>
              <a:rPr lang="ru-RU" sz="2400" i="1" dirty="0" err="1" smtClean="0">
                <a:solidFill>
                  <a:schemeClr val="bg1"/>
                </a:solidFill>
              </a:rPr>
              <a:t>Аполлония</a:t>
            </a:r>
            <a:r>
              <a:rPr lang="ru-RU" sz="2400" i="1" dirty="0" smtClean="0">
                <a:solidFill>
                  <a:schemeClr val="bg1"/>
                </a:solidFill>
              </a:rPr>
              <a:t>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4357694"/>
            <a:ext cx="9144000" cy="250030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 Обратите внимание. у Иуды кусок, обмоченный в вине, что обозначает его как предателя, поскольку кусок этот не был благословлен Христом.</a:t>
            </a:r>
            <a:r>
              <a:rPr lang="ru-RU" sz="2000" b="1" i="1" u="sng" dirty="0" smtClean="0"/>
              <a:t> </a:t>
            </a:r>
            <a:r>
              <a:rPr lang="ru-RU" sz="2000" dirty="0" err="1" smtClean="0"/>
              <a:t>Кастаньо</a:t>
            </a:r>
            <a:r>
              <a:rPr lang="ru-RU" sz="2000" dirty="0" smtClean="0"/>
              <a:t> преднамеренно противопоставляет руку Христа, благословляющую хлеб и вино, чтобы передать их Апостолам, руке Иуды, уже держащей кусок. В этот самый момент в Иуду вошел сатана; художник передал это в облике Иуды: у него выявились сатанинские черты — горбатый нос, выступающая вперед козлиная борода. </a:t>
            </a:r>
            <a:endParaRPr lang="ru-RU" sz="2000" dirty="0"/>
          </a:p>
        </p:txBody>
      </p:sp>
      <p:pic>
        <p:nvPicPr>
          <p:cNvPr id="6" name="Рисунок 5" descr="Андреа дель Кастаньо. Тайная Вечеря.  MWM001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2" y="714356"/>
            <a:ext cx="7429552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86808" cy="1357322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Под влиянием </a:t>
            </a:r>
            <a:r>
              <a:rPr lang="ru-RU" sz="2400" dirty="0" err="1" smtClean="0">
                <a:solidFill>
                  <a:schemeClr val="bg1"/>
                </a:solidFill>
              </a:rPr>
              <a:t>Андреа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дель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</a:rPr>
              <a:t>Кастаньо</a:t>
            </a:r>
            <a:r>
              <a:rPr lang="ru-RU" sz="2400" dirty="0" smtClean="0">
                <a:solidFill>
                  <a:schemeClr val="bg1"/>
                </a:solidFill>
              </a:rPr>
              <a:t> несколько раз пишет свои Тайные Вечери </a:t>
            </a:r>
            <a:r>
              <a:rPr lang="ru-RU" sz="2400" b="1" dirty="0" err="1" smtClean="0">
                <a:solidFill>
                  <a:schemeClr val="bg1"/>
                </a:solidFill>
              </a:rPr>
              <a:t>Доменико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err="1" smtClean="0">
                <a:solidFill>
                  <a:schemeClr val="bg1"/>
                </a:solidFill>
              </a:rPr>
              <a:t>Гирландайо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  <a:r>
              <a:rPr lang="ru-RU" sz="2400" dirty="0" smtClean="0">
                <a:solidFill>
                  <a:schemeClr val="bg1"/>
                </a:solidFill>
              </a:rPr>
              <a:t> </a:t>
            </a:r>
            <a:br>
              <a:rPr lang="ru-RU" sz="2400" dirty="0" smtClean="0">
                <a:solidFill>
                  <a:schemeClr val="bg1"/>
                </a:solidFill>
              </a:rPr>
            </a:br>
            <a:r>
              <a:rPr lang="ru-RU" sz="2400" dirty="0" smtClean="0">
                <a:solidFill>
                  <a:schemeClr val="bg1"/>
                </a:solidFill>
              </a:rPr>
              <a:t>Их интересно рассмотреть все вместе</a:t>
            </a:r>
            <a:r>
              <a:rPr lang="ru-RU" sz="2400" dirty="0" smtClean="0"/>
              <a:t>.</a:t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0" y="4714884"/>
            <a:ext cx="4114800" cy="160971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Эта фреска особенно ярко обнаруживает композиционное сходство с </a:t>
            </a:r>
            <a:r>
              <a:rPr lang="ru-RU" sz="2000" dirty="0" err="1" smtClean="0"/>
              <a:t>Андреа</a:t>
            </a:r>
            <a:r>
              <a:rPr lang="ru-RU" sz="2000" dirty="0" smtClean="0"/>
              <a:t> </a:t>
            </a:r>
            <a:r>
              <a:rPr lang="ru-RU" sz="2000" dirty="0" err="1" smtClean="0"/>
              <a:t>дель</a:t>
            </a:r>
            <a:r>
              <a:rPr lang="ru-RU" sz="2000" dirty="0" smtClean="0"/>
              <a:t> </a:t>
            </a:r>
            <a:r>
              <a:rPr lang="ru-RU" sz="2000" dirty="0" err="1" smtClean="0"/>
              <a:t>Кастаньо</a:t>
            </a:r>
            <a:endParaRPr lang="ru-RU" sz="2000" dirty="0" smtClean="0"/>
          </a:p>
          <a:p>
            <a:endParaRPr lang="ru-RU" sz="2000" dirty="0"/>
          </a:p>
        </p:txBody>
      </p:sp>
      <p:pic>
        <p:nvPicPr>
          <p:cNvPr id="5" name="Рисунок 4" descr="Копия Доменико Гирландайо. Аббатство в Пассиньяно"/>
          <p:cNvPicPr/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571472" y="1285860"/>
            <a:ext cx="7715304" cy="33575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0" y="4746112"/>
            <a:ext cx="442912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indent="3460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err="1" smtClean="0"/>
              <a:t>Доменико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Гирландайо</a:t>
            </a:r>
            <a:r>
              <a:rPr lang="ru-RU" sz="2000" i="1" dirty="0" smtClean="0"/>
              <a:t>. </a:t>
            </a:r>
          </a:p>
          <a:p>
            <a:pPr indent="346075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/>
              <a:t>Тайная Вечеря. </a:t>
            </a:r>
            <a:r>
              <a:rPr lang="ru-RU" sz="2000" i="1" dirty="0" err="1" smtClean="0"/>
              <a:t>Флоренця</a:t>
            </a:r>
            <a:r>
              <a:rPr lang="ru-RU" sz="2000" i="1" dirty="0" smtClean="0"/>
              <a:t>. Аббатство в </a:t>
            </a:r>
            <a:r>
              <a:rPr lang="ru-RU" sz="2000" i="1" dirty="0" err="1" smtClean="0"/>
              <a:t>Пассиньяно</a:t>
            </a:r>
            <a:r>
              <a:rPr lang="ru-RU" sz="2000" i="1" dirty="0" smtClean="0"/>
              <a:t>.</a:t>
            </a:r>
            <a:endParaRPr lang="ru-RU" sz="2000" dirty="0" smtClean="0"/>
          </a:p>
          <a:p>
            <a:pPr marL="0" marR="0" lvl="0" indent="3460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5286388"/>
            <a:ext cx="3929090" cy="1143000"/>
          </a:xfrm>
        </p:spPr>
        <p:txBody>
          <a:bodyPr>
            <a:noAutofit/>
          </a:bodyPr>
          <a:lstStyle/>
          <a:p>
            <a:r>
              <a:rPr lang="ru-RU" sz="2400" i="1" dirty="0" err="1" smtClean="0"/>
              <a:t>Доменико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Гирландайо</a:t>
            </a:r>
            <a:r>
              <a:rPr lang="ru-RU" sz="2400" i="1" dirty="0" smtClean="0"/>
              <a:t>. </a:t>
            </a:r>
            <a:br>
              <a:rPr lang="ru-RU" sz="2400" i="1" dirty="0" smtClean="0"/>
            </a:br>
            <a:r>
              <a:rPr lang="ru-RU" sz="2400" i="1" dirty="0" smtClean="0"/>
              <a:t>Тайная Вечеря. </a:t>
            </a:r>
            <a:r>
              <a:rPr lang="ru-RU" sz="2400" i="1" dirty="0" err="1" smtClean="0"/>
              <a:t>Флоренця</a:t>
            </a:r>
            <a:r>
              <a:rPr lang="ru-RU" sz="2400" i="1" dirty="0" smtClean="0"/>
              <a:t>. Монастырь Сан Марко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715008" y="642918"/>
            <a:ext cx="3428992" cy="6215082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В Тайной Вечери для монастыря Сан Марко занимательная повествовательность превратила художника в хрониста </a:t>
            </a:r>
            <a:r>
              <a:rPr lang="ru-RU" sz="2000" dirty="0" err="1" smtClean="0"/>
              <a:t>Флоренци</a:t>
            </a:r>
            <a:r>
              <a:rPr lang="ru-RU" sz="2000" dirty="0" smtClean="0"/>
              <a:t> середины XV века. Это одно из самых типичных  произведений </a:t>
            </a:r>
            <a:r>
              <a:rPr lang="ru-RU" sz="2000" dirty="0" err="1" smtClean="0"/>
              <a:t>Гирландайо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Спокойно, скромно и убедительно оно свидетельствует о происходящем – достаточно взглянуть на бесстрастного Иуду, сидящего напротив Христа и, кажется, даже разговаривающего с Ним. </a:t>
            </a:r>
          </a:p>
          <a:p>
            <a:endParaRPr lang="ru-RU" sz="2000" dirty="0"/>
          </a:p>
        </p:txBody>
      </p:sp>
      <p:pic>
        <p:nvPicPr>
          <p:cNvPr id="5" name="Рисунок 4" descr="Доменико Гирландайо. Тайная Вечеря.  Сан Марко"/>
          <p:cNvPicPr/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357158" y="857232"/>
            <a:ext cx="5429288" cy="43577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285720" y="6000768"/>
            <a:ext cx="88582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err="1" smtClean="0"/>
              <a:t>Доменико</a:t>
            </a:r>
            <a:r>
              <a:rPr lang="ru-RU" sz="2400" i="1" dirty="0" smtClean="0"/>
              <a:t> </a:t>
            </a:r>
            <a:r>
              <a:rPr lang="ru-RU" sz="2400" i="1" dirty="0" err="1" smtClean="0"/>
              <a:t>Гирландайо</a:t>
            </a:r>
            <a:r>
              <a:rPr lang="ru-RU" sz="2400" i="1" dirty="0" smtClean="0"/>
              <a:t>. Тайная Вечеря. </a:t>
            </a:r>
            <a:r>
              <a:rPr lang="ru-RU" sz="2400" i="1" dirty="0" err="1" smtClean="0"/>
              <a:t>Флоренци</a:t>
            </a:r>
            <a:r>
              <a:rPr lang="ru-RU" sz="2400" i="1" dirty="0" smtClean="0"/>
              <a:t>.</a:t>
            </a:r>
          </a:p>
          <a:p>
            <a:pPr algn="ctr"/>
            <a:r>
              <a:rPr lang="ru-RU" sz="2400" i="1" dirty="0" smtClean="0"/>
              <a:t> Церковь </a:t>
            </a:r>
            <a:r>
              <a:rPr lang="ru-RU" sz="2400" i="1" dirty="0" err="1" smtClean="0"/>
              <a:t>Оньисанти</a:t>
            </a:r>
            <a:endParaRPr lang="ru-RU" sz="2400" dirty="0"/>
          </a:p>
        </p:txBody>
      </p:sp>
      <p:pic>
        <p:nvPicPr>
          <p:cNvPr id="7" name="Рисунок 6" descr="Гирландайо. Тайная Вечеря. Церковь Оньисанти 001"/>
          <p:cNvPicPr/>
          <p:nvPr/>
        </p:nvPicPr>
        <p:blipFill>
          <a:blip r:embed="rId4" cstate="print">
            <a:lum bright="10000" contrast="20000"/>
          </a:blip>
          <a:srcRect/>
          <a:stretch>
            <a:fillRect/>
          </a:stretch>
        </p:blipFill>
        <p:spPr bwMode="auto">
          <a:xfrm>
            <a:off x="285720" y="785794"/>
            <a:ext cx="8643998" cy="50720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 build="p"/>
      <p:bldP spid="4" grpId="1" build="p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42910" y="857232"/>
            <a:ext cx="8043890" cy="546736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Художники опирались и на литературные программы при изображении сюжета «Тайной вечери»</a:t>
            </a:r>
          </a:p>
          <a:p>
            <a:r>
              <a:rPr lang="ru-RU" sz="2000" dirty="0" smtClean="0"/>
              <a:t>Иисус на Тайной Вечере не только предрек предательство, но и указал конкретно на предателя. О том, </a:t>
            </a:r>
            <a:r>
              <a:rPr lang="ru-RU" sz="2000" b="1" dirty="0" smtClean="0"/>
              <a:t>как Он указал на Иуду,</a:t>
            </a:r>
            <a:r>
              <a:rPr lang="ru-RU" sz="2000" dirty="0" smtClean="0"/>
              <a:t> повествуют Матфей, Марк и Иоанн. Идентичные свидетельства синоптиков, правда, несколько отличаются от повествования Иоанна. Матфей пишет: « Он же сказал в ответ: опустивший со Мною руку в блюдо, этот предаст Меня» ; </a:t>
            </a:r>
          </a:p>
          <a:p>
            <a:r>
              <a:rPr lang="ru-RU" sz="2000" dirty="0" smtClean="0"/>
              <a:t> «Он же сказал им в ответ: один из двенадцати, обмакивающий со Мною в блюдо» . </a:t>
            </a:r>
          </a:p>
          <a:p>
            <a:r>
              <a:rPr lang="ru-RU" sz="2000" b="1" dirty="0" smtClean="0"/>
              <a:t>Согласно Иоанну, действие было иное</a:t>
            </a:r>
            <a:r>
              <a:rPr lang="ru-RU" sz="2000" dirty="0" smtClean="0"/>
              <a:t>: « Тот, кому Я, обмакнув кусок хлеба, подам. И, обмакнув кусок, подал Иуде Симонову Искариоту» </a:t>
            </a:r>
          </a:p>
          <a:p>
            <a:pPr>
              <a:buNone/>
            </a:pP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14678" y="5715016"/>
            <a:ext cx="5643602" cy="857248"/>
          </a:xfrm>
        </p:spPr>
        <p:txBody>
          <a:bodyPr>
            <a:noAutofit/>
          </a:bodyPr>
          <a:lstStyle/>
          <a:p>
            <a:r>
              <a:rPr lang="ru-RU" sz="2400" i="1" dirty="0" err="1" smtClean="0"/>
              <a:t>Джотто</a:t>
            </a:r>
            <a:r>
              <a:rPr lang="ru-RU" sz="2400" i="1" dirty="0" smtClean="0"/>
              <a:t>. Тайная Вечеря (1304—1306). Падуя. Капелла </a:t>
            </a:r>
            <a:r>
              <a:rPr lang="ru-RU" sz="2400" i="1" dirty="0" err="1" smtClean="0"/>
              <a:t>Скровеньи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500694" y="857232"/>
            <a:ext cx="3186106" cy="385765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Так, </a:t>
            </a:r>
            <a:r>
              <a:rPr lang="ru-RU" sz="2800" dirty="0" err="1" smtClean="0"/>
              <a:t>Джотто</a:t>
            </a:r>
            <a:r>
              <a:rPr lang="ru-RU" sz="2800" dirty="0" smtClean="0"/>
              <a:t> опирался на синоптиков, </a:t>
            </a:r>
          </a:p>
          <a:p>
            <a:endParaRPr lang="ru-RU" sz="2800" dirty="0"/>
          </a:p>
        </p:txBody>
      </p:sp>
      <p:pic>
        <p:nvPicPr>
          <p:cNvPr id="5" name="Рисунок 4" descr="Джотто. Тайная Вечеря"/>
          <p:cNvPicPr/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500034" y="1000108"/>
            <a:ext cx="4643470" cy="44291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5572140"/>
            <a:ext cx="8572560" cy="1500198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smtClean="0"/>
              <a:t>Неизвестный мастер. Тайная Вечеря. </a:t>
            </a:r>
            <a:br>
              <a:rPr lang="ru-RU" sz="2400" i="1" dirty="0" smtClean="0"/>
            </a:br>
            <a:r>
              <a:rPr lang="ru-RU" sz="2400" i="1" dirty="0" smtClean="0"/>
              <a:t>Иллюстрация Библии де </a:t>
            </a:r>
            <a:r>
              <a:rPr lang="ru-RU" sz="2400" i="1" dirty="0" err="1" smtClean="0"/>
              <a:t>Флореффе</a:t>
            </a:r>
            <a:r>
              <a:rPr lang="ru-RU" sz="2400" i="1" dirty="0" smtClean="0"/>
              <a:t>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i="1" dirty="0" smtClean="0"/>
              <a:t> Лондон. Британская библиотека (</a:t>
            </a:r>
            <a:r>
              <a:rPr lang="ru-RU" sz="2400" i="1" dirty="0" err="1" smtClean="0"/>
              <a:t>Add</a:t>
            </a:r>
            <a:r>
              <a:rPr lang="ru-RU" sz="2400" i="1" dirty="0" smtClean="0"/>
              <a:t>. 17738) 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42910" y="500042"/>
            <a:ext cx="7686700" cy="107157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тогда как неизвестный мастер, иллюстрировавший Библию де </a:t>
            </a:r>
            <a:r>
              <a:rPr lang="ru-RU" sz="2800" dirty="0" err="1" smtClean="0">
                <a:solidFill>
                  <a:schemeClr val="bg1"/>
                </a:solidFill>
              </a:rPr>
              <a:t>Флореффе</a:t>
            </a:r>
            <a:r>
              <a:rPr lang="ru-RU" sz="2800" dirty="0" smtClean="0">
                <a:solidFill>
                  <a:schemeClr val="bg1"/>
                </a:solidFill>
              </a:rPr>
              <a:t>,</a:t>
            </a:r>
          </a:p>
          <a:p>
            <a:pPr algn="ctr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 взял за основу рассказ Иоанна. </a:t>
            </a:r>
          </a:p>
          <a:p>
            <a:endParaRPr lang="ru-RU" sz="2800" dirty="0" smtClean="0"/>
          </a:p>
          <a:p>
            <a:endParaRPr lang="ru-RU" sz="2800" dirty="0"/>
          </a:p>
        </p:txBody>
      </p:sp>
      <p:pic>
        <p:nvPicPr>
          <p:cNvPr id="5" name="Рисунок 4" descr="Неизвестный мастер.. Библия де Флорефф"/>
          <p:cNvPicPr/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1285852" y="1571612"/>
            <a:ext cx="6357982" cy="400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428604"/>
            <a:ext cx="8072494" cy="714380"/>
          </a:xfrm>
        </p:spPr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ЛИТУРГИЧЕСКАЯ    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ТАЙНАЯ ВЕЧЕРЯ</a:t>
            </a:r>
            <a:endParaRPr lang="ru-RU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0" y="1285860"/>
            <a:ext cx="8686800" cy="5572140"/>
          </a:xfrm>
        </p:spPr>
        <p:txBody>
          <a:bodyPr>
            <a:normAutofit lnSpcReduction="1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Первые изображения установления таинства Причастия, имевшего место на Тайной Вечере Христа, —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литургическая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Тайная Вечеря — восходят к VI веку.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Евхаристическая чаша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(потир) и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гостия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— вино (Кровь Христова) и хлеб (Тело Христово) — стали изображаться с VII века;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первое такое изображение имеется в Евангелии, хранящемся в Колледже Тела Христова в Кембридже. Но обычными эти атрибуты Тайной Вечери становятся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только с XV века.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800" dirty="0" smtClean="0"/>
              <a:t>Известны выдающиеся образцы этого типа Тайной Вечери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42844" y="5857892"/>
            <a:ext cx="8715436" cy="1000108"/>
          </a:xfrm>
        </p:spPr>
        <p:txBody>
          <a:bodyPr>
            <a:noAutofit/>
          </a:bodyPr>
          <a:lstStyle/>
          <a:p>
            <a:pPr algn="ctr"/>
            <a:r>
              <a:rPr lang="ru-RU" sz="2400" b="1" i="1" dirty="0" err="1" smtClean="0"/>
              <a:t>Козимо</a:t>
            </a:r>
            <a:r>
              <a:rPr lang="ru-RU" sz="2400" b="1" i="1" dirty="0" smtClean="0"/>
              <a:t> </a:t>
            </a:r>
            <a:r>
              <a:rPr lang="ru-RU" sz="2400" b="1" i="1" dirty="0" err="1" smtClean="0"/>
              <a:t>Росселли</a:t>
            </a:r>
            <a:r>
              <a:rPr lang="ru-RU" sz="2400" b="1" i="1" dirty="0" smtClean="0"/>
              <a:t>. Тайная Вечеря. (1482). Рим. Ватикан. Сикстинская капелла.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b="1" dirty="0"/>
          </a:p>
        </p:txBody>
      </p:sp>
      <p:pic>
        <p:nvPicPr>
          <p:cNvPr id="5" name="Рисунок 4" descr="Козимо Росселли. Тайная Вечеря."/>
          <p:cNvPicPr/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500034" y="785794"/>
            <a:ext cx="8215370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5500694" y="2806537"/>
            <a:ext cx="364330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60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Дирк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Боутс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Тайная Вечеря (Установление Таинства Евхаристии) (1464).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346075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Лувен</a:t>
            </a:r>
            <a:r>
              <a:rPr kumimoji="0" 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 Церковь Св. Петра.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" name="Рисунок 5" descr="Дирк Боутс. Тайная Вечеря"/>
          <p:cNvPicPr/>
          <p:nvPr/>
        </p:nvPicPr>
        <p:blipFill>
          <a:blip r:embed="rId4" cstate="print">
            <a:lum contrast="10000"/>
          </a:blip>
          <a:srcRect/>
          <a:stretch>
            <a:fillRect/>
          </a:stretch>
        </p:blipFill>
        <p:spPr bwMode="auto">
          <a:xfrm>
            <a:off x="500034" y="500042"/>
            <a:ext cx="5057136" cy="5900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22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основе литургической Тайной Вечери лежит идея иллюстрирования слов Христа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472518" cy="1937543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 smtClean="0"/>
              <a:t>Литургическая Тайная Вечеря</a:t>
            </a:r>
            <a:r>
              <a:rPr lang="ru-RU" dirty="0" smtClean="0"/>
              <a:t> изображалась либо как </a:t>
            </a:r>
            <a:r>
              <a:rPr lang="ru-RU" b="1" i="1" dirty="0" smtClean="0"/>
              <a:t>благословение чаши с вином и хлеба</a:t>
            </a:r>
            <a:r>
              <a:rPr lang="ru-RU" dirty="0" smtClean="0"/>
              <a:t> (</a:t>
            </a:r>
            <a:r>
              <a:rPr lang="ru-RU" dirty="0" err="1" smtClean="0"/>
              <a:t>гостии</a:t>
            </a:r>
            <a:r>
              <a:rPr lang="ru-RU" dirty="0" smtClean="0"/>
              <a:t>), совершаемое Христом за столом в присутствии учеников 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5643570" y="3714752"/>
            <a:ext cx="3257544" cy="2071702"/>
          </a:xfrm>
        </p:spPr>
        <p:txBody>
          <a:bodyPr>
            <a:normAutofit fontScale="85000" lnSpcReduction="20000"/>
          </a:bodyPr>
          <a:lstStyle/>
          <a:p>
            <a:r>
              <a:rPr lang="ru-RU" i="1" dirty="0" err="1" smtClean="0"/>
              <a:t>Дирк</a:t>
            </a:r>
            <a:r>
              <a:rPr lang="ru-RU" i="1" dirty="0" smtClean="0"/>
              <a:t> </a:t>
            </a:r>
            <a:r>
              <a:rPr lang="ru-RU" i="1" dirty="0" err="1" smtClean="0"/>
              <a:t>Боутс</a:t>
            </a:r>
            <a:r>
              <a:rPr lang="ru-RU" i="1" dirty="0" smtClean="0"/>
              <a:t>. Тайная Вечеря (Установление Таинства Евхаристии) (1464). </a:t>
            </a:r>
            <a:endParaRPr lang="ru-RU" dirty="0" smtClean="0"/>
          </a:p>
          <a:p>
            <a:r>
              <a:rPr lang="ru-RU" i="1" dirty="0" err="1" smtClean="0"/>
              <a:t>Лувен</a:t>
            </a:r>
            <a:r>
              <a:rPr lang="ru-RU" i="1" dirty="0" smtClean="0"/>
              <a:t>. Церковь Св. Петра.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8" name="Рисунок 7" descr="Дирк Боутс. Тайная Вечеря"/>
          <p:cNvPicPr/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500034" y="500042"/>
            <a:ext cx="5057136" cy="5900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214290"/>
            <a:ext cx="5286412" cy="62437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214282" y="4286256"/>
            <a:ext cx="342902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Питер </a:t>
            </a:r>
            <a:r>
              <a:rPr kumimoji="0" lang="ru-RU" sz="2400" b="1" i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Пауль</a:t>
            </a: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Рубенс. </a:t>
            </a: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Тайная Вечеря, 1631-1632. Холст, масло, 304х250.</a:t>
            </a:r>
            <a:b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Пинакотека </a:t>
            </a:r>
            <a:r>
              <a:rPr kumimoji="0" lang="ru-RU" sz="2400" b="1" i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</a:t>
            </a: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1" u="sng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Брера</a:t>
            </a:r>
            <a:r>
              <a:rPr kumimoji="0" lang="ru-RU" sz="2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Милан, Италия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Left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Right)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55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1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 build="p"/>
      <p:bldP spid="5" grpId="1" build="p"/>
      <p:bldP spid="6" grpId="0" build="p"/>
      <p:bldP spid="6" grpId="1" build="p"/>
      <p:bldP spid="5529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либо </a:t>
            </a:r>
            <a:r>
              <a:rPr lang="ru-RU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виде установления таинства Причащения,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когда Христос дает вкусить хлеб Причастия (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гостию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 ученикам </a:t>
            </a:r>
            <a:b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5929322" y="1428736"/>
            <a:ext cx="3214678" cy="4931584"/>
          </a:xfrm>
        </p:spPr>
        <p:txBody>
          <a:bodyPr/>
          <a:lstStyle/>
          <a:p>
            <a:r>
              <a:rPr lang="ru-RU" b="1" i="1" dirty="0" err="1" smtClean="0"/>
              <a:t>Иос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ван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Вассенхове</a:t>
            </a:r>
            <a:r>
              <a:rPr lang="ru-RU" b="1" i="1" dirty="0" smtClean="0"/>
              <a:t> (</a:t>
            </a:r>
            <a:r>
              <a:rPr lang="ru-RU" b="1" i="1" dirty="0" err="1" smtClean="0"/>
              <a:t>Юстус</a:t>
            </a:r>
            <a:r>
              <a:rPr lang="ru-RU" b="1" i="1" dirty="0" smtClean="0"/>
              <a:t> </a:t>
            </a:r>
            <a:r>
              <a:rPr lang="ru-RU" b="1" i="1" dirty="0" err="1" smtClean="0"/>
              <a:t>ван</a:t>
            </a:r>
            <a:r>
              <a:rPr lang="ru-RU" b="1" i="1" dirty="0" smtClean="0"/>
              <a:t> Гент).</a:t>
            </a:r>
          </a:p>
          <a:p>
            <a:pPr>
              <a:buNone/>
            </a:pPr>
            <a:r>
              <a:rPr lang="ru-RU" b="1" i="1" dirty="0" smtClean="0"/>
              <a:t> </a:t>
            </a:r>
          </a:p>
          <a:p>
            <a:r>
              <a:rPr lang="ru-RU" b="1" i="1" dirty="0" smtClean="0"/>
              <a:t>Тайная Вечеря (Причастие апостолов). </a:t>
            </a:r>
            <a:endParaRPr lang="ru-RU" dirty="0" smtClean="0"/>
          </a:p>
          <a:p>
            <a:r>
              <a:rPr lang="ru-RU" b="1" i="1" dirty="0" smtClean="0"/>
              <a:t>(1473—1475). </a:t>
            </a:r>
          </a:p>
          <a:p>
            <a:endParaRPr lang="ru-RU" b="1" i="1" dirty="0" smtClean="0"/>
          </a:p>
          <a:p>
            <a:r>
              <a:rPr lang="ru-RU" b="1" i="1" dirty="0" err="1" smtClean="0"/>
              <a:t>Урбино</a:t>
            </a:r>
            <a:r>
              <a:rPr lang="ru-RU" b="1" i="1" dirty="0" smtClean="0"/>
              <a:t>. Национальная галерея.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Содержимое 2" descr="Иос ван Вассенхове (Юстус ван Гент)"/>
          <p:cNvPicPr>
            <a:picLocks/>
          </p:cNvPicPr>
          <p:nvPr/>
        </p:nvPicPr>
        <p:blipFill>
          <a:blip r:embed="rId3" cstate="print">
            <a:lum bright="10000" contrast="20000"/>
          </a:blip>
          <a:srcRect/>
          <a:stretch>
            <a:fillRect/>
          </a:stretch>
        </p:blipFill>
        <p:spPr bwMode="auto">
          <a:xfrm>
            <a:off x="214282" y="1071546"/>
            <a:ext cx="5811208" cy="5467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642910" y="857232"/>
            <a:ext cx="8043890" cy="546736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Мы рассмотрели  </a:t>
            </a: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исторический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3000" b="1" i="1" dirty="0" smtClean="0">
                <a:latin typeface="Times New Roman" pitchFamily="18" charset="0"/>
                <a:cs typeface="Times New Roman" pitchFamily="18" charset="0"/>
              </a:rPr>
              <a:t>литургический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типы изображения сюжета, но есть ещё и </a:t>
            </a:r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смешанный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тип изображения. 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Художник соединяет те или иные обстоятельства 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исторической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Тайной Вечери с учреждением Христом Евхаристии, то есть </a:t>
            </a:r>
            <a:r>
              <a:rPr lang="ru-RU" sz="3000" i="1" dirty="0" smtClean="0">
                <a:latin typeface="Times New Roman" pitchFamily="18" charset="0"/>
                <a:cs typeface="Times New Roman" pitchFamily="18" charset="0"/>
              </a:rPr>
              <a:t>литургической 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Тайной Вечери.</a:t>
            </a:r>
          </a:p>
          <a:p>
            <a:pPr>
              <a:buNone/>
            </a:pP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000" b="1" dirty="0" smtClean="0">
                <a:latin typeface="Times New Roman" pitchFamily="18" charset="0"/>
                <a:cs typeface="Times New Roman" pitchFamily="18" charset="0"/>
              </a:rPr>
              <a:t>Домашнее задание: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найти произведения смешанного типа на данный сюжет.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Другая 1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FEB80A"/>
      </a:accent1>
      <a:accent2>
        <a:srgbClr val="FFFF00"/>
      </a:accent2>
      <a:accent3>
        <a:srgbClr val="8DC765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711</TotalTime>
  <Words>1431</Words>
  <Application>Microsoft Office PowerPoint</Application>
  <PresentationFormat>Экран (4:3)</PresentationFormat>
  <Paragraphs>104</Paragraphs>
  <Slides>22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Поток</vt:lpstr>
      <vt:lpstr>Вечные темы  в искусстве</vt:lpstr>
      <vt:lpstr>Слайд 2</vt:lpstr>
      <vt:lpstr>Хаиме Серра. Тайная Вечеря. (Вторая половина XIV века).  Палермо. Национальный музей. </vt:lpstr>
      <vt:lpstr>Слайд 4</vt:lpstr>
      <vt:lpstr>ИСТОРИЧЕСКАЯ    ТАЙНАЯ ВЕЧЕРЯ</vt:lpstr>
      <vt:lpstr>Дюрер. Тайная Вечеря (1523). Гравюра. </vt:lpstr>
      <vt:lpstr>Дюрер. Тайная Вечеря  (из цикла гравюр «Большие Страсти»). (1510). </vt:lpstr>
      <vt:lpstr>Шедевром этого типа Тайной Вечери является фреска Леонардо да Винчи в трапезной миланского монастыря  Санта Мария делла Грацие </vt:lpstr>
      <vt:lpstr>Слайд 9</vt:lpstr>
      <vt:lpstr>В эпоху Возрождения тема Тайной Вечери становится излюбленной в убранстве монастырских трапезных.  Для трапезной — миланского монастыря Санта Мария делла Грацие — и Леонардо написал свой шедевр.  </vt:lpstr>
      <vt:lpstr>Слайд 11</vt:lpstr>
      <vt:lpstr>Андреа дель Кастаньо. Тайная Вечеря. (1445—1450).  Флоренция. Трапезная монастыря Санта  Аполлония. </vt:lpstr>
      <vt:lpstr>Под влиянием Андреа дель Кастаньо несколько раз пишет свои Тайные Вечери Доменико Гирландайо.  Их интересно рассмотреть все вместе. </vt:lpstr>
      <vt:lpstr>Доменико Гирландайо.  Тайная Вечеря. Флоренця. Монастырь Сан Марко</vt:lpstr>
      <vt:lpstr>Слайд 15</vt:lpstr>
      <vt:lpstr>Джотто. Тайная Вечеря (1304—1306). Падуя. Капелла Скровеньи</vt:lpstr>
      <vt:lpstr>Неизвестный мастер. Тайная Вечеря.  Иллюстрация Библии де Флореффе.  Лондон. Британская библиотека (Add. 17738) . </vt:lpstr>
      <vt:lpstr>ЛИТУРГИЧЕСКАЯ    ТАЙНАЯ ВЕЧЕРЯ</vt:lpstr>
      <vt:lpstr>Козимо Росселли. Тайная Вечеря. (1482). Рим. Ватикан. Сикстинская капелла. </vt:lpstr>
      <vt:lpstr>В основе литургической Тайной Вечери лежит идея иллюстрирования слов Христа</vt:lpstr>
      <vt:lpstr>либо в виде установления таинства Причащения, когда Христос дает вкусить хлеб Причастия (гостию) ученикам  </vt:lpstr>
      <vt:lpstr>Слайд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Сергей</dc:creator>
  <cp:lastModifiedBy>Домашний</cp:lastModifiedBy>
  <cp:revision>91</cp:revision>
  <dcterms:created xsi:type="dcterms:W3CDTF">2010-01-19T13:28:36Z</dcterms:created>
  <dcterms:modified xsi:type="dcterms:W3CDTF">2013-11-10T06:36:18Z</dcterms:modified>
</cp:coreProperties>
</file>