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71" r:id="rId4"/>
    <p:sldId id="298" r:id="rId5"/>
    <p:sldId id="296" r:id="rId6"/>
    <p:sldId id="299" r:id="rId7"/>
    <p:sldId id="270" r:id="rId8"/>
    <p:sldId id="300" r:id="rId9"/>
    <p:sldId id="280" r:id="rId10"/>
    <p:sldId id="284" r:id="rId11"/>
    <p:sldId id="268" r:id="rId12"/>
    <p:sldId id="273" r:id="rId13"/>
    <p:sldId id="302" r:id="rId14"/>
    <p:sldId id="276" r:id="rId15"/>
    <p:sldId id="277" r:id="rId16"/>
    <p:sldId id="264" r:id="rId17"/>
    <p:sldId id="29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301659" cy="6979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1484784"/>
            <a:ext cx="70567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ОСОБЕННОСТИ ОБУЧЕНИЯ  ДЕТЕЙ  С </a:t>
            </a:r>
            <a:r>
              <a:rPr lang="ru-RU" sz="3200" b="1"/>
              <a:t>РАЗЛИЧНЫМИ </a:t>
            </a:r>
            <a:r>
              <a:rPr lang="ru-RU" sz="3200" b="1" smtClean="0"/>
              <a:t>НОЗОЛОГИЯМИ </a:t>
            </a:r>
            <a:r>
              <a:rPr lang="ru-RU" sz="3200" b="1" dirty="0"/>
              <a:t>(В Т.Ч. С ТЯЖЕЛЫМИ  И МНОЖЕСТВЕННЫМИ НАРУШЕНИЯМИ  В РАЗВИТИИ)  В УСЛОВИЯХ  </a:t>
            </a:r>
            <a:r>
              <a:rPr lang="ru-RU" sz="3200" b="1" dirty="0" smtClean="0"/>
              <a:t>КЛАССА</a:t>
            </a:r>
            <a:r>
              <a:rPr lang="ru-RU" sz="3200" b="1" dirty="0"/>
              <a:t> 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427984" y="3489576"/>
            <a:ext cx="4572000" cy="320087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учитель, дефектолог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Береснева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Н.А.</a:t>
            </a:r>
          </a:p>
          <a:p>
            <a:pPr algn="r"/>
            <a:r>
              <a:rPr lang="ru-RU" dirty="0"/>
              <a:t> </a:t>
            </a:r>
          </a:p>
          <a:p>
            <a:pPr algn="r"/>
            <a:r>
              <a:rPr lang="ru-RU" b="1" dirty="0"/>
              <a:t> </a:t>
            </a:r>
            <a:endParaRPr lang="ru-RU" dirty="0"/>
          </a:p>
          <a:p>
            <a:pPr algn="r"/>
            <a:r>
              <a:rPr lang="ru-RU" b="1" dirty="0"/>
              <a:t> </a:t>
            </a:r>
            <a:endParaRPr lang="ru-RU" dirty="0"/>
          </a:p>
          <a:p>
            <a:pPr algn="r"/>
            <a:r>
              <a:rPr lang="ru-RU" b="1" dirty="0"/>
              <a:t> </a:t>
            </a:r>
            <a:endParaRPr lang="ru-RU" dirty="0"/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81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 pc\Desktop\презентация-01-01 (1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7899" y="-61430"/>
            <a:ext cx="9221899" cy="691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2546617"/>
              </p:ext>
            </p:extLst>
          </p:nvPr>
        </p:nvGraphicFramePr>
        <p:xfrm>
          <a:off x="751156" y="1628800"/>
          <a:ext cx="7563787" cy="4206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59331"/>
                <a:gridCol w="1440160"/>
                <a:gridCol w="1296144"/>
                <a:gridCol w="1368152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1-3класс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4-5класс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6-7класс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Количество детей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6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6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7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ТМНР 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6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6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7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УУО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6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6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7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РАС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нарушение зрения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3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нарушением слуха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    порок  сердца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-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Нарушения </a:t>
                      </a:r>
                      <a:r>
                        <a:rPr lang="ru-RU" sz="2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опорно</a:t>
                      </a:r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-двигательного аппарата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-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-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43608" y="476672"/>
            <a:ext cx="59500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/>
              <a:t>Характеристика детей</a:t>
            </a:r>
          </a:p>
        </p:txBody>
      </p:sp>
    </p:spTree>
    <p:extLst>
      <p:ext uri="{BB962C8B-B14F-4D97-AF65-F5344CB8AC3E}">
        <p14:creationId xmlns:p14="http://schemas.microsoft.com/office/powerpoint/2010/main" val="353096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 pc\Desktop\презентация-01-01 (1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7899" y="-61430"/>
            <a:ext cx="9221899" cy="691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474345"/>
            <a:ext cx="864096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наполнить  жизнь ребёнка новым </a:t>
            </a:r>
            <a:endParaRPr lang="ru-RU" sz="25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содержанием</a:t>
            </a:r>
            <a:r>
              <a:rPr lang="ru-RU" sz="2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чтобы обеспечить нормальное и </a:t>
            </a:r>
            <a:endParaRPr lang="ru-RU" sz="25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полноценное </a:t>
            </a:r>
            <a:r>
              <a:rPr lang="ru-RU" sz="2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интеллектуальное и эмоциональное существование и развитие личности в нашем мире.</a:t>
            </a:r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5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познавательные процессы (восприятие, внимание, память, воображение, мышление) нам помогали уроки.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Получать информацию (опыт и достижения, накопленные человечеством на пути познания мира) нам помогали многочисленные экскурсии, поездки, встречи.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Узнавать новые отношения (чувственно-эмоциональный опыт человека, который складывается из отдельных эмоциональных реакций на отдельные объекты, предметы, явления и события нашего мира) нам помогали различные проекты и праздники.</a:t>
            </a:r>
          </a:p>
        </p:txBody>
      </p:sp>
    </p:spTree>
    <p:extLst>
      <p:ext uri="{BB962C8B-B14F-4D97-AF65-F5344CB8AC3E}">
        <p14:creationId xmlns:p14="http://schemas.microsoft.com/office/powerpoint/2010/main" val="366287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76678"/>
            <a:ext cx="9243288" cy="6935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" name="Picture 1" descr="C:\Users\asus pc\Desktop\фото труд\DSC05998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51920" y="319380"/>
            <a:ext cx="3319183" cy="2778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sus pc\Desktop\фото труд\DSC01202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186" y="246256"/>
            <a:ext cx="3460077" cy="285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sus pc\Desktop\фото труд\DSC01353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186" y="3376763"/>
            <a:ext cx="4704494" cy="302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:\Users\asus pc\Desktop\фото труд\DSC07658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7004" y="3356845"/>
            <a:ext cx="4072471" cy="305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59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 pc\Desktop\презентация-01-01 (1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0389" y="0"/>
            <a:ext cx="9221899" cy="691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39952" y="428115"/>
            <a:ext cx="432048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Проекты </a:t>
            </a: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-742950"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дети.</a:t>
            </a:r>
          </a:p>
          <a:p>
            <a:pPr marL="742950" lvl="0" indent="-74295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 дружбы.</a:t>
            </a:r>
          </a:p>
          <a:p>
            <a:pPr marL="742950" lvl="0" indent="-74295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с друзьями.</a:t>
            </a:r>
          </a:p>
          <a:p>
            <a:pPr marL="742950" lvl="0" indent="-74295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Созвездие талантов.</a:t>
            </a:r>
          </a:p>
          <a:p>
            <a:pPr marL="742950" lvl="0" indent="-74295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мастеров.</a:t>
            </a:r>
          </a:p>
          <a:p>
            <a:pPr marL="742950" lvl="0" indent="-74295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веселее.</a:t>
            </a:r>
          </a:p>
          <a:p>
            <a:pPr marL="742950" lvl="0" indent="-74295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Карусель.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3683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224" y="3212976"/>
            <a:ext cx="3711575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849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 pc\Desktop\презентация-01-01 (1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7899" y="50194"/>
            <a:ext cx="9221899" cy="691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116632"/>
            <a:ext cx="55457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тема «Семейные  традиции и обычаи»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8074" y="1268760"/>
            <a:ext cx="3152775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305" y="725212"/>
            <a:ext cx="3878262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4231" y="3933825"/>
            <a:ext cx="3700462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053" y="3653630"/>
            <a:ext cx="4899025" cy="323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378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 pc\Desktop\презентация-01-01 (1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7899" y="-61430"/>
            <a:ext cx="9221899" cy="691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sus pc\Desktop\АВГУСТОВ ЧТЕНИЯ\фото для презентаций\IMG_20180511_112222_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850939"/>
            <a:ext cx="4480498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F:\фото 2015\фото  9 мая дршколы и другое МАЙ\DSC0432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3883857"/>
            <a:ext cx="3553374" cy="2487362"/>
          </a:xfrm>
          <a:prstGeom prst="rect">
            <a:avLst/>
          </a:prstGeom>
          <a:noFill/>
        </p:spPr>
      </p:pic>
      <p:pic>
        <p:nvPicPr>
          <p:cNvPr id="6" name="Picture 5" descr="F:\фото 2015\фото  9 мая дршколы и другое МАЙ\DSC0424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887" y="956492"/>
            <a:ext cx="4195788" cy="277829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22730" y="116632"/>
            <a:ext cx="344119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Вахта памяти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32906" y="951321"/>
            <a:ext cx="3145017" cy="275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30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 pc\Desktop\презентация-01-01 (1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7899" y="-61430"/>
            <a:ext cx="9221899" cy="691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96136" y="1084094"/>
            <a:ext cx="3121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Спектакль </a:t>
            </a:r>
            <a:r>
              <a:rPr lang="ru-RU" altLang="ru-RU" dirty="0">
                <a:latin typeface="Times New Roman" pitchFamily="18" charset="0"/>
                <a:cs typeface="Calibri" pitchFamily="34" charset="0"/>
              </a:rPr>
              <a:t>«Маша и медведь»</a:t>
            </a:r>
            <a:endParaRPr lang="ru-RU" dirty="0"/>
          </a:p>
        </p:txBody>
      </p:sp>
      <p:pic>
        <p:nvPicPr>
          <p:cNvPr id="4" name="Picture 2" descr="E:\фото для презентации\маша и медведь\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1178" y="1457232"/>
            <a:ext cx="3263518" cy="24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Users\Марина\Downloads\DSC05095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9703" y="4274861"/>
            <a:ext cx="3294993" cy="235081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634264" y="3905529"/>
            <a:ext cx="3418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Спектакль </a:t>
            </a:r>
            <a:r>
              <a:rPr lang="ru-RU" altLang="ru-RU" dirty="0" smtClean="0">
                <a:latin typeface="Times New Roman" pitchFamily="18" charset="0"/>
                <a:cs typeface="Calibri" pitchFamily="34" charset="0"/>
              </a:rPr>
              <a:t>«</a:t>
            </a:r>
            <a:r>
              <a:rPr lang="ru-RU" altLang="ru-RU" dirty="0" err="1" smtClean="0">
                <a:latin typeface="Times New Roman" pitchFamily="18" charset="0"/>
                <a:cs typeface="Calibri" pitchFamily="34" charset="0"/>
              </a:rPr>
              <a:t>Заюшкина</a:t>
            </a:r>
            <a:r>
              <a:rPr lang="ru-RU" altLang="ru-RU" dirty="0" smtClean="0">
                <a:latin typeface="Times New Roman" pitchFamily="18" charset="0"/>
                <a:cs typeface="Calibri" pitchFamily="34" charset="0"/>
              </a:rPr>
              <a:t> избушка»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188640"/>
            <a:ext cx="34220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Спектакль </a:t>
            </a:r>
            <a:r>
              <a:rPr lang="ru-RU" altLang="ru-RU" dirty="0" smtClean="0">
                <a:latin typeface="Times New Roman" pitchFamily="18" charset="0"/>
                <a:cs typeface="Calibri" pitchFamily="34" charset="0"/>
              </a:rPr>
              <a:t>«как медведя будили»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84682" y="3827339"/>
            <a:ext cx="3378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Спектакль </a:t>
            </a:r>
            <a:r>
              <a:rPr lang="ru-RU" altLang="ru-RU" dirty="0" smtClean="0">
                <a:latin typeface="Times New Roman" pitchFamily="18" charset="0"/>
                <a:cs typeface="Calibri" pitchFamily="34" charset="0"/>
              </a:rPr>
              <a:t>«Лисичка сестричка»</a:t>
            </a:r>
            <a:endParaRPr lang="ru-RU" dirty="0"/>
          </a:p>
        </p:txBody>
      </p:sp>
      <p:pic>
        <p:nvPicPr>
          <p:cNvPr id="9" name="Picture 2" descr="G:\DCIM\100MSDCF\DSC0449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557972"/>
            <a:ext cx="4845262" cy="3123728"/>
          </a:xfrm>
          <a:prstGeom prst="rect">
            <a:avLst/>
          </a:prstGeom>
          <a:noFill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2972" y="4196671"/>
            <a:ext cx="3885052" cy="2521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20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 pc\Desktop\презентация-01-01 (1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7899" y="-61430"/>
            <a:ext cx="9221899" cy="691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0622" y="332656"/>
            <a:ext cx="770485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4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с родителями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партнёрские отношения по взаимодействию.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Активизировать участие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в различных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мероприятиях.</a:t>
            </a:r>
          </a:p>
        </p:txBody>
      </p:sp>
    </p:spTree>
    <p:extLst>
      <p:ext uri="{BB962C8B-B14F-4D97-AF65-F5344CB8AC3E}">
        <p14:creationId xmlns:p14="http://schemas.microsoft.com/office/powerpoint/2010/main" val="258378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 pc\Desktop\презентация-01-01 (1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7899" y="-61430"/>
            <a:ext cx="9221899" cy="691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452221"/>
              </p:ext>
            </p:extLst>
          </p:nvPr>
        </p:nvGraphicFramePr>
        <p:xfrm>
          <a:off x="755576" y="709851"/>
          <a:ext cx="5543550" cy="53768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3389"/>
                <a:gridCol w="3332168"/>
                <a:gridCol w="1477993"/>
              </a:tblGrid>
              <a:tr h="6763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Общие сведения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>
                          <a:effectLst/>
                        </a:rPr>
                        <a:t>Количество семей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</a:tr>
              <a:tr h="4038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Статус семьи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</a:tr>
              <a:tr h="330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полная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>
                          <a:effectLst/>
                        </a:rPr>
                        <a:t>4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</a:tr>
              <a:tr h="330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многодетная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>
                          <a:effectLst/>
                        </a:rPr>
                        <a:t>4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</a:tr>
              <a:tr h="330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есть отчим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</a:tr>
              <a:tr h="330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неполная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>
                          <a:effectLst/>
                        </a:rPr>
                        <a:t>3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</a:tr>
              <a:tr h="330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имеет инвалидность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>
                          <a:effectLst/>
                        </a:rPr>
                        <a:t>7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</a:tr>
              <a:tr h="330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малоимущие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2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</a:tr>
              <a:tr h="330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Жилищные условия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</a:tr>
              <a:tr h="330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отдельная квартира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6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</a:tr>
              <a:tr h="330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>
                          <a:effectLst/>
                        </a:rPr>
                        <a:t>съёмное жилье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1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</a:tr>
              <a:tr h="330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>
                          <a:effectLst/>
                        </a:rPr>
                        <a:t>Работающие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</a:tr>
              <a:tr h="330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>
                          <a:effectLst/>
                        </a:rPr>
                        <a:t>2 родителя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</a:tr>
              <a:tr h="330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1 </a:t>
                      </a:r>
                      <a:r>
                        <a:rPr lang="ru-RU" sz="2000" dirty="0" smtClean="0">
                          <a:effectLst/>
                        </a:rPr>
                        <a:t>родитель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4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</a:tr>
              <a:tr h="330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>
                          <a:effectLst/>
                        </a:rPr>
                        <a:t>Не работающие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2000" dirty="0">
                          <a:effectLst/>
                        </a:rPr>
                        <a:t>2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67" marR="68567" marT="0" marB="0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051720" y="260648"/>
            <a:ext cx="2666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Социальный паспорт</a:t>
            </a:r>
            <a:endParaRPr lang="ru-RU" altLang="ru-RU" sz="1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78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 pc\Desktop\презентация-01-01 (1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7899" y="-61430"/>
            <a:ext cx="9221899" cy="691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5320" y="332656"/>
            <a:ext cx="69871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4000" b="1" dirty="0">
                <a:latin typeface="Times New Roman" pitchFamily="18" charset="0"/>
                <a:cs typeface="Times New Roman" pitchFamily="18" charset="0"/>
              </a:rPr>
              <a:t>Формы работы с родителями</a:t>
            </a:r>
            <a:endParaRPr lang="ru-RU" alt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040542"/>
            <a:ext cx="4572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собрания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Семейная гостиная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Круглый стол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Беседы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Советы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Консультации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уроки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Дни открытых дверей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Видеофильмы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Фотовыставки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Тематические выставки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 – газеты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Интернет-ресурсы</a:t>
            </a:r>
          </a:p>
        </p:txBody>
      </p:sp>
      <p:pic>
        <p:nvPicPr>
          <p:cNvPr id="6146" name="Picture 2" descr="C:\Users\asus pc\Desktop\АВГУСТОВ ЧТЕНИЯ\фото для презентаций\IMG_20180525_125046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63550" y="4725144"/>
            <a:ext cx="3862105" cy="168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63550" y="1628800"/>
            <a:ext cx="3767960" cy="261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38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 pc\Desktop\презентация-01-01 (1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7899" y="-13457"/>
            <a:ext cx="9221899" cy="691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sus pc\Desktop\АВГУСТОВ ЧТЕНИЯ\фото для презентаций\22.03.18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2954895" cy="271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sus pc\Desktop\АВГУСТОВ ЧТЕНИЯ\фото для презентаций\IMG_20180322_102420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03794" y="1324265"/>
            <a:ext cx="3058511" cy="20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-77899" y="3891647"/>
            <a:ext cx="63991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5559" y="1655802"/>
            <a:ext cx="2667000" cy="401002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6245559" y="5464410"/>
            <a:ext cx="2666999" cy="216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</a:rPr>
              <a:t>       </a:t>
            </a:r>
            <a:r>
              <a:rPr lang="ru-RU" altLang="ru-RU" sz="11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ПУЗНЯНСКИЙ </a:t>
            </a:r>
            <a:r>
              <a:rPr lang="ru-RU" altLang="ru-RU" sz="11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ЯКОВ ГРИГОРЬЕВИЧ</a:t>
            </a:r>
            <a:endParaRPr lang="ru-RU" altLang="ru-RU" sz="1100" dirty="0"/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Мой прадедушка,  Яков Григорьевич родился</a:t>
            </a:r>
            <a:r>
              <a:rPr kumimoji="0" lang="ru-RU" altLang="ru-RU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в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1892г. в местечке Новые </a:t>
            </a:r>
            <a:r>
              <a:rPr kumimoji="0" lang="ru-RU" altLang="ru-RU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Млямы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Черниговской    губернии,  в семье уездного фельдшера. </a:t>
            </a:r>
            <a:r>
              <a:rPr lang="ru-RU" altLang="ru-RU" sz="11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altLang="ru-RU" sz="11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r"/>
            <a:r>
              <a:rPr lang="ru-RU" altLang="ru-RU" sz="12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Пузнянская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12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Серафима</a:t>
            </a:r>
            <a:endParaRPr lang="ru-RU" altLang="ru-RU" sz="1200" dirty="0"/>
          </a:p>
          <a:p>
            <a:pPr lvl="0"/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F:\ФОТО 2013-2014у.г\DSC01684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0" y="3456263"/>
            <a:ext cx="4287556" cy="30930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255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43288" cy="6935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5536" y="3380610"/>
            <a:ext cx="5604373" cy="313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86021" y="2625141"/>
            <a:ext cx="2926659" cy="3894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5820" y="354712"/>
            <a:ext cx="3600400" cy="2700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5536" y="245976"/>
            <a:ext cx="3901190" cy="291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419872" y="0"/>
            <a:ext cx="357040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5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</a:t>
            </a:r>
            <a:endParaRPr lang="ru-RU" alt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29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1"/>
          <p:cNvSpPr>
            <a:spLocks noChangeArrowheads="1"/>
          </p:cNvSpPr>
          <p:nvPr/>
        </p:nvSpPr>
        <p:spPr bwMode="auto">
          <a:xfrm>
            <a:off x="250825" y="252413"/>
            <a:ext cx="61928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 b="1">
                <a:latin typeface="Times New Roman" pitchFamily="18" charset="0"/>
                <a:cs typeface="Times New Roman" pitchFamily="18" charset="0"/>
              </a:rPr>
              <a:t>проект «Вместе веселее» </a:t>
            </a:r>
          </a:p>
        </p:txBody>
      </p:sp>
      <p:pic>
        <p:nvPicPr>
          <p:cNvPr id="8195" name="Picture 2" descr="C:\Users\asus pc\Desktop\Нина телефон сентябрь\IMG_20170522_10592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3835400"/>
            <a:ext cx="3744912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1250950"/>
            <a:ext cx="3444875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Рисунок 2" descr="https://cs7060.vk.me/c540106/v540106791/3a791/4l8kjNpc4y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5313" y="0"/>
            <a:ext cx="2089150" cy="167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4263" y="4005263"/>
            <a:ext cx="4103687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838" y="1149350"/>
            <a:ext cx="3686175" cy="257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1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1"/>
          <p:cNvSpPr>
            <a:spLocks noChangeArrowheads="1"/>
          </p:cNvSpPr>
          <p:nvPr/>
        </p:nvSpPr>
        <p:spPr bwMode="auto">
          <a:xfrm>
            <a:off x="2246313" y="260350"/>
            <a:ext cx="55070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5400" b="1">
                <a:latin typeface="Times New Roman" pitchFamily="18" charset="0"/>
                <a:cs typeface="Times New Roman" pitchFamily="18" charset="0"/>
              </a:rPr>
              <a:t>Мастер – классы</a:t>
            </a:r>
          </a:p>
        </p:txBody>
      </p:sp>
      <p:sp>
        <p:nvSpPr>
          <p:cNvPr id="9219" name="Прямоугольник 2"/>
          <p:cNvSpPr>
            <a:spLocks noChangeArrowheads="1"/>
          </p:cNvSpPr>
          <p:nvPr/>
        </p:nvSpPr>
        <p:spPr bwMode="auto">
          <a:xfrm>
            <a:off x="449263" y="1412875"/>
            <a:ext cx="3834705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Как собрать букет,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Как сделать куклу из ниток,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Новогодняя елка из конфет,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Изготовление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подарков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и другие.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Сейчас мастер классы проводят и сами  родители: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Как оказать первую помощь,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Игрушки крючком,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Изготовление поделок.</a:t>
            </a: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8268" y="2306899"/>
            <a:ext cx="2143125" cy="28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3992563"/>
            <a:ext cx="2624138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00192" y="1412875"/>
            <a:ext cx="2625031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929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 pc\Desktop\презентация-01-01 (1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4214" y="-61431"/>
            <a:ext cx="9221899" cy="691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89264" y="332656"/>
            <a:ext cx="37347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5400" b="1" dirty="0">
                <a:latin typeface="Times New Roman" pitchFamily="18" charset="0"/>
                <a:cs typeface="Times New Roman" pitchFamily="18" charset="0"/>
              </a:rPr>
              <a:t>Портфолио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2348880"/>
            <a:ext cx="2265362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1347" y="1700808"/>
            <a:ext cx="3522663" cy="288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C:\Users\asus pc\Desktop\АВГУСТОВ ЧТЕНИЯ\фото для презентаций\IMG_20180525_114253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72199" y="2458176"/>
            <a:ext cx="2607613" cy="382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79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43288" cy="6935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21463" y="1628800"/>
            <a:ext cx="745428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 smtClean="0"/>
              <a:t>Спасибо за внимание.</a:t>
            </a:r>
            <a:endParaRPr lang="ru-RU" sz="6000" dirty="0"/>
          </a:p>
        </p:txBody>
      </p:sp>
      <p:pic>
        <p:nvPicPr>
          <p:cNvPr id="4" name="Picture 4" descr="https://thumbs.dreamstime.com/z/happy-family-home-vector-drawing-represents-design-4083703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3" y="3499391"/>
            <a:ext cx="3177820" cy="2842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456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369</Words>
  <Application>Microsoft Office PowerPoint</Application>
  <PresentationFormat>Экран (4:3)</PresentationFormat>
  <Paragraphs>156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 pc</dc:creator>
  <cp:lastModifiedBy>asus pc</cp:lastModifiedBy>
  <cp:revision>29</cp:revision>
  <dcterms:created xsi:type="dcterms:W3CDTF">2019-08-21T17:53:17Z</dcterms:created>
  <dcterms:modified xsi:type="dcterms:W3CDTF">2019-09-24T17:24:19Z</dcterms:modified>
</cp:coreProperties>
</file>