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  <p:sldId id="268" r:id="rId3"/>
    <p:sldId id="261" r:id="rId4"/>
    <p:sldId id="265" r:id="rId5"/>
    <p:sldId id="266" r:id="rId6"/>
    <p:sldId id="277" r:id="rId7"/>
    <p:sldId id="270" r:id="rId8"/>
    <p:sldId id="273" r:id="rId9"/>
    <p:sldId id="267" r:id="rId10"/>
    <p:sldId id="271" r:id="rId11"/>
    <p:sldId id="269" r:id="rId12"/>
    <p:sldId id="278" r:id="rId13"/>
    <p:sldId id="279" r:id="rId14"/>
    <p:sldId id="280" r:id="rId15"/>
    <p:sldId id="272" r:id="rId16"/>
    <p:sldId id="274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C06B"/>
    <a:srgbClr val="E58C69"/>
    <a:srgbClr val="EC5120"/>
    <a:srgbClr val="DCD4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15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834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255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086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269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321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338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42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2989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98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378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50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6816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ttp://www.playcast.ru/uploads/2016/10/05/2010162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7300" b="1" dirty="0" smtClean="0">
                <a:solidFill>
                  <a:schemeClr val="accent6">
                    <a:lumMod val="75000"/>
                  </a:schemeClr>
                </a:solidFill>
              </a:rPr>
              <a:t>«Красавица осень»</a:t>
            </a:r>
            <a:endParaRPr lang="ru-RU" sz="73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371600" y="4437112"/>
            <a:ext cx="5576664" cy="1201688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ru-RU" dirty="0" smtClean="0">
                <a:solidFill>
                  <a:srgbClr val="FF0000"/>
                </a:solidFill>
              </a:rPr>
              <a:t>Презентация – тренажер.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</a:rPr>
              <a:t>Князева </a:t>
            </a:r>
            <a:r>
              <a:rPr lang="ru-RU" dirty="0">
                <a:solidFill>
                  <a:srgbClr val="FF0000"/>
                </a:solidFill>
              </a:rPr>
              <a:t>Е</a:t>
            </a:r>
            <a:r>
              <a:rPr lang="ru-RU" dirty="0" smtClean="0">
                <a:solidFill>
                  <a:srgbClr val="FF0000"/>
                </a:solidFill>
              </a:rPr>
              <a:t>лена Николаевна, учитель русского языка и литературы.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27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ttp://www.playcast.ru/uploads/2016/10/05/2010162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5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3659187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Несу я урожай, поля я засеваю,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Птиц к югу отправляю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 не касаюсь елочек и сосен,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Узнали? Ведь я …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r>
              <a:rPr lang="ru-RU" dirty="0" smtClean="0"/>
              <a:t>              </a:t>
            </a:r>
            <a:endParaRPr lang="ru-RU" dirty="0"/>
          </a:p>
        </p:txBody>
      </p:sp>
      <p:sp>
        <p:nvSpPr>
          <p:cNvPr id="5" name="24-конечная звезда 4"/>
          <p:cNvSpPr/>
          <p:nvPr/>
        </p:nvSpPr>
        <p:spPr>
          <a:xfrm>
            <a:off x="5940152" y="3212976"/>
            <a:ext cx="2880320" cy="1656184"/>
          </a:xfrm>
          <a:prstGeom prst="star2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tx1"/>
                </a:solidFill>
              </a:rPr>
              <a:t>ОСЕНЬ</a:t>
            </a:r>
            <a:endParaRPr lang="ru-RU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42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ttp://www.playcast.ru/uploads/2016/10/05/2010162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r>
              <a:rPr lang="ru-RU" dirty="0" smtClean="0"/>
              <a:t>             Время года мы назвали</a:t>
            </a:r>
          </a:p>
          <a:p>
            <a:r>
              <a:rPr lang="ru-RU" dirty="0"/>
              <a:t> </a:t>
            </a:r>
            <a:r>
              <a:rPr lang="ru-RU" dirty="0" smtClean="0"/>
              <a:t>           Месяцы все вспомним мы,</a:t>
            </a:r>
          </a:p>
          <a:p>
            <a:r>
              <a:rPr lang="ru-RU" dirty="0"/>
              <a:t> </a:t>
            </a:r>
            <a:r>
              <a:rPr lang="ru-RU" dirty="0" smtClean="0"/>
              <a:t>            Сколько месяцев всего </a:t>
            </a:r>
          </a:p>
          <a:p>
            <a:r>
              <a:rPr lang="ru-RU" dirty="0"/>
              <a:t> </a:t>
            </a:r>
            <a:r>
              <a:rPr lang="ru-RU" dirty="0" smtClean="0"/>
              <a:t>            Знаем мы у осени?</a:t>
            </a:r>
          </a:p>
          <a:p>
            <a:endParaRPr lang="ru-RU" dirty="0" smtClean="0"/>
          </a:p>
          <a:p>
            <a:r>
              <a:rPr lang="ru-RU" dirty="0" smtClean="0"/>
              <a:t>\\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Скругленная прямоугольная выноска 3"/>
          <p:cNvSpPr/>
          <p:nvPr/>
        </p:nvSpPr>
        <p:spPr>
          <a:xfrm>
            <a:off x="251520" y="4667466"/>
            <a:ext cx="2664296" cy="792088"/>
          </a:xfrm>
          <a:prstGeom prst="wedgeRoundRectCallout">
            <a:avLst>
              <a:gd name="adj1" fmla="val 33709"/>
              <a:gd name="adj2" fmla="val -145729"/>
              <a:gd name="adj3" fmla="val 1666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СЕНТЯБРЬ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5" name="Скругленная прямоугольная выноска 4"/>
          <p:cNvSpPr/>
          <p:nvPr/>
        </p:nvSpPr>
        <p:spPr>
          <a:xfrm>
            <a:off x="3044207" y="4581128"/>
            <a:ext cx="3024336" cy="936104"/>
          </a:xfrm>
          <a:prstGeom prst="wedgeRoundRectCallout">
            <a:avLst>
              <a:gd name="adj1" fmla="val -24247"/>
              <a:gd name="adj2" fmla="val -126561"/>
              <a:gd name="adj3" fmla="val 1666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октябрь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6444208" y="4509120"/>
            <a:ext cx="2592288" cy="936104"/>
          </a:xfrm>
          <a:prstGeom prst="wedgeRoundRectCallout">
            <a:avLst>
              <a:gd name="adj1" fmla="val -72037"/>
              <a:gd name="adj2" fmla="val -175402"/>
              <a:gd name="adj3" fmla="val 1666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НОЯБРЬ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91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ttp://www.playcast.ru/uploads/2016/10/05/2010162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289" y="0"/>
            <a:ext cx="9257273" cy="6942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31912" y="274638"/>
            <a:ext cx="8488560" cy="1143000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Вы знаете как назывались осенние месяцы в старину?</a:t>
            </a:r>
            <a:endParaRPr lang="ru-RU" dirty="0"/>
          </a:p>
        </p:txBody>
      </p:sp>
      <p:sp>
        <p:nvSpPr>
          <p:cNvPr id="4" name="Выноска-облако 3"/>
          <p:cNvSpPr/>
          <p:nvPr/>
        </p:nvSpPr>
        <p:spPr>
          <a:xfrm>
            <a:off x="6012160" y="4327508"/>
            <a:ext cx="3024336" cy="1802372"/>
          </a:xfrm>
          <a:prstGeom prst="cloudCallout">
            <a:avLst>
              <a:gd name="adj1" fmla="val -13104"/>
              <a:gd name="adj2" fmla="val -69013"/>
            </a:avLst>
          </a:prstGeom>
          <a:solidFill>
            <a:srgbClr val="60C06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chemeClr val="tx1"/>
                </a:solidFill>
              </a:rPr>
              <a:t>Листогной</a:t>
            </a:r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6" name="Выноска-облако 5"/>
          <p:cNvSpPr/>
          <p:nvPr/>
        </p:nvSpPr>
        <p:spPr>
          <a:xfrm rot="273424">
            <a:off x="3020225" y="2100964"/>
            <a:ext cx="3208284" cy="1764776"/>
          </a:xfrm>
          <a:prstGeom prst="cloudCallout">
            <a:avLst>
              <a:gd name="adj1" fmla="val -1266"/>
              <a:gd name="adj2" fmla="val -8825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Полузимник</a:t>
            </a:r>
            <a:endParaRPr lang="ru-RU" sz="24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6228184" y="2047738"/>
            <a:ext cx="3024336" cy="1802372"/>
          </a:xfrm>
          <a:prstGeom prst="cloudCallout">
            <a:avLst>
              <a:gd name="adj1" fmla="val -22857"/>
              <a:gd name="adj2" fmla="val -8619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chemeClr val="tx1"/>
                </a:solidFill>
              </a:rPr>
              <a:t>Свадебник</a:t>
            </a:r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0" name="Выноска-облако 9"/>
          <p:cNvSpPr/>
          <p:nvPr/>
        </p:nvSpPr>
        <p:spPr>
          <a:xfrm>
            <a:off x="34659" y="3513955"/>
            <a:ext cx="3168352" cy="1802372"/>
          </a:xfrm>
          <a:prstGeom prst="cloudCallout">
            <a:avLst>
              <a:gd name="adj1" fmla="val -14035"/>
              <a:gd name="adj2" fmla="val -81287"/>
            </a:avLst>
          </a:prstGeom>
          <a:solidFill>
            <a:srgbClr val="E58C6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chemeClr val="tx1"/>
                </a:solidFill>
              </a:rPr>
              <a:t>Листопадник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Выноска-облако 7"/>
          <p:cNvSpPr/>
          <p:nvPr/>
        </p:nvSpPr>
        <p:spPr>
          <a:xfrm rot="411970">
            <a:off x="312442" y="1631372"/>
            <a:ext cx="2668768" cy="1285633"/>
          </a:xfrm>
          <a:prstGeom prst="cloudCallout">
            <a:avLst>
              <a:gd name="adj1" fmla="val -19770"/>
              <a:gd name="adj2" fmla="val -65638"/>
            </a:avLst>
          </a:prstGeom>
          <a:solidFill>
            <a:srgbClr val="EC512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/>
              <a:t>Хмурень</a:t>
            </a:r>
            <a:endParaRPr lang="ru-RU" sz="2400" b="1" dirty="0" smtClean="0"/>
          </a:p>
          <a:p>
            <a:pPr algn="ctr"/>
            <a:endParaRPr lang="ru-RU" sz="2400" b="1" dirty="0"/>
          </a:p>
        </p:txBody>
      </p:sp>
      <p:sp>
        <p:nvSpPr>
          <p:cNvPr id="11" name="Прямоугольник 10"/>
          <p:cNvSpPr/>
          <p:nvPr/>
        </p:nvSpPr>
        <p:spPr>
          <a:xfrm rot="537520">
            <a:off x="646093" y="2230531"/>
            <a:ext cx="1587120" cy="356992"/>
          </a:xfrm>
          <a:prstGeom prst="rect">
            <a:avLst/>
          </a:prstGeom>
          <a:solidFill>
            <a:srgbClr val="EC5120"/>
          </a:solidFill>
          <a:ln>
            <a:solidFill>
              <a:srgbClr val="EC51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сентябрь</a:t>
            </a:r>
            <a:endParaRPr lang="ru-RU" i="1" dirty="0"/>
          </a:p>
        </p:txBody>
      </p:sp>
      <p:sp>
        <p:nvSpPr>
          <p:cNvPr id="12" name="Прямоугольник 11"/>
          <p:cNvSpPr/>
          <p:nvPr/>
        </p:nvSpPr>
        <p:spPr>
          <a:xfrm rot="21401570">
            <a:off x="3491880" y="3071922"/>
            <a:ext cx="2160240" cy="38003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chemeClr val="tx1"/>
                </a:solidFill>
              </a:rPr>
              <a:t>ноябрь</a:t>
            </a: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876256" y="3071922"/>
            <a:ext cx="1872208" cy="442033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i="1" dirty="0" smtClean="0">
                <a:solidFill>
                  <a:schemeClr val="tx1"/>
                </a:solidFill>
              </a:rPr>
              <a:t>октябрь</a:t>
            </a:r>
            <a:endParaRPr lang="ru-RU" sz="2000" i="1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27977" y="4581128"/>
            <a:ext cx="1855791" cy="360040"/>
          </a:xfrm>
          <a:prstGeom prst="rect">
            <a:avLst/>
          </a:prstGeom>
          <a:solidFill>
            <a:srgbClr val="E58C69"/>
          </a:solidFill>
          <a:ln>
            <a:solidFill>
              <a:srgbClr val="E58C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chemeClr val="tx1"/>
                </a:solidFill>
              </a:rPr>
              <a:t>октябрь</a:t>
            </a: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588224" y="5228694"/>
            <a:ext cx="1872208" cy="432554"/>
          </a:xfrm>
          <a:prstGeom prst="rect">
            <a:avLst/>
          </a:prstGeom>
          <a:solidFill>
            <a:srgbClr val="60C06B"/>
          </a:solidFill>
          <a:ln>
            <a:solidFill>
              <a:srgbClr val="60C0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chemeClr val="tx1"/>
                </a:solidFill>
              </a:rPr>
              <a:t>ноябрь</a:t>
            </a: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17" name="Выноска-облако 16"/>
          <p:cNvSpPr/>
          <p:nvPr/>
        </p:nvSpPr>
        <p:spPr>
          <a:xfrm>
            <a:off x="2955188" y="4327631"/>
            <a:ext cx="2963670" cy="1850939"/>
          </a:xfrm>
          <a:prstGeom prst="cloudCallout">
            <a:avLst>
              <a:gd name="adj1" fmla="val -17847"/>
              <a:gd name="adj2" fmla="val -75347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Капустник</a:t>
            </a:r>
          </a:p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347864" y="5253100"/>
            <a:ext cx="2088232" cy="408148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сентябрь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692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ttp://www.playcast.ru/uploads/2016/10/05/2010162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144000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404664"/>
            <a:ext cx="8424936" cy="86409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Чем осень отличается от других времён года?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1484784"/>
            <a:ext cx="9096375" cy="496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711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playcast.ru/uploads/2015/10/02/15294065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61" y="-457200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4131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ttp://www.playcast.ru/uploads/2016/10/05/2010162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07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56nv.ru/sites/default/files/textnews_images/1441180859_0_8e95c_f625c375_ori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60648"/>
            <a:ext cx="4084537" cy="1525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27584" y="889844"/>
            <a:ext cx="603041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sz="2400" b="1" dirty="0" smtClean="0"/>
          </a:p>
          <a:p>
            <a:endParaRPr lang="ru-RU" sz="2400" b="1" dirty="0"/>
          </a:p>
          <a:p>
            <a:endParaRPr lang="ru-RU" sz="2400" b="1" dirty="0" smtClean="0"/>
          </a:p>
          <a:p>
            <a:r>
              <a:rPr lang="ru-RU" sz="2400" b="1" dirty="0" smtClean="0"/>
              <a:t>Лишь </a:t>
            </a:r>
            <a:r>
              <a:rPr lang="ru-RU" sz="2400" b="1" dirty="0"/>
              <a:t>только отшумело лето —</a:t>
            </a:r>
            <a:br>
              <a:rPr lang="ru-RU" sz="2400" b="1" dirty="0"/>
            </a:br>
            <a:r>
              <a:rPr lang="ru-RU" sz="2400" b="1" dirty="0"/>
              <a:t>Шуршит сентябрьский ветерок</a:t>
            </a:r>
            <a:br>
              <a:rPr lang="ru-RU" sz="2400" b="1" dirty="0"/>
            </a:br>
            <a:r>
              <a:rPr lang="ru-RU" sz="2400" b="1" dirty="0"/>
              <a:t>И приглашает всех ребят он</a:t>
            </a:r>
            <a:br>
              <a:rPr lang="ru-RU" sz="2400" b="1" dirty="0"/>
            </a:br>
            <a:r>
              <a:rPr lang="ru-RU" sz="2400" b="1" dirty="0"/>
              <a:t>На первый праздничный звонок.</a:t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421" y="1468977"/>
            <a:ext cx="3631332" cy="4841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285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ttp://www.playcast.ru/uploads/2016/10/05/2010162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ds02.infourok.ru/uploads/ex/0651/00007b80-a4d6e1c6/img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428" y="197997"/>
            <a:ext cx="8616007" cy="6462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971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ttp://www.playcast.ru/uploads/2016/10/05/2010162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770944"/>
            <a:ext cx="5408910" cy="4056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55776" y="476672"/>
            <a:ext cx="43022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Журавлики-журавли </a:t>
            </a:r>
          </a:p>
          <a:p>
            <a:r>
              <a:rPr lang="ru-RU" sz="2400" dirty="0"/>
              <a:t>Оторвались от земли, </a:t>
            </a:r>
          </a:p>
          <a:p>
            <a:r>
              <a:rPr lang="ru-RU" sz="2400" dirty="0"/>
              <a:t>Крылья к небу вскинули, </a:t>
            </a:r>
          </a:p>
          <a:p>
            <a:r>
              <a:rPr lang="ru-RU" sz="2400" dirty="0"/>
              <a:t>Милый край покинули. </a:t>
            </a:r>
          </a:p>
          <a:p>
            <a:r>
              <a:rPr lang="ru-RU" sz="2400" dirty="0"/>
              <a:t>Закурлыкали вдали </a:t>
            </a:r>
          </a:p>
          <a:p>
            <a:r>
              <a:rPr lang="ru-RU" sz="2400" dirty="0"/>
              <a:t>Журавлики-журавли.</a:t>
            </a:r>
          </a:p>
        </p:txBody>
      </p:sp>
    </p:spTree>
    <p:extLst>
      <p:ext uri="{BB962C8B-B14F-4D97-AF65-F5344CB8AC3E}">
        <p14:creationId xmlns:p14="http://schemas.microsoft.com/office/powerpoint/2010/main" val="180765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ttp://www.playcast.ru/uploads/2016/10/05/2010162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806" y="435792"/>
            <a:ext cx="8022387" cy="6016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906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ttp://www.playcast.ru/uploads/2016/10/05/2010162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70" y="344002"/>
            <a:ext cx="8226660" cy="6169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394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7058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Вставить в слова пропущенные буквы.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З…л…той, б…</a:t>
            </a:r>
            <a:r>
              <a:rPr lang="ru-RU" dirty="0" err="1" smtClean="0">
                <a:solidFill>
                  <a:srgbClr val="FF0000"/>
                </a:solidFill>
              </a:rPr>
              <a:t>гряный,б</a:t>
            </a:r>
            <a:r>
              <a:rPr lang="ru-RU" dirty="0" smtClean="0">
                <a:solidFill>
                  <a:srgbClr val="FF0000"/>
                </a:solidFill>
              </a:rPr>
              <a:t>…</a:t>
            </a:r>
            <a:r>
              <a:rPr lang="ru-RU" dirty="0" err="1" smtClean="0">
                <a:solidFill>
                  <a:srgbClr val="FF0000"/>
                </a:solidFill>
              </a:rPr>
              <a:t>рдовый</a:t>
            </a:r>
            <a:r>
              <a:rPr lang="ru-RU" dirty="0" smtClean="0">
                <a:solidFill>
                  <a:srgbClr val="FF0000"/>
                </a:solidFill>
              </a:rPr>
              <a:t>, з…</a:t>
            </a:r>
            <a:r>
              <a:rPr lang="ru-RU" dirty="0" err="1" smtClean="0">
                <a:solidFill>
                  <a:srgbClr val="FF0000"/>
                </a:solidFill>
              </a:rPr>
              <a:t>леный</a:t>
            </a:r>
            <a:r>
              <a:rPr lang="ru-RU" dirty="0" smtClean="0">
                <a:solidFill>
                  <a:srgbClr val="FF0000"/>
                </a:solidFill>
              </a:rPr>
              <a:t>, </a:t>
            </a:r>
            <a:r>
              <a:rPr lang="ru-RU" dirty="0" err="1" smtClean="0">
                <a:solidFill>
                  <a:srgbClr val="FF0000"/>
                </a:solidFill>
              </a:rPr>
              <a:t>оранж</a:t>
            </a:r>
            <a:r>
              <a:rPr lang="ru-RU" dirty="0" smtClean="0">
                <a:solidFill>
                  <a:srgbClr val="FF0000"/>
                </a:solidFill>
              </a:rPr>
              <a:t>…вый.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062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8255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Выписать из предложения словосочетания.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По осеннему небу бегут быстрые облака.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60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9857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Продолжить предложения так, чтобы они были сложными.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Наступила осень, и…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Листья пожелтели,…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Птицы улетают в теплые </a:t>
            </a:r>
            <a:r>
              <a:rPr lang="ru-RU" dirty="0" err="1" smtClean="0">
                <a:solidFill>
                  <a:srgbClr val="FF0000"/>
                </a:solidFill>
              </a:rPr>
              <a:t>края,но</a:t>
            </a:r>
            <a:r>
              <a:rPr lang="ru-RU" dirty="0" smtClean="0">
                <a:solidFill>
                  <a:srgbClr val="FF0000"/>
                </a:solidFill>
              </a:rPr>
              <a:t>…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50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ttp://www.playcast.ru/uploads/2016/10/05/2010162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78" y="342156"/>
            <a:ext cx="6966234" cy="5224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659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ttp://www.playcast.ru/uploads/2016/10/05/2010162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476250"/>
            <a:ext cx="8229600" cy="6265118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sz="4000" b="1" dirty="0" smtClean="0"/>
              <a:t>ОСЕНЬ</a:t>
            </a:r>
            <a:endParaRPr lang="ru-RU" sz="4000" b="1" dirty="0"/>
          </a:p>
          <a:p>
            <a:pPr marL="0" indent="0" algn="ctr">
              <a:buNone/>
            </a:pPr>
            <a:r>
              <a:rPr lang="ru-RU" sz="4000" b="1" dirty="0"/>
              <a:t>Поспевает брусника,</a:t>
            </a:r>
          </a:p>
          <a:p>
            <a:pPr marL="0" indent="0" algn="ctr">
              <a:buNone/>
            </a:pPr>
            <a:r>
              <a:rPr lang="ru-RU" sz="4000" b="1" dirty="0"/>
              <a:t>Стали дни холоднее,</a:t>
            </a:r>
          </a:p>
          <a:p>
            <a:pPr marL="0" indent="0" algn="ctr">
              <a:buNone/>
            </a:pPr>
            <a:r>
              <a:rPr lang="ru-RU" sz="4000" b="1" dirty="0"/>
              <a:t>И от птичьего крика</a:t>
            </a:r>
          </a:p>
          <a:p>
            <a:pPr marL="0" indent="0" algn="ctr">
              <a:buNone/>
            </a:pPr>
            <a:r>
              <a:rPr lang="ru-RU" sz="4000" b="1" dirty="0"/>
              <a:t>В сердце стало грустнее.</a:t>
            </a:r>
          </a:p>
          <a:p>
            <a:pPr marL="0" indent="0" algn="ctr">
              <a:buNone/>
            </a:pPr>
            <a:endParaRPr lang="ru-RU" sz="4000" b="1" dirty="0"/>
          </a:p>
          <a:p>
            <a:pPr marL="0" indent="0" algn="ctr">
              <a:buNone/>
            </a:pPr>
            <a:r>
              <a:rPr lang="ru-RU" sz="4000" b="1" dirty="0"/>
              <a:t>Стаи птиц улетают</a:t>
            </a:r>
          </a:p>
          <a:p>
            <a:pPr marL="0" indent="0" algn="ctr">
              <a:buNone/>
            </a:pPr>
            <a:r>
              <a:rPr lang="ru-RU" sz="4000" b="1" dirty="0"/>
              <a:t>Прочь, за синее море.</a:t>
            </a:r>
          </a:p>
          <a:p>
            <a:pPr marL="0" indent="0" algn="ctr">
              <a:buNone/>
            </a:pPr>
            <a:r>
              <a:rPr lang="ru-RU" sz="4000" b="1" dirty="0"/>
              <a:t>Все деревья блистают</a:t>
            </a:r>
          </a:p>
          <a:p>
            <a:pPr marL="0" indent="0" algn="ctr">
              <a:buNone/>
            </a:pPr>
            <a:r>
              <a:rPr lang="ru-RU" sz="4000" b="1" dirty="0"/>
              <a:t>В разноцветном уборе.</a:t>
            </a:r>
          </a:p>
          <a:p>
            <a:pPr marL="0" indent="0" algn="ctr">
              <a:buNone/>
            </a:pPr>
            <a:endParaRPr lang="ru-RU" sz="4000" b="1" dirty="0"/>
          </a:p>
          <a:p>
            <a:pPr marL="0" indent="0" algn="ctr">
              <a:buNone/>
            </a:pPr>
            <a:r>
              <a:rPr lang="ru-RU" sz="4000" b="1" dirty="0"/>
              <a:t>Солнце реже смеется,</a:t>
            </a:r>
          </a:p>
          <a:p>
            <a:pPr marL="0" indent="0" algn="ctr">
              <a:buNone/>
            </a:pPr>
            <a:r>
              <a:rPr lang="ru-RU" sz="4000" b="1" dirty="0"/>
              <a:t>Нет в цветах благовонья.</a:t>
            </a:r>
          </a:p>
          <a:p>
            <a:pPr marL="0" indent="0" algn="ctr">
              <a:buNone/>
            </a:pPr>
            <a:r>
              <a:rPr lang="ru-RU" sz="4000" b="1" dirty="0"/>
              <a:t>Скоро Осень проснется</a:t>
            </a:r>
          </a:p>
          <a:p>
            <a:pPr marL="0" indent="0" algn="ctr">
              <a:buNone/>
            </a:pPr>
            <a:r>
              <a:rPr lang="ru-RU" sz="4000" b="1" dirty="0"/>
              <a:t>И заплачет </a:t>
            </a:r>
            <a:r>
              <a:rPr lang="ru-RU" sz="4000" b="1" dirty="0" smtClean="0"/>
              <a:t>спросонья</a:t>
            </a:r>
            <a:endParaRPr lang="ru-RU" sz="4000" b="1" dirty="0"/>
          </a:p>
          <a:p>
            <a:pPr marL="0" indent="0" algn="ctr">
              <a:buNone/>
            </a:pPr>
            <a:r>
              <a:rPr lang="ru-RU" sz="4000" b="1" dirty="0" smtClean="0"/>
              <a:t>                                          Константин Бальмонт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                                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1824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404</TotalTime>
  <Words>165</Words>
  <Application>Microsoft Office PowerPoint</Application>
  <PresentationFormat>Экран (4:3)</PresentationFormat>
  <Paragraphs>63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 «Красавица осень»</vt:lpstr>
      <vt:lpstr>   Несу я урожай, поля я засеваю, Птиц к югу отправляю Но не касаюсь елочек и сосен, Узнали? Ведь я … </vt:lpstr>
      <vt:lpstr>Презентация PowerPoint</vt:lpstr>
      <vt:lpstr>Вы знаете как назывались осенние месяцы в старину?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Вставить в слова пропущенные буквы. З…л…той, б…гряный,б…рдовый, з…леный, оранж…вый.</vt:lpstr>
      <vt:lpstr>Выписать из предложения словосочетания. По осеннему небу бегут быстрые облака. </vt:lpstr>
      <vt:lpstr>Продолжить предложения так, чтобы они были сложными. Наступила осень, и… Листья пожелтели,… Птицы улетают в теплые края,но…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 «Красавица осень»</dc:title>
  <dc:creator>Lenovo</dc:creator>
  <cp:lastModifiedBy>Sypchik</cp:lastModifiedBy>
  <cp:revision>25</cp:revision>
  <dcterms:created xsi:type="dcterms:W3CDTF">2018-10-28T15:35:34Z</dcterms:created>
  <dcterms:modified xsi:type="dcterms:W3CDTF">2019-09-21T17:42:49Z</dcterms:modified>
</cp:coreProperties>
</file>