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9" r:id="rId11"/>
    <p:sldId id="265" r:id="rId12"/>
    <p:sldId id="267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Светлый стиль 3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632" autoAdjust="0"/>
    <p:restoredTop sz="94660"/>
  </p:normalViewPr>
  <p:slideViewPr>
    <p:cSldViewPr snapToGrid="0">
      <p:cViewPr varScale="1">
        <p:scale>
          <a:sx n="73" d="100"/>
          <a:sy n="73" d="100"/>
        </p:scale>
        <p:origin x="63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F5873-B4A5-4968-82A4-4CA93B3B2B08}" type="datetimeFigureOut">
              <a:rPr lang="ru-RU" smtClean="0"/>
              <a:t>23.01.2019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1C155-611D-42A4-9B0D-42A71AF6FE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95628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F5873-B4A5-4968-82A4-4CA93B3B2B08}" type="datetimeFigureOut">
              <a:rPr lang="ru-RU" smtClean="0"/>
              <a:t>23.01.2019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1C155-611D-42A4-9B0D-42A71AF6FE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36965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F5873-B4A5-4968-82A4-4CA93B3B2B08}" type="datetimeFigureOut">
              <a:rPr lang="ru-RU" smtClean="0"/>
              <a:t>23.01.2019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1C155-611D-42A4-9B0D-42A71AF6FE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93943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F5873-B4A5-4968-82A4-4CA93B3B2B08}" type="datetimeFigureOut">
              <a:rPr lang="ru-RU" smtClean="0"/>
              <a:t>23.01.2019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1C155-611D-42A4-9B0D-42A71AF6FE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59190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F5873-B4A5-4968-82A4-4CA93B3B2B08}" type="datetimeFigureOut">
              <a:rPr lang="ru-RU" smtClean="0"/>
              <a:t>23.01.2019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1C155-611D-42A4-9B0D-42A71AF6FE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30696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F5873-B4A5-4968-82A4-4CA93B3B2B08}" type="datetimeFigureOut">
              <a:rPr lang="ru-RU" smtClean="0"/>
              <a:t>23.01.2019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1C155-611D-42A4-9B0D-42A71AF6FE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54690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F5873-B4A5-4968-82A4-4CA93B3B2B08}" type="datetimeFigureOut">
              <a:rPr lang="ru-RU" smtClean="0"/>
              <a:t>23.01.2019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1C155-611D-42A4-9B0D-42A71AF6FE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33189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F5873-B4A5-4968-82A4-4CA93B3B2B08}" type="datetimeFigureOut">
              <a:rPr lang="ru-RU" smtClean="0"/>
              <a:t>23.01.2019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1C155-611D-42A4-9B0D-42A71AF6FE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95343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F5873-B4A5-4968-82A4-4CA93B3B2B08}" type="datetimeFigureOut">
              <a:rPr lang="ru-RU" smtClean="0"/>
              <a:t>23.01.2019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1C155-611D-42A4-9B0D-42A71AF6FE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38984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F5873-B4A5-4968-82A4-4CA93B3B2B08}" type="datetimeFigureOut">
              <a:rPr lang="ru-RU" smtClean="0"/>
              <a:t>23.01.2019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1C155-611D-42A4-9B0D-42A71AF6FE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405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F5873-B4A5-4968-82A4-4CA93B3B2B08}" type="datetimeFigureOut">
              <a:rPr lang="ru-RU" smtClean="0"/>
              <a:t>23.01.2019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1C155-611D-42A4-9B0D-42A71AF6FE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8080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0F5873-B4A5-4968-82A4-4CA93B3B2B08}" type="datetimeFigureOut">
              <a:rPr lang="ru-RU" smtClean="0"/>
              <a:t>23.01.2019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01C155-611D-42A4-9B0D-42A71AF6FE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5705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Dlya-Detey.com-Dvenadcat-mesyacev.mp3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&#1043;&#1048;&#1052;&#1053;&#1040;&#1057;&#1058;&#1048;&#1050;&#1040;%20&#1044;&#1051;&#1071;%20&#1043;&#1051;&#1040;&#1047;%202.mp4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079"/>
            <a:ext cx="12192000" cy="686308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802119" y="685865"/>
            <a:ext cx="7799636" cy="163121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0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Создание положительного </a:t>
            </a:r>
          </a:p>
          <a:p>
            <a:pPr algn="ctr"/>
            <a:r>
              <a:rPr lang="ru-RU" sz="5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э</a:t>
            </a:r>
            <a:r>
              <a:rPr lang="ru-RU" sz="50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моционального настроя</a:t>
            </a:r>
            <a:endParaRPr lang="ru-RU" sz="50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54173" y="2316163"/>
            <a:ext cx="556370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Прозвенел уже звонок.</a:t>
            </a:r>
          </a:p>
          <a:p>
            <a:pPr algn="ctr"/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Начинается урок.</a:t>
            </a:r>
          </a:p>
          <a:p>
            <a:pPr algn="ctr"/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В путешествие пойдём.</a:t>
            </a:r>
          </a:p>
          <a:p>
            <a:pPr algn="ctr"/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В страну сказок попадём.</a:t>
            </a:r>
          </a:p>
          <a:p>
            <a:pPr algn="ctr"/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Слушай, думай, наблюдай,</a:t>
            </a:r>
          </a:p>
          <a:p>
            <a:pPr algn="ctr"/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Сказку нашу отгадай.</a:t>
            </a:r>
          </a:p>
          <a:p>
            <a:pPr algn="ctr"/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Глазки дружно закрывайте.</a:t>
            </a:r>
          </a:p>
          <a:p>
            <a:pPr algn="ctr"/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Сказку в душу пропускайте.</a:t>
            </a:r>
          </a:p>
        </p:txBody>
      </p:sp>
      <p:pic>
        <p:nvPicPr>
          <p:cNvPr id="1026" name="Picture 2" descr="http://pics.utro.ru/utro_photos/2004/01/13/801bi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758" y="3206630"/>
            <a:ext cx="2861550" cy="3220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://img-fotki.yandex.ru/get/6743/16969765.242/0_9228e_93ac8e53_ori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892" y="2719427"/>
            <a:ext cx="850162" cy="1150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23231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079"/>
            <a:ext cx="12192000" cy="686308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519115" y="1027906"/>
            <a:ext cx="48141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Целеполагание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18457" y="2060892"/>
            <a:ext cx="988858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(Г) Составление кластера. </a:t>
            </a:r>
          </a:p>
          <a:p>
            <a:r>
              <a:rPr 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Ф.О. – сигналы рукой (если правильно-поднять правую руку)</a:t>
            </a:r>
          </a:p>
          <a:p>
            <a:pPr algn="ctr"/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Повторение правил работы в группе: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Слушай, что говорят другие.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Делай выводы об услышанном, задавай вопросы.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Говори спокойно ясно, только по делу.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Анализируй свою деятельность, вовремя корректируй недостатки.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Помогай товарищам, если они об этом просят.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Точно выполняй возложенную на тебя роль.</a:t>
            </a:r>
          </a:p>
          <a:p>
            <a:endParaRPr lang="ru-RU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707069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9582"/>
            <a:ext cx="12192000" cy="686308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372246" y="436019"/>
            <a:ext cx="9981554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С.Я. Маршак </a:t>
            </a:r>
            <a:endParaRPr lang="ru-RU" sz="4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ru-RU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Двенадцать месяцев»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19" t="21852" r="24324"/>
          <a:stretch/>
        </p:blipFill>
        <p:spPr>
          <a:xfrm>
            <a:off x="4676276" y="1938882"/>
            <a:ext cx="3765126" cy="425143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098" y="2165395"/>
            <a:ext cx="2905074" cy="3509013"/>
          </a:xfrm>
          <a:prstGeom prst="rect">
            <a:avLst/>
          </a:prstGeom>
        </p:spPr>
      </p:pic>
      <p:pic>
        <p:nvPicPr>
          <p:cNvPr id="1026" name="Picture 2" descr="http://img-fotki.yandex.ru/get/6743/16969765.242/0_9228e_93ac8e53_orig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142" y="1870805"/>
            <a:ext cx="850162" cy="1150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68676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079"/>
            <a:ext cx="12192000" cy="686308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259874" y="888274"/>
            <a:ext cx="7080069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838200" y="888274"/>
            <a:ext cx="10618694" cy="87716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ru-RU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С</a:t>
            </a:r>
            <a:r>
              <a:rPr lang="ru-RU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тратегия «Эврика»</a:t>
            </a:r>
          </a:p>
          <a:p>
            <a:pPr algn="just"/>
            <a:r>
              <a:rPr lang="ru-RU" sz="32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</a:rPr>
              <a:t>(</a:t>
            </a:r>
            <a:r>
              <a:rPr lang="ru-RU" sz="32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</a:rPr>
              <a:t>Г) – выдвигая версии, учащиеся приходят к общему ответу</a:t>
            </a:r>
          </a:p>
          <a:p>
            <a:pPr algn="just"/>
            <a:r>
              <a:rPr lang="ru-RU" sz="3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Задание: </a:t>
            </a:r>
            <a:r>
              <a:rPr lang="ru-RU" sz="3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Найти карточку с названием части художественного произведения в соответствии с иллюстрацией, аудиозаписью или отрывком текста.</a:t>
            </a:r>
            <a:endParaRPr lang="ru-RU" sz="34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  <a:p>
            <a:pPr algn="just"/>
            <a:r>
              <a:rPr lang="ru-RU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endParaRPr lang="ru-RU" sz="3200" b="1" dirty="0" smtClean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  <a:p>
            <a:pPr algn="just"/>
            <a:r>
              <a:rPr lang="ru-RU" sz="32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Части </a:t>
            </a:r>
            <a:r>
              <a:rPr lang="ru-RU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текста: пролог, экспозиция, завязка, </a:t>
            </a:r>
          </a:p>
          <a:p>
            <a:pPr algn="just"/>
            <a:r>
              <a:rPr lang="ru-RU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развитие действия, кульминация, развязка, эпилог.</a:t>
            </a:r>
          </a:p>
          <a:p>
            <a:pPr algn="just"/>
            <a:endParaRPr lang="ru-RU" sz="3200" b="1" dirty="0" smtClean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  <a:p>
            <a:pPr algn="ctr"/>
            <a:endParaRPr lang="ru-RU" sz="5400" b="1" dirty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  <a:p>
            <a:pPr algn="ctr"/>
            <a:endParaRPr lang="ru-RU" sz="5400" b="1" cap="none" spc="0" dirty="0" smtClean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  <a:p>
            <a:pPr algn="ctr"/>
            <a:endParaRPr lang="ru-RU" sz="5400" b="1" dirty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  <a:p>
            <a:pPr algn="ctr"/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206430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079"/>
            <a:ext cx="12192000" cy="6863080"/>
          </a:xfrm>
          <a:prstGeom prst="rect">
            <a:avLst/>
          </a:prstGeom>
        </p:spPr>
      </p:pic>
      <p:pic>
        <p:nvPicPr>
          <p:cNvPr id="2050" name="Picture 2" descr="hqdefaul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11" b="4723"/>
          <a:stretch>
            <a:fillRect/>
          </a:stretch>
        </p:blipFill>
        <p:spPr bwMode="auto">
          <a:xfrm>
            <a:off x="2495006" y="1507017"/>
            <a:ext cx="6866807" cy="4593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422320" y="3200186"/>
            <a:ext cx="96818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1.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289581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308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25485" y="365125"/>
            <a:ext cx="911940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2.- </a:t>
            </a:r>
            <a:r>
              <a:rPr lang="ru-RU" sz="48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hlinkClick r:id="rId3" action="ppaction://hlinkfile"/>
              </a:rPr>
              <a:t>прослушивание аудиозаписи</a:t>
            </a:r>
            <a:endParaRPr lang="ru-RU" sz="48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25485" y="1653580"/>
            <a:ext cx="10608572" cy="575542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48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3. – чтение части текста</a:t>
            </a:r>
          </a:p>
          <a:p>
            <a:r>
              <a:rPr lang="ru-RU" sz="2400" dirty="0" smtClean="0"/>
              <a:t>	А </a:t>
            </a:r>
            <a:r>
              <a:rPr lang="ru-RU" sz="2400" dirty="0"/>
              <a:t>мачеха ждала-ждала свою дочку, в окошко смотрела, за дверь выбегала - нет ее, да и только</a:t>
            </a:r>
            <a:r>
              <a:rPr lang="ru-RU" sz="2400" dirty="0" smtClean="0"/>
              <a:t>...Закуталась </a:t>
            </a:r>
            <a:r>
              <a:rPr lang="ru-RU" sz="2400" dirty="0"/>
              <a:t>она потеплее и пошла в лес. Да разве найдешь кого-нибудь в чаще в такую метель и темень!</a:t>
            </a:r>
            <a:br>
              <a:rPr lang="ru-RU" sz="2400" dirty="0"/>
            </a:br>
            <a:r>
              <a:rPr lang="ru-RU" sz="2400" dirty="0"/>
              <a:t>Ходила она, ходила, искала-искала, пока и сама не замерзла. Так и остались они обе в лесу лета ждать. А падчерица долго на свете жила, большая выросла, замуж вышла и детей вырастила.</a:t>
            </a:r>
          </a:p>
          <a:p>
            <a:r>
              <a:rPr lang="ru-RU" sz="2400" dirty="0" smtClean="0"/>
              <a:t>	И </a:t>
            </a:r>
            <a:r>
              <a:rPr lang="ru-RU" sz="2400" dirty="0"/>
              <a:t>был у нее, рассказывают, около дома сад — да такой чудесный, какого и свет не видывал. Раньше, чем у всех, расцветали в этом саду цветы, поспевали ягоды, наливались яблоки и груши. В жару было там прохладно, в метель тихо.</a:t>
            </a:r>
            <a:br>
              <a:rPr lang="ru-RU" sz="2400" dirty="0"/>
            </a:br>
            <a:r>
              <a:rPr lang="ru-RU" sz="2400" dirty="0"/>
              <a:t>— У этой хозяйки все двенадцать месяцев разом гостят! — говорили люди.</a:t>
            </a:r>
          </a:p>
          <a:p>
            <a:r>
              <a:rPr lang="ru-RU" sz="2400" dirty="0"/>
              <a:t>Кто знает — может, так оно и было.</a:t>
            </a:r>
          </a:p>
          <a:p>
            <a:endParaRPr lang="ru-RU" sz="32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488045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080"/>
            <a:ext cx="12192000" cy="686308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867648" y="1599228"/>
            <a:ext cx="645670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hlinkClick r:id="rId3" action="ppaction://hlinkfile"/>
              </a:rPr>
              <a:t>Динамическая пауза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9178" y="2811643"/>
            <a:ext cx="7723461" cy="3301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71394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4896"/>
            <a:ext cx="12192000" cy="686308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744742" y="566241"/>
            <a:ext cx="10415160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(П) Заполнение таблицы </a:t>
            </a:r>
          </a:p>
          <a:p>
            <a:pPr algn="ctr"/>
            <a:r>
              <a:rPr lang="ru-RU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«Характеристика главных героев»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2668212"/>
              </p:ext>
            </p:extLst>
          </p:nvPr>
        </p:nvGraphicFramePr>
        <p:xfrm>
          <a:off x="2360022" y="2501544"/>
          <a:ext cx="7471956" cy="3375784"/>
        </p:xfrm>
        <a:graphic>
          <a:graphicData uri="http://schemas.openxmlformats.org/drawingml/2006/table">
            <a:tbl>
              <a:tblPr firstRow="1" firstCol="1" bandRow="1">
                <a:tableStyleId>{5DA37D80-6434-44D0-A028-1B22A696006F}</a:tableStyleId>
              </a:tblPr>
              <a:tblGrid>
                <a:gridCol w="1867711">
                  <a:extLst>
                    <a:ext uri="{9D8B030D-6E8A-4147-A177-3AD203B41FA5}">
                      <a16:colId xmlns:a16="http://schemas.microsoft.com/office/drawing/2014/main" val="3628740648"/>
                    </a:ext>
                  </a:extLst>
                </a:gridCol>
                <a:gridCol w="1867711">
                  <a:extLst>
                    <a:ext uri="{9D8B030D-6E8A-4147-A177-3AD203B41FA5}">
                      <a16:colId xmlns:a16="http://schemas.microsoft.com/office/drawing/2014/main" val="913934858"/>
                    </a:ext>
                  </a:extLst>
                </a:gridCol>
                <a:gridCol w="1867711">
                  <a:extLst>
                    <a:ext uri="{9D8B030D-6E8A-4147-A177-3AD203B41FA5}">
                      <a16:colId xmlns:a16="http://schemas.microsoft.com/office/drawing/2014/main" val="142898557"/>
                    </a:ext>
                  </a:extLst>
                </a:gridCol>
                <a:gridCol w="1868823">
                  <a:extLst>
                    <a:ext uri="{9D8B030D-6E8A-4147-A177-3AD203B41FA5}">
                      <a16:colId xmlns:a16="http://schemas.microsoft.com/office/drawing/2014/main" val="2104586494"/>
                    </a:ext>
                  </a:extLst>
                </a:gridCol>
              </a:tblGrid>
              <a:tr h="585695">
                <a:tc>
                  <a:txBody>
                    <a:bodyPr/>
                    <a:lstStyle/>
                    <a:p>
                      <a:pPr algn="just">
                        <a:lnSpc>
                          <a:spcPts val="1065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 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065"/>
                        </a:lnSpc>
                        <a:spcAft>
                          <a:spcPts val="0"/>
                        </a:spcAft>
                      </a:pPr>
                      <a:endParaRPr lang="ru-RU" sz="2000" dirty="0" smtClean="0">
                        <a:effectLst/>
                      </a:endParaRPr>
                    </a:p>
                    <a:p>
                      <a:pPr algn="just">
                        <a:lnSpc>
                          <a:spcPts val="1065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Падчерица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065"/>
                        </a:lnSpc>
                        <a:spcAft>
                          <a:spcPts val="0"/>
                        </a:spcAft>
                      </a:pPr>
                      <a:endParaRPr lang="ru-RU" sz="2000" dirty="0" smtClean="0">
                        <a:effectLst/>
                      </a:endParaRPr>
                    </a:p>
                    <a:p>
                      <a:pPr algn="just">
                        <a:lnSpc>
                          <a:spcPts val="1065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Сестра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065"/>
                        </a:lnSpc>
                        <a:spcAft>
                          <a:spcPts val="0"/>
                        </a:spcAft>
                      </a:pPr>
                      <a:endParaRPr lang="ru-RU" sz="2000" dirty="0" smtClean="0">
                        <a:effectLst/>
                      </a:endParaRPr>
                    </a:p>
                    <a:p>
                      <a:pPr algn="just">
                        <a:lnSpc>
                          <a:spcPts val="1065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Мачеха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41006588"/>
                  </a:ext>
                </a:extLst>
              </a:tr>
              <a:tr h="1489166">
                <a:tc>
                  <a:txBody>
                    <a:bodyPr/>
                    <a:lstStyle/>
                    <a:p>
                      <a:pPr algn="just">
                        <a:lnSpc>
                          <a:spcPts val="1065"/>
                        </a:lnSpc>
                        <a:spcAft>
                          <a:spcPts val="0"/>
                        </a:spcAft>
                      </a:pPr>
                      <a:endParaRPr lang="ru-RU" sz="2000" dirty="0" smtClean="0">
                        <a:effectLst/>
                      </a:endParaRPr>
                    </a:p>
                    <a:p>
                      <a:pPr algn="just">
                        <a:lnSpc>
                          <a:spcPts val="1065"/>
                        </a:lnSpc>
                        <a:spcAft>
                          <a:spcPts val="0"/>
                        </a:spcAft>
                      </a:pPr>
                      <a:endParaRPr lang="ru-RU" sz="2000" dirty="0" smtClean="0">
                        <a:effectLst/>
                      </a:endParaRPr>
                    </a:p>
                    <a:p>
                      <a:pPr algn="just">
                        <a:lnSpc>
                          <a:spcPts val="1065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Характер</a:t>
                      </a:r>
                      <a:r>
                        <a:rPr lang="ru-RU" sz="2000" dirty="0">
                          <a:effectLst/>
                        </a:rPr>
                        <a:t>, поступки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065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 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065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 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065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 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62454813"/>
                  </a:ext>
                </a:extLst>
              </a:tr>
              <a:tr h="1300923">
                <a:tc>
                  <a:txBody>
                    <a:bodyPr/>
                    <a:lstStyle/>
                    <a:p>
                      <a:pPr algn="just">
                        <a:lnSpc>
                          <a:spcPts val="1065"/>
                        </a:lnSpc>
                        <a:spcAft>
                          <a:spcPts val="0"/>
                        </a:spcAft>
                      </a:pPr>
                      <a:endParaRPr lang="ru-RU" sz="2000" dirty="0" smtClean="0">
                        <a:effectLst/>
                      </a:endParaRPr>
                    </a:p>
                    <a:p>
                      <a:pPr algn="just">
                        <a:lnSpc>
                          <a:spcPts val="1065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Отношение </a:t>
                      </a:r>
                      <a:r>
                        <a:rPr lang="ru-RU" sz="2000" dirty="0">
                          <a:effectLst/>
                        </a:rPr>
                        <a:t>к герою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065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065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065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26751468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1587375" y="6058305"/>
            <a:ext cx="3715056" cy="2943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ts val="1065"/>
              </a:lnSpc>
              <a:spcAft>
                <a:spcPts val="0"/>
              </a:spcAft>
            </a:pP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Ф.О. «Три хлопка»</a:t>
            </a:r>
            <a:endParaRPr lang="ru-RU" sz="3200" dirty="0">
              <a:solidFill>
                <a:schemeClr val="accent1">
                  <a:lumMod val="5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75019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079"/>
            <a:ext cx="12192000" cy="686308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26869" y="1501593"/>
            <a:ext cx="10894422" cy="532453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4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Задание:</a:t>
            </a:r>
            <a:r>
              <a:rPr lang="ru-RU" b="1" dirty="0"/>
              <a:t> </a:t>
            </a:r>
            <a:r>
              <a:rPr lang="ru-RU" sz="2800" b="1" dirty="0"/>
              <a:t>писатель написал рассказ, который получился грустным. </a:t>
            </a:r>
            <a:endParaRPr lang="ru-RU" sz="2800" b="1" dirty="0" smtClean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2800" b="1" dirty="0" smtClean="0"/>
              <a:t>Поменяй </a:t>
            </a:r>
            <a:r>
              <a:rPr lang="ru-RU" sz="2800" b="1" dirty="0"/>
              <a:t>в тексте слова (прилагательные) </a:t>
            </a:r>
            <a:r>
              <a:rPr lang="ru-RU" sz="2800" b="1" dirty="0" smtClean="0"/>
              <a:t>так, </a:t>
            </a:r>
            <a:r>
              <a:rPr lang="ru-RU" sz="2800" b="1" dirty="0"/>
              <a:t>чтобы получился </a:t>
            </a:r>
            <a:r>
              <a:rPr lang="ru-RU" sz="2800" b="1" dirty="0" smtClean="0"/>
              <a:t>весёлый </a:t>
            </a:r>
            <a:r>
              <a:rPr lang="ru-RU" sz="2800" b="1" dirty="0"/>
              <a:t>текст. </a:t>
            </a:r>
            <a:endParaRPr lang="ru-RU" sz="2800" b="1" dirty="0" smtClean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2800" b="1" dirty="0" smtClean="0"/>
              <a:t>Запиши </a:t>
            </a:r>
            <a:r>
              <a:rPr lang="ru-RU" sz="2800" b="1" dirty="0"/>
              <a:t>текст, который получился. </a:t>
            </a:r>
            <a:endParaRPr lang="ru-RU" sz="2800" b="1" dirty="0" smtClean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2800" b="1" dirty="0" smtClean="0"/>
              <a:t>Исправь </a:t>
            </a:r>
            <a:r>
              <a:rPr lang="ru-RU" sz="2800" b="1" dirty="0"/>
              <a:t>пунктуационные и орфографические ошибки</a:t>
            </a:r>
            <a:r>
              <a:rPr lang="ru-RU" sz="2800" b="1" dirty="0" smtClean="0"/>
              <a:t>.</a:t>
            </a:r>
          </a:p>
          <a:p>
            <a:endParaRPr lang="ru-RU" sz="2800" dirty="0"/>
          </a:p>
          <a:p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Настало хмурое утро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?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Светит тусклое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со</a:t>
            </a:r>
            <a:r>
              <a:rPr lang="ru-RU" sz="2800" b="1" dirty="0" err="1">
                <a:solidFill>
                  <a:schemeClr val="accent1">
                    <a:lumMod val="50000"/>
                  </a:schemeClr>
                </a:solidFill>
              </a:rPr>
              <a:t>н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це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. По небу плывут </a:t>
            </a:r>
            <a:endParaRPr lang="ru-RU" sz="2800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</a:rPr>
              <a:t>тяжелые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обл</a:t>
            </a:r>
            <a:r>
              <a:rPr lang="ru-RU" sz="2800" b="1" dirty="0" err="1">
                <a:solidFill>
                  <a:schemeClr val="accent1">
                    <a:lumMod val="50000"/>
                  </a:schemeClr>
                </a:solidFill>
              </a:rPr>
              <a:t>о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ка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!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</a:rPr>
              <a:t>Дует 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прохладный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вет</a:t>
            </a:r>
            <a:r>
              <a:rPr lang="ru-RU" sz="2800" b="1" dirty="0" err="1">
                <a:solidFill>
                  <a:schemeClr val="accent1">
                    <a:lumMod val="50000"/>
                  </a:schemeClr>
                </a:solidFill>
              </a:rPr>
              <a:t>и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р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?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Наступает грустная </a:t>
            </a:r>
            <a:endParaRPr lang="ru-RU" sz="2800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</a:rPr>
              <a:t>пора 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–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в</a:t>
            </a:r>
            <a:r>
              <a:rPr lang="ru-RU" sz="2800" b="1" dirty="0" err="1">
                <a:solidFill>
                  <a:schemeClr val="accent1">
                    <a:lumMod val="50000"/>
                  </a:schemeClr>
                </a:solidFill>
              </a:rPr>
              <a:t>и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сна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. </a:t>
            </a:r>
          </a:p>
          <a:p>
            <a:endParaRPr lang="ru-RU" sz="24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2400" b="1" dirty="0" smtClean="0"/>
              <a:t>Ф.О. «Дорожка успеха»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9528757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080"/>
            <a:ext cx="12192000" cy="686308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972918" y="1727954"/>
            <a:ext cx="52229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С</a:t>
            </a:r>
            <a:r>
              <a:rPr lang="ru-RU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АМОПРОВЕРКА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998617" y="2651284"/>
            <a:ext cx="769402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solidFill>
                  <a:schemeClr val="accent1">
                    <a:lumMod val="50000"/>
                  </a:schemeClr>
                </a:solidFill>
              </a:rPr>
              <a:t>Настало ясное утро</a:t>
            </a:r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  <a:r>
              <a:rPr lang="ru-RU" sz="3600" dirty="0" smtClean="0">
                <a:solidFill>
                  <a:schemeClr val="accent1">
                    <a:lumMod val="50000"/>
                  </a:schemeClr>
                </a:solidFill>
              </a:rPr>
              <a:t> Светит яркое сол</a:t>
            </a:r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</a:rPr>
              <a:t>н</a:t>
            </a:r>
            <a:r>
              <a:rPr lang="ru-RU" sz="3600" dirty="0" smtClean="0">
                <a:solidFill>
                  <a:schemeClr val="accent1">
                    <a:lumMod val="50000"/>
                  </a:schemeClr>
                </a:solidFill>
              </a:rPr>
              <a:t>це. По небу плывут легкие обл</a:t>
            </a:r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</a:rPr>
              <a:t>а</a:t>
            </a:r>
            <a:r>
              <a:rPr lang="ru-RU" sz="3600" dirty="0" smtClean="0">
                <a:solidFill>
                  <a:schemeClr val="accent1">
                    <a:lumMod val="50000"/>
                  </a:schemeClr>
                </a:solidFill>
              </a:rPr>
              <a:t>ка</a:t>
            </a:r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</a:rPr>
              <a:t>!</a:t>
            </a:r>
            <a:r>
              <a:rPr lang="ru-RU" sz="3600" dirty="0" smtClean="0">
                <a:solidFill>
                  <a:schemeClr val="accent1">
                    <a:lumMod val="50000"/>
                  </a:schemeClr>
                </a:solidFill>
              </a:rPr>
              <a:t> Дует теплый вет</a:t>
            </a:r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</a:rPr>
              <a:t>е</a:t>
            </a:r>
            <a:r>
              <a:rPr lang="ru-RU" sz="3600" dirty="0" smtClean="0">
                <a:solidFill>
                  <a:schemeClr val="accent1">
                    <a:lumMod val="50000"/>
                  </a:schemeClr>
                </a:solidFill>
              </a:rPr>
              <a:t>р</a:t>
            </a:r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  <a:r>
              <a:rPr lang="ru-RU" sz="3600" dirty="0" smtClean="0">
                <a:solidFill>
                  <a:schemeClr val="accent1">
                    <a:lumMod val="50000"/>
                  </a:schemeClr>
                </a:solidFill>
              </a:rPr>
              <a:t> Наступает веселая пора – в</a:t>
            </a:r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</a:rPr>
              <a:t>е</a:t>
            </a:r>
            <a:r>
              <a:rPr lang="ru-RU" sz="3600" dirty="0" smtClean="0">
                <a:solidFill>
                  <a:schemeClr val="accent1">
                    <a:lumMod val="50000"/>
                  </a:schemeClr>
                </a:solidFill>
              </a:rPr>
              <a:t>сна. </a:t>
            </a:r>
            <a:endParaRPr lang="ru-RU" sz="36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985853" y="5307648"/>
            <a:ext cx="38597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/>
              <a:t>Ф.О. «Дорожка успеха»</a:t>
            </a:r>
            <a:endParaRPr lang="ru-RU" sz="28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8366" y="4659808"/>
            <a:ext cx="3762102" cy="119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9229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308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138720" y="1229023"/>
            <a:ext cx="7130798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Домашнее задание:</a:t>
            </a:r>
            <a:endParaRPr lang="ru-RU" sz="5400" b="1" dirty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  <a:p>
            <a:pPr algn="ctr"/>
            <a:r>
              <a:rPr lang="ru-RU" sz="5400" b="1" cap="none" spc="0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Раб.тетр</a:t>
            </a:r>
            <a:r>
              <a:rPr lang="ru-RU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. – с. 20, № 4, 5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2469" y="2813533"/>
            <a:ext cx="4114800" cy="3596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8478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079"/>
            <a:ext cx="12192000" cy="686308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840480" y="365125"/>
            <a:ext cx="389859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РЕФЛЕКСИЯ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8251" y="1175656"/>
            <a:ext cx="7302138" cy="5590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6221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287</TotalTime>
  <Words>324</Words>
  <Application>Microsoft Office PowerPoint</Application>
  <PresentationFormat>Широкоэкранный</PresentationFormat>
  <Paragraphs>72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9" baseType="lpstr">
      <vt:lpstr>Arial</vt:lpstr>
      <vt:lpstr>Calibri</vt:lpstr>
      <vt:lpstr>Calibri Light</vt:lpstr>
      <vt:lpstr>Georgia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Жанна</dc:creator>
  <cp:lastModifiedBy>Жанна</cp:lastModifiedBy>
  <cp:revision>26</cp:revision>
  <dcterms:created xsi:type="dcterms:W3CDTF">2018-11-23T10:52:04Z</dcterms:created>
  <dcterms:modified xsi:type="dcterms:W3CDTF">2019-01-23T09:08:54Z</dcterms:modified>
</cp:coreProperties>
</file>