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0" r:id="rId3"/>
    <p:sldId id="257" r:id="rId4"/>
    <p:sldId id="258" r:id="rId5"/>
    <p:sldId id="264" r:id="rId6"/>
    <p:sldId id="265" r:id="rId7"/>
    <p:sldId id="266" r:id="rId8"/>
    <p:sldId id="261" r:id="rId9"/>
    <p:sldId id="267" r:id="rId10"/>
    <p:sldId id="259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96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images/search?p=2&amp;text=%D0%BA%D0%B0%D1%80%D1%82%D0%B8%D0%BD%D0%BA%D0%B8%20%D1%81%D0%BA%D0%B0%D0%B7%D0%BE%D1%87%D0%BD%D1%8B%D1%85%20%D0%B3%D0%B5%D1%80%D0%BE%D0%B5%D0%B2&amp;img_url=http://steshka.ru/wp-content/uploads/2015/02/personazhi_multfilmov_1.jpg&amp;pos=60&amp;rpt=simage&amp;lr=100477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Открытый урок в 5 классе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331698"/>
            <a:ext cx="9144000" cy="1752600"/>
          </a:xfrm>
          <a:prstGeom prst="ribb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Распорядок дня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0066"/>
          </a:solidFill>
          <a:ln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700" dirty="0" smtClean="0">
                <a:latin typeface="Times New Roman" pitchFamily="18" charset="0"/>
                <a:cs typeface="Times New Roman" pitchFamily="18" charset="0"/>
              </a:rPr>
              <a:t>Topic of the lesson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http://kladraz.ru/upload/blogs2/2016/7/14265_e5710cc5db70fdbbb8aea03f39fa8ca3.jpg"/>
          <p:cNvPicPr>
            <a:picLocks noGrp="1"/>
          </p:cNvPicPr>
          <p:nvPr>
            <p:ph idx="1"/>
          </p:nvPr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0" y="1484784"/>
            <a:ext cx="5292080" cy="5105772"/>
          </a:xfrm>
          <a:prstGeom prst="rect">
            <a:avLst/>
          </a:prstGeom>
          <a:ln w="127000" cap="rnd">
            <a:solidFill>
              <a:srgbClr val="CCFF33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6" name="6-конечная звезда 5"/>
          <p:cNvSpPr/>
          <p:nvPr/>
        </p:nvSpPr>
        <p:spPr>
          <a:xfrm>
            <a:off x="4355976" y="1556792"/>
            <a:ext cx="4788024" cy="5544616"/>
          </a:xfrm>
          <a:prstGeom prst="star6">
            <a:avLst/>
          </a:prstGeom>
          <a:solidFill>
            <a:srgbClr val="FFC000"/>
          </a:solidFill>
          <a:ln>
            <a:solidFill>
              <a:srgbClr val="FF0066"/>
            </a:solidFill>
          </a:ln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lang="en-US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25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18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21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          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endParaRPr lang="en-US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avochka.ru/img/kartinka/1/koteno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/>
          </a:blip>
          <a:stretch>
            <a:fillRect/>
          </a:stretch>
        </p:blipFill>
        <p:spPr bwMode="auto">
          <a:xfrm>
            <a:off x="6012160" y="1600200"/>
            <a:ext cx="3312368" cy="4708525"/>
          </a:xfrm>
          <a:prstGeom prst="ellipse">
            <a:avLst/>
          </a:prstGeom>
          <a:ln w="190500" cap="rnd">
            <a:solidFill>
              <a:srgbClr val="CCFF33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C:\Users\Татьяна\Desktop\dial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1556792"/>
            <a:ext cx="6876256" cy="4896544"/>
          </a:xfrm>
          <a:prstGeom prst="rect">
            <a:avLst/>
          </a:prstGeom>
          <a:ln w="76200">
            <a:solidFill>
              <a:srgbClr val="CCFF33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rgbClr val="CCFF3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What time is it, please</a:t>
            </a:r>
            <a:r>
              <a:rPr lang="ru-RU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?</a:t>
            </a:r>
            <a:br>
              <a:rPr lang="ru-RU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</a:br>
            <a:r>
              <a:rPr lang="en-US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Excuse me, what is the time, please </a:t>
            </a:r>
            <a:r>
              <a:rPr lang="ru-RU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?</a:t>
            </a:r>
            <a:endParaRPr lang="ru-RU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Татьяна\Desktop\408135.jpg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4499992" y="404664"/>
            <a:ext cx="4644008" cy="5976664"/>
          </a:xfrm>
          <a:prstGeom prst="rect">
            <a:avLst/>
          </a:prstGeom>
          <a:ln>
            <a:solidFill>
              <a:srgbClr val="CCFF33"/>
            </a:solidFill>
          </a:ln>
          <a:effectLst>
            <a:softEdge rad="112500"/>
          </a:effectLst>
        </p:spPr>
      </p:pic>
      <p:pic>
        <p:nvPicPr>
          <p:cNvPr id="4" name="Содержимое 3" descr="C:\Users\Татьяна\Desktop\iEIDJ4QHP.jpg"/>
          <p:cNvPicPr>
            <a:picLocks noGrp="1"/>
          </p:cNvPicPr>
          <p:nvPr>
            <p:ph idx="1"/>
          </p:nvPr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1" y="620688"/>
            <a:ext cx="6732239" cy="6237312"/>
          </a:xfrm>
          <a:prstGeom prst="flowChartMagneticDisk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Preposition of time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3491880" y="1124744"/>
            <a:ext cx="5652120" cy="5733256"/>
          </a:xfrm>
          <a:prstGeom prst="flowChartAlternateProcess">
            <a:avLst/>
          </a:prstGeom>
          <a:noFill/>
          <a:ln w="762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6146" name="Picture 2" descr="http://900igr.net/up/datai/195537/0047-047-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2736"/>
            <a:ext cx="3635896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776864" cy="1196752"/>
          </a:xfrm>
        </p:spPr>
        <p:txBody>
          <a:bodyPr>
            <a:noAutofit/>
          </a:bodyPr>
          <a:lstStyle/>
          <a:p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s://arhivurokov.ru/multiurok/0/8/0/0803d182c9a0e4ff7c4cd5a39b0e222368530e3e/proiekt-sochiniaiem-skazku_3.jpe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-252536" y="0"/>
            <a:ext cx="5544616" cy="2708920"/>
          </a:xfrm>
          <a:prstGeom prst="cloudCallout">
            <a:avLst/>
          </a:prstGeom>
          <a:noFill/>
          <a:ln w="76200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32040" y="0"/>
            <a:ext cx="4680520" cy="6858000"/>
          </a:xfrm>
          <a:solidFill>
            <a:srgbClr val="CCFF33"/>
          </a:solidFill>
          <a:ln w="76200">
            <a:noFill/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ln w="1905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ru-RU" b="1" dirty="0" smtClean="0">
                <a:ln w="1905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dirty="0" smtClean="0">
                <a:ln w="1905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ru-RU" b="1" dirty="0" smtClean="0">
                <a:ln w="1905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dirty="0" smtClean="0">
                <a:ln w="1905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 </a:t>
            </a:r>
            <a:r>
              <a:rPr lang="ru-RU" b="1" u="sng" dirty="0" smtClean="0">
                <a:ln w="9525">
                  <a:noFill/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не используются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перед:</a:t>
            </a:r>
            <a:endParaRPr lang="en-US" dirty="0" smtClean="0">
              <a:ln w="12700">
                <a:solidFill>
                  <a:schemeClr val="tx1"/>
                </a:solidFill>
              </a:ln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n w="1270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this — this morning/this week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далее</a:t>
            </a:r>
            <a:endParaRPr lang="en-US" dirty="0" smtClean="0">
              <a:ln w="12700">
                <a:solidFill>
                  <a:schemeClr val="tx1"/>
                </a:solidFill>
              </a:ln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n w="12700">
                  <a:solidFill>
                    <a:srgbClr val="FF0000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every — every day/every week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далее</a:t>
            </a:r>
            <a:endParaRPr lang="en-US" dirty="0" smtClean="0">
              <a:ln w="12700">
                <a:solidFill>
                  <a:schemeClr val="tx1"/>
                </a:solidFill>
              </a:ln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n w="1270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last — last August/last week</a:t>
            </a:r>
            <a:r>
              <a:rPr lang="en-US" dirty="0" smtClean="0">
                <a:ln w="1270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далее</a:t>
            </a:r>
            <a:endParaRPr lang="en-US" dirty="0" smtClean="0">
              <a:ln w="12700">
                <a:solidFill>
                  <a:schemeClr val="tx1"/>
                </a:solidFill>
              </a:ln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n w="12700">
                  <a:noFill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next — next Monday/next week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</a:t>
            </a: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далее</a:t>
            </a:r>
            <a:endParaRPr lang="en-US" dirty="0" smtClean="0">
              <a:ln w="12700">
                <a:solidFill>
                  <a:schemeClr val="tx1"/>
                </a:solidFill>
              </a:ln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They are going on holiday next Monday.</a:t>
            </a:r>
          </a:p>
          <a:p>
            <a:pPr>
              <a:buNone/>
            </a:pPr>
            <a:r>
              <a:rPr lang="en-US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Last summer we went to Scotland.</a:t>
            </a:r>
            <a: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12700"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ln w="12700">
                <a:solidFill>
                  <a:schemeClr val="tx1"/>
                </a:solidFill>
              </a:ln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2599211"/>
            <a:ext cx="5004048" cy="4384834"/>
          </a:xfrm>
          <a:prstGeom prst="downArrowCallout">
            <a:avLst/>
          </a:prstGeom>
          <a:ln w="76200">
            <a:solidFill>
              <a:schemeClr val="accent2">
                <a:lumMod val="75000"/>
              </a:schemeClr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 w="12700"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</a:t>
            </a:r>
            <a:r>
              <a:rPr kumimoji="0" lang="ru-RU" sz="2000" b="0" i="0" u="none" strike="noStrike" cap="none" normalizeH="0" baseline="0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также имеет значение "</a:t>
            </a:r>
            <a:r>
              <a:rPr kumimoji="0" lang="ru-RU" sz="2000" b="1" i="0" u="none" strike="noStrike" cap="none" normalizeH="0" baseline="0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через</a:t>
            </a:r>
            <a:r>
              <a:rPr kumimoji="0" lang="ru-RU" sz="2000" b="0" i="0" u="none" strike="noStrike" cap="none" normalizeH="0" baseline="0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":</a:t>
            </a:r>
            <a:endParaRPr kumimoji="0" lang="ru-RU" sz="2000" b="0" i="0" u="none" strike="noStrike" cap="none" normalizeH="0" baseline="0" dirty="0" smtClean="0">
              <a:ln w="127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 w="12700"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 five minutes</a:t>
            </a:r>
            <a:r>
              <a:rPr kumimoji="0" lang="ru-RU" sz="2000" b="1" i="0" u="none" strike="noStrike" cap="none" normalizeH="0" baseline="0" dirty="0" smtClean="0">
                <a:ln w="12700"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2000" b="1" i="0" u="none" strike="noStrike" cap="none" normalizeH="0" baseline="0" dirty="0" smtClean="0">
                <a:ln w="12700"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 a few days</a:t>
            </a:r>
            <a:r>
              <a:rPr kumimoji="0" lang="ru-RU" sz="2000" b="1" i="0" u="none" strike="noStrike" cap="none" normalizeH="0" baseline="0" dirty="0" smtClean="0">
                <a:ln w="12700"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2000" b="1" i="0" u="none" strike="noStrike" cap="none" normalizeH="0" baseline="0" dirty="0" smtClean="0">
                <a:ln w="12700"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 six weeks</a:t>
            </a:r>
            <a:r>
              <a:rPr kumimoji="0" lang="ru-RU" sz="2000" b="1" i="0" u="none" strike="noStrike" cap="none" normalizeH="0" baseline="0" dirty="0" smtClean="0">
                <a:ln w="12700"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kumimoji="0" lang="en-US" sz="2000" b="1" i="0" u="none" strike="noStrike" cap="none" normalizeH="0" baseline="0" dirty="0" smtClean="0">
                <a:ln w="12700"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 two years</a:t>
            </a:r>
            <a:r>
              <a:rPr kumimoji="0" lang="ru-RU" sz="2000" b="0" i="0" u="none" strike="noStrike" cap="none" normalizeH="0" baseline="0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 через пять минут/через несколько дней/через полтора месяца/через два года</a:t>
            </a:r>
            <a:endParaRPr kumimoji="0" lang="ru-RU" sz="2000" b="0" i="0" u="none" strike="noStrike" cap="none" normalizeH="0" baseline="0" dirty="0" smtClean="0">
              <a:ln w="127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 w="12700"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Hurry! The train leaves in five minutes. </a:t>
            </a:r>
            <a:r>
              <a:rPr kumimoji="0" lang="en-US" sz="2000" b="0" i="0" u="none" strike="noStrike" cap="none" normalizeH="0" baseline="0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</a:t>
            </a:r>
            <a:r>
              <a:rPr kumimoji="0" lang="ru-RU" sz="2000" b="0" i="0" u="none" strike="noStrike" cap="none" normalizeH="0" baseline="0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Поторопись</a:t>
            </a:r>
            <a:r>
              <a:rPr kumimoji="0" lang="en-US" sz="2000" b="0" i="0" u="none" strike="noStrike" cap="none" normalizeH="0" baseline="0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 </a:t>
            </a:r>
            <a:r>
              <a:rPr kumimoji="0" lang="ru-RU" sz="2000" b="0" i="0" u="none" strike="noStrike" cap="none" normalizeH="0" baseline="0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Поезд отправляется через пять минут.</a:t>
            </a:r>
            <a:endParaRPr kumimoji="0" lang="ru-RU" sz="2000" b="0" i="0" u="none" strike="noStrike" cap="none" normalizeH="0" baseline="0" dirty="0" smtClean="0">
              <a:ln w="127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 w="127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000" b="0" i="0" u="none" strike="noStrike" cap="none" normalizeH="0" baseline="0" dirty="0" smtClean="0">
              <a:ln w="127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123728" y="-103551"/>
            <a:ext cx="7020272" cy="6930866"/>
          </a:xfrm>
          <a:prstGeom prst="upArrowCallout">
            <a:avLst>
              <a:gd name="adj1" fmla="val 10217"/>
              <a:gd name="adj2" fmla="val 8262"/>
              <a:gd name="adj3" fmla="val 25240"/>
              <a:gd name="adj4" fmla="val 6497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I'm leaving ________ next Saturday.</a:t>
            </a:r>
            <a:endParaRPr kumimoji="0" lang="ru-RU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I always feel tired _____ the evening.</a:t>
            </a:r>
            <a:endParaRPr kumimoji="0" lang="ru-RU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Will you be at home ________ this evening?</a:t>
            </a:r>
            <a:endParaRPr kumimoji="0" lang="ru-RU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 went to Scotland _________ last summer.</a:t>
            </a:r>
            <a:endParaRPr kumimoji="0" lang="ru-RU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What do you usually do _____ the weekend?</a:t>
            </a:r>
            <a:endParaRPr kumimoji="0" lang="ru-RU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She phones me _______ every Sunday.</a:t>
            </a:r>
            <a:endParaRPr kumimoji="0" lang="ru-RU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Can you play tennis ____ next Sunday?</a:t>
            </a:r>
            <a:endParaRPr kumimoji="0" lang="ru-RU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I'm afraid I can't come to the party ______ Sunday.</a:t>
            </a:r>
            <a:endParaRPr kumimoji="0" lang="ru-RU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 went to bed late _______ last night.</a:t>
            </a:r>
            <a:endParaRPr kumimoji="0" lang="ru-RU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 don't like going out alone _____ night.</a:t>
            </a:r>
            <a:endParaRPr kumimoji="0" lang="ru-RU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 won't be out very long. I'll be back ______ ten minutes.</a:t>
            </a:r>
            <a:endParaRPr kumimoji="0" lang="en-US" sz="2400" b="1" i="0" u="none" strike="noStrike" cap="none" normalizeH="0" baseline="0" dirty="0" smtClean="0"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  <a:solidFill>
            <a:srgbClr val="CCFF33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400" spc="50" dirty="0" smtClean="0">
                <a:ln w="12700" cmpd="sng">
                  <a:noFill/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___Wednesday     ___ 12.30 a.m.  </a:t>
            </a:r>
            <a:br>
              <a:rPr lang="en-US" sz="2400" spc="50" dirty="0" smtClean="0">
                <a:ln w="12700" cmpd="sng">
                  <a:noFill/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spc="50" dirty="0" smtClean="0">
                <a:ln w="12700" cmpd="sng">
                  <a:noFill/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____ 1977           ____September        ____ 24 September</a:t>
            </a:r>
            <a:r>
              <a:rPr lang="ru-RU" sz="2400" spc="50" dirty="0" smtClean="0">
                <a:ln w="12700" cmpd="sng">
                  <a:noFill/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pc="50" dirty="0" smtClean="0">
                <a:ln w="12700" cmpd="sng">
                  <a:noFill/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spc="50" dirty="0" smtClean="0">
                <a:ln w="12700" cmpd="sng">
                  <a:noFill/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8. ____Friday</a:t>
            </a:r>
            <a:endParaRPr lang="ru-RU" sz="2400" spc="50" dirty="0">
              <a:ln w="12700" cmpd="sng">
                <a:noFill/>
                <a:prstDash val="solid"/>
              </a:ln>
              <a:solidFill>
                <a:srgbClr val="FF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верх 3"/>
          <p:cNvSpPr/>
          <p:nvPr/>
        </p:nvSpPr>
        <p:spPr>
          <a:xfrm>
            <a:off x="395536" y="1052736"/>
            <a:ext cx="1584176" cy="165618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At</a:t>
            </a:r>
          </a:p>
          <a:p>
            <a:pPr algn="ctr"/>
            <a:r>
              <a:rPr lang="en-US" sz="240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In</a:t>
            </a:r>
          </a:p>
          <a:p>
            <a:pPr algn="ctr"/>
            <a:r>
              <a:rPr lang="en-US" sz="240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On</a:t>
            </a:r>
          </a:p>
          <a:p>
            <a:pPr algn="ctr"/>
            <a:endParaRPr lang="ru-RU" dirty="0"/>
          </a:p>
        </p:txBody>
      </p:sp>
      <p:pic>
        <p:nvPicPr>
          <p:cNvPr id="5" name="Содержимое 4" descr="C:\Users\Татьяна\Desktop\geroi-russkih-skazok-15-730x1200.png"/>
          <p:cNvPicPr>
            <a:picLocks noGrp="1"/>
          </p:cNvPicPr>
          <p:nvPr>
            <p:ph idx="1"/>
          </p:nvPr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1" y="2492896"/>
            <a:ext cx="2195735" cy="381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bliqueTop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Adverbs of frequency</a:t>
            </a:r>
            <a:endParaRPr lang="ru-RU" sz="5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:\нар 2.jpg"/>
          <p:cNvPicPr>
            <a:picLocks noGrp="1"/>
          </p:cNvPicPr>
          <p:nvPr>
            <p:ph idx="1"/>
          </p:nvPr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" y="1484784"/>
            <a:ext cx="3995935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:\наречия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412776"/>
            <a:ext cx="5220072" cy="5445224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Wake up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Users\Татьяна\Desktop\hello_html_2d9250fa.jpg"/>
          <p:cNvPicPr>
            <a:picLocks noGrp="1"/>
          </p:cNvPicPr>
          <p:nvPr>
            <p:ph idx="1"/>
          </p:nvPr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0" y="1196752"/>
            <a:ext cx="6372200" cy="54726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  </a:t>
            </a:r>
            <a:r>
              <a:rPr kumimoji="0" lang="ru-RU" sz="135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1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H</a:t>
            </a:r>
            <a:r>
              <a:rPr kumimoji="0" lang="ru-RU" sz="800" b="1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D 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3033×1422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0" name="Picture 4" descr="http://img1.liveinternet.ru/images/attach/c/2/64/168/64168851_1284809991_0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980728"/>
            <a:ext cx="3384376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https://s00.yaplakal.com/pics/pics_original/2/5/9/27369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60648"/>
            <a:ext cx="3203849" cy="6264696"/>
          </a:xfrm>
          <a:prstGeom prst="rect">
            <a:avLst/>
          </a:prstGeom>
          <a:scene3d>
            <a:camera prst="obliqueTopLeft"/>
            <a:lightRig rig="threePt" dir="t"/>
          </a:scene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4" name="Содержимое 3" descr="C:\Users\Татьяна\Desktop\02lab0f221346826061.jpg"/>
          <p:cNvPicPr>
            <a:picLocks noGrp="1"/>
          </p:cNvPicPr>
          <p:nvPr>
            <p:ph idx="1"/>
          </p:nvPr>
        </p:nvPicPr>
        <p:blipFill>
          <a:blip r:embed="rId3" cstate="print">
            <a:lum bright="-40000"/>
          </a:blip>
          <a:srcRect/>
          <a:stretch>
            <a:fillRect/>
          </a:stretch>
        </p:blipFill>
        <p:spPr bwMode="auto">
          <a:xfrm>
            <a:off x="3059832" y="0"/>
            <a:ext cx="5832648" cy="66693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CFF33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C:\Users\Татьяна\Desktop\1609%20razv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28092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prstGeom prst="wedgeRectCallout">
            <a:avLst/>
          </a:prstGeom>
        </p:spPr>
        <p:txBody>
          <a:bodyPr>
            <a:prstTxWarp prst="textChevron">
              <a:avLst/>
            </a:prstTxWarp>
            <a:normAutofit/>
          </a:bodyPr>
          <a:lstStyle/>
          <a:p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Спасибо за внимание</a:t>
            </a:r>
            <a:endParaRPr lang="ru-RU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11560" y="5688429"/>
            <a:ext cx="82809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Wave1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end</a:t>
            </a:r>
            <a:endParaRPr kumimoji="0" lang="en-US" sz="72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620</TotalTime>
  <Words>62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Открытый урок в 5 классе</vt:lpstr>
      <vt:lpstr> Topic of the lesson </vt:lpstr>
      <vt:lpstr>What time is it, please? Excuse me, what is the time, please ?</vt:lpstr>
      <vt:lpstr>Слайд 4</vt:lpstr>
      <vt:lpstr>Preposition of time</vt:lpstr>
      <vt:lpstr>Слайд 6</vt:lpstr>
      <vt:lpstr> ___Wednesday     ___ 12.30 a.m.    ____ 1977           ____September        ____ 24 September 8. ____Friday</vt:lpstr>
      <vt:lpstr>Adverbs of frequency</vt:lpstr>
      <vt:lpstr>Wake up</vt:lpstr>
      <vt:lpstr>Слайд 10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 в 5 классе</dc:title>
  <dc:creator>Татьяна</dc:creator>
  <cp:lastModifiedBy>Татьяна</cp:lastModifiedBy>
  <cp:revision>53</cp:revision>
  <dcterms:created xsi:type="dcterms:W3CDTF">2018-01-29T17:32:51Z</dcterms:created>
  <dcterms:modified xsi:type="dcterms:W3CDTF">2018-02-07T18:56:47Z</dcterms:modified>
</cp:coreProperties>
</file>