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72" r:id="rId2"/>
    <p:sldId id="256" r:id="rId3"/>
    <p:sldId id="257" r:id="rId4"/>
    <p:sldId id="258" r:id="rId5"/>
    <p:sldId id="259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0" r:id="rId15"/>
    <p:sldId id="260" r:id="rId16"/>
  </p:sldIdLst>
  <p:sldSz cx="9144000" cy="6858000" type="screen4x3"/>
  <p:notesSz cx="6858000" cy="9144000"/>
  <p:custDataLst>
    <p:tags r:id="rId17"/>
  </p:custDataLst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CF8FE"/>
    <a:srgbClr val="D9F7FB"/>
    <a:srgbClr val="00823B"/>
    <a:srgbClr val="F4E1E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7" d="100"/>
          <a:sy n="77" d="100"/>
        </p:scale>
        <p:origin x="-1764" y="-3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gs" Target="tags/tag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26.09.2019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26.09.2019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26.09.2019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26.09.2019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26.09.2019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26.09.2019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26.09.2019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26.09.2019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26.09.2019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26.09.2019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26.09.2019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26.09.2019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tolkslovar.ru/r783.html" TargetMode="External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tolkslovar.ru/s7839.html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E:\&#1087;&#1077;&#1088;&#1077;&#1087;&#1086;&#1076;&#1075;&#1086;&#1090;&#1086;&#1074;&#1082;&#1072;%201\&#1059;&#1088;&#1086;&#1082;\&#1048;&#1085;&#1092;&#1086;&#1088;&#1084;&#1072;&#1094;&#1080;&#1086;&#1085;&#1085;&#1099;&#1077;%20&#1087;&#1088;&#1086;&#1094;&#1077;&#1089;&#1089;&#1099;.wmv" TargetMode="External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11" Type="http://schemas.openxmlformats.org/officeDocument/2006/relationships/image" Target="../media/image20.png"/><Relationship Id="rId5" Type="http://schemas.openxmlformats.org/officeDocument/2006/relationships/image" Target="../media/image14.png"/><Relationship Id="rId10" Type="http://schemas.openxmlformats.org/officeDocument/2006/relationships/image" Target="../media/image19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hyperlink" Target="http://school-collection.edu.ru/catalog/res/264f3af1-0131-4655-a7af-f8da4e358a1d" TargetMode="External"/><Relationship Id="rId13" Type="http://schemas.openxmlformats.org/officeDocument/2006/relationships/hyperlink" Target="http://www.antena3.ro/thumbs/big2/2012/01/23/dambovita-aproximativ-4-000-de-copii-vor-intra-in-clase-pregatitoare-in-anul-scolar-2012-2013-127557.jpg" TargetMode="External"/><Relationship Id="rId3" Type="http://schemas.openxmlformats.org/officeDocument/2006/relationships/hyperlink" Target="http://images-mix.netdna-ssl.com/w/600/h/600/q/85/upload/images/profile/a649486b-1fdb-4eaa-933b-d5941b117c41" TargetMode="External"/><Relationship Id="rId7" Type="http://schemas.openxmlformats.org/officeDocument/2006/relationships/hyperlink" Target="http://school-collection.edu.ru/catalog/res/039929c8-d256-4640-8909-f4c8c71e1130" TargetMode="External"/><Relationship Id="rId12" Type="http://schemas.openxmlformats.org/officeDocument/2006/relationships/hyperlink" Target="http://img.labirint.ru/images/comments_pic/1438/0_7967b23e8e03b7067723206ec6ea0421_1411047906.jpg" TargetMode="External"/><Relationship Id="rId2" Type="http://schemas.openxmlformats.org/officeDocument/2006/relationships/hyperlink" Target="http://www.edu54.ru/sites/default/files/upload/2010/03/logich_rass.swf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fb.ru/misc/i/gallery/10424/9637.jpg" TargetMode="External"/><Relationship Id="rId11" Type="http://schemas.openxmlformats.org/officeDocument/2006/relationships/hyperlink" Target="http://files.torakid.com/articles/110428_1303986746_o_chem_dumaet_rebenok.jpg" TargetMode="External"/><Relationship Id="rId5" Type="http://schemas.openxmlformats.org/officeDocument/2006/relationships/hyperlink" Target="http://www.parscanada.com/ShowImages.ashx?h=500&amp;w=650&amp;keepProp=1&amp;outputQuality=80&amp;src=/App_Data/postImages/cio.120604.225959.jpeg.resized.jpeg" TargetMode="External"/><Relationship Id="rId15" Type="http://schemas.openxmlformats.org/officeDocument/2006/relationships/hyperlink" Target="http://www.trans-company.ru/uploads/gallery/word.jpg" TargetMode="External"/><Relationship Id="rId10" Type="http://schemas.openxmlformats.org/officeDocument/2006/relationships/hyperlink" Target="http://img.ezop.ua/164/283/000/bolshoj-tolkovyj-slovar-russkogo-yazyka-sovremennaya-redakciya.jpg" TargetMode="External"/><Relationship Id="rId4" Type="http://schemas.openxmlformats.org/officeDocument/2006/relationships/hyperlink" Target="http://www.7loo.ws/vb/imgcache/23075.jpg" TargetMode="External"/><Relationship Id="rId9" Type="http://schemas.openxmlformats.org/officeDocument/2006/relationships/hyperlink" Target="http://school-collection.edu.ru/catalog/res/cc259f95-3f15-4a53-bb6c-375d0fc47b0f" TargetMode="External"/><Relationship Id="rId14" Type="http://schemas.openxmlformats.org/officeDocument/2006/relationships/hyperlink" Target="http://2s2b.ru/upload/normal/ekaterinburg-kompyutery_bu_optom_i_v_roznicu__339570.jpe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57200" y="228601"/>
            <a:ext cx="7772400" cy="3704456"/>
          </a:xfrm>
        </p:spPr>
        <p:txBody>
          <a:bodyPr/>
          <a:lstStyle/>
          <a:p>
            <a:pPr algn="ctr"/>
            <a:r>
              <a:rPr lang="ru-RU" sz="3600" dirty="0" smtClean="0"/>
              <a:t>Урок информатики </a:t>
            </a:r>
            <a:br>
              <a:rPr lang="ru-RU" sz="3600" dirty="0" smtClean="0"/>
            </a:br>
            <a:r>
              <a:rPr lang="ru-RU" sz="3600" dirty="0" smtClean="0"/>
              <a:t>на тему</a:t>
            </a:r>
            <a:br>
              <a:rPr lang="ru-RU" sz="3600" dirty="0" smtClean="0"/>
            </a:br>
            <a:r>
              <a:rPr lang="ru-RU" sz="3600" dirty="0" smtClean="0"/>
              <a:t> «Информационные процессы»</a:t>
            </a:r>
            <a:endParaRPr lang="ru-RU" sz="360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979712" y="4653136"/>
            <a:ext cx="6858000" cy="1512168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Учитель информатики высшей категории </a:t>
            </a:r>
            <a:r>
              <a:rPr lang="ru-RU" dirty="0" err="1" smtClean="0">
                <a:solidFill>
                  <a:schemeClr val="tx2">
                    <a:lumMod val="75000"/>
                  </a:schemeClr>
                </a:solidFill>
              </a:rPr>
              <a:t>Шнырина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 Е.В.</a:t>
            </a:r>
          </a:p>
          <a:p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МБОУ «Средняя общеобразовательная школа №25»</a:t>
            </a:r>
          </a:p>
          <a:p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Сергиево-Посадский </a:t>
            </a:r>
            <a:r>
              <a:rPr lang="ru-RU" dirty="0" err="1" smtClean="0">
                <a:solidFill>
                  <a:schemeClr val="tx2">
                    <a:lumMod val="75000"/>
                  </a:schemeClr>
                </a:solidFill>
              </a:rPr>
              <a:t>м.р</a:t>
            </a:r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.</a:t>
            </a:r>
          </a:p>
          <a:p>
            <a:r>
              <a:rPr lang="ru-RU" dirty="0" smtClean="0">
                <a:solidFill>
                  <a:schemeClr val="tx2">
                    <a:lumMod val="75000"/>
                  </a:schemeClr>
                </a:solidFill>
              </a:rPr>
              <a:t>2019 год</a:t>
            </a:r>
            <a:endParaRPr lang="ru-RU" dirty="0">
              <a:solidFill>
                <a:schemeClr val="tx2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992589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00034" y="285728"/>
            <a:ext cx="8229600" cy="1143000"/>
          </a:xfrm>
          <a:solidFill>
            <a:srgbClr val="D9F7FB"/>
          </a:solidFill>
        </p:spPr>
        <p:txBody>
          <a:bodyPr/>
          <a:lstStyle/>
          <a:p>
            <a:pPr algn="ctr"/>
            <a:r>
              <a:rPr lang="ru-RU" b="1" dirty="0" smtClean="0">
                <a:solidFill>
                  <a:srgbClr val="00823B"/>
                </a:solidFill>
              </a:rPr>
              <a:t>Домашнее задание:</a:t>
            </a:r>
            <a:endParaRPr lang="ru-RU" b="1" dirty="0">
              <a:solidFill>
                <a:srgbClr val="00823B"/>
              </a:solidFill>
            </a:endParaRPr>
          </a:p>
        </p:txBody>
      </p:sp>
      <p:sp>
        <p:nvSpPr>
          <p:cNvPr id="6" name="Содержимое 4"/>
          <p:cNvSpPr txBox="1">
            <a:spLocks/>
          </p:cNvSpPr>
          <p:nvPr/>
        </p:nvSpPr>
        <p:spPr>
          <a:xfrm>
            <a:off x="395536" y="2636912"/>
            <a:ext cx="4357718" cy="2928958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 algn="ctr">
              <a:spcBef>
                <a:spcPct val="20000"/>
              </a:spcBef>
            </a:pPr>
            <a:r>
              <a:rPr lang="ru-RU" sz="5400" b="1" dirty="0" smtClean="0">
                <a:solidFill>
                  <a:srgbClr val="002060"/>
                </a:solidFill>
              </a:rPr>
              <a:t>§1.2 </a:t>
            </a:r>
          </a:p>
          <a:p>
            <a:pPr marL="342900" lvl="0" indent="-342900" algn="ctr">
              <a:spcBef>
                <a:spcPct val="20000"/>
              </a:spcBef>
            </a:pPr>
            <a:r>
              <a:rPr lang="ru-RU" sz="5400" b="1" dirty="0" smtClean="0">
                <a:solidFill>
                  <a:srgbClr val="002060"/>
                </a:solidFill>
              </a:rPr>
              <a:t>РТ. №8, №13, №15</a:t>
            </a:r>
            <a:endParaRPr kumimoji="0" lang="ru-RU" sz="4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7" name="Picture 6" descr="Информатика : учебник для 7 класс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57818" y="1785926"/>
            <a:ext cx="2829761" cy="40757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152718"/>
            <a:ext cx="8219256" cy="1371600"/>
          </a:xfrm>
          <a:solidFill>
            <a:srgbClr val="D9F7FB"/>
          </a:solidFill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00823B"/>
                </a:solidFill>
              </a:rPr>
              <a:t>Проверь домашнюю подготовку:</a:t>
            </a:r>
            <a:endParaRPr lang="ru-RU" b="1" dirty="0">
              <a:solidFill>
                <a:srgbClr val="00823B"/>
              </a:solidFill>
            </a:endParaRPr>
          </a:p>
        </p:txBody>
      </p:sp>
      <p:sp>
        <p:nvSpPr>
          <p:cNvPr id="6" name="Содержимое 4"/>
          <p:cNvSpPr txBox="1">
            <a:spLocks/>
          </p:cNvSpPr>
          <p:nvPr/>
        </p:nvSpPr>
        <p:spPr>
          <a:xfrm>
            <a:off x="612297" y="2708920"/>
            <a:ext cx="4357718" cy="2928958"/>
          </a:xfrm>
          <a:prstGeom prst="rect">
            <a:avLst/>
          </a:prstGeom>
          <a:solidFill>
            <a:srgbClr val="D9F7FB"/>
          </a:solidFill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 algn="ctr">
              <a:spcBef>
                <a:spcPct val="20000"/>
              </a:spcBef>
            </a:pPr>
            <a:r>
              <a:rPr lang="ru-RU" sz="4400" b="1" dirty="0" smtClean="0">
                <a:solidFill>
                  <a:srgbClr val="002060"/>
                </a:solidFill>
              </a:rPr>
              <a:t>С. 11</a:t>
            </a:r>
          </a:p>
          <a:p>
            <a:pPr marL="342900" lvl="0" indent="-342900" algn="ctr">
              <a:spcBef>
                <a:spcPct val="20000"/>
              </a:spcBef>
            </a:pPr>
            <a:r>
              <a:rPr kumimoji="0" lang="ru-RU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Вопросы 2 - 6</a:t>
            </a:r>
          </a:p>
          <a:p>
            <a:pPr marL="342900" lvl="0" indent="-342900" algn="ctr">
              <a:spcBef>
                <a:spcPct val="20000"/>
              </a:spcBef>
            </a:pPr>
            <a:r>
              <a:rPr lang="ru-RU" sz="4400" b="1" dirty="0" smtClean="0">
                <a:solidFill>
                  <a:srgbClr val="002060"/>
                </a:solidFill>
              </a:rPr>
              <a:t>РТ.  3, 4, 7</a:t>
            </a:r>
            <a:endParaRPr kumimoji="0" lang="ru-RU" sz="4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7" name="Picture 6" descr="Информатика : учебник для 7 класса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357818" y="1785926"/>
            <a:ext cx="2829761" cy="4075788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7000892" y="6334780"/>
            <a:ext cx="18662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solidFill>
                  <a:srgbClr val="FFFF00"/>
                </a:solidFill>
              </a:rPr>
              <a:t>По 1 баллу</a:t>
            </a:r>
            <a:endParaRPr lang="ru-RU" sz="28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214282" y="1600200"/>
            <a:ext cx="8715436" cy="4757758"/>
          </a:xfrm>
          <a:solidFill>
            <a:srgbClr val="CCF8FE"/>
          </a:solidFill>
        </p:spPr>
        <p:txBody>
          <a:bodyPr>
            <a:normAutofit/>
          </a:bodyPr>
          <a:lstStyle/>
          <a:p>
            <a:pPr>
              <a:buNone/>
            </a:pPr>
            <a:r>
              <a:rPr lang="ru-RU" sz="4000" b="1" dirty="0" smtClean="0">
                <a:solidFill>
                  <a:srgbClr val="002060"/>
                </a:solidFill>
              </a:rPr>
              <a:t>Получение</a:t>
            </a:r>
          </a:p>
          <a:p>
            <a:pPr>
              <a:buNone/>
            </a:pPr>
            <a:r>
              <a:rPr lang="ru-RU" sz="4000" b="1" dirty="0" smtClean="0">
                <a:solidFill>
                  <a:srgbClr val="002060"/>
                </a:solidFill>
              </a:rPr>
              <a:t>Передача</a:t>
            </a:r>
          </a:p>
          <a:p>
            <a:pPr>
              <a:buNone/>
            </a:pPr>
            <a:r>
              <a:rPr lang="ru-RU" sz="4000" b="1" dirty="0" smtClean="0">
                <a:solidFill>
                  <a:srgbClr val="002060"/>
                </a:solidFill>
              </a:rPr>
              <a:t>Обработка</a:t>
            </a:r>
          </a:p>
          <a:p>
            <a:pPr>
              <a:buNone/>
            </a:pPr>
            <a:r>
              <a:rPr lang="ru-RU" sz="4000" b="1" dirty="0" smtClean="0">
                <a:solidFill>
                  <a:srgbClr val="002060"/>
                </a:solidFill>
              </a:rPr>
              <a:t>Представление</a:t>
            </a:r>
          </a:p>
          <a:p>
            <a:pPr>
              <a:buNone/>
            </a:pPr>
            <a:r>
              <a:rPr lang="ru-RU" sz="4000" b="1" dirty="0" smtClean="0">
                <a:solidFill>
                  <a:srgbClr val="002060"/>
                </a:solidFill>
              </a:rPr>
              <a:t>Хранение</a:t>
            </a:r>
          </a:p>
          <a:p>
            <a:pPr algn="ctr">
              <a:buNone/>
            </a:pPr>
            <a:endParaRPr lang="ru-RU" dirty="0" smtClean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14282" y="274638"/>
            <a:ext cx="8715436" cy="1143000"/>
          </a:xfrm>
          <a:solidFill>
            <a:srgbClr val="D9F7FB"/>
          </a:solidFill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00823B"/>
                </a:solidFill>
              </a:rPr>
              <a:t>Назови известные тебе действия с информацией:</a:t>
            </a:r>
            <a:endParaRPr lang="ru-RU" b="1" dirty="0">
              <a:solidFill>
                <a:srgbClr val="00823B"/>
              </a:solidFill>
            </a:endParaRPr>
          </a:p>
        </p:txBody>
      </p:sp>
      <p:pic>
        <p:nvPicPr>
          <p:cNvPr id="1032" name="Picture 8" descr="&amp;vcy;&amp;ocy;&amp;pcy;&amp;rcy;&amp;ocy;&amp;scy;&amp;icy;&amp;tcy;&amp;iecy;&amp;lcy;&amp;softcy;&amp;ncy;&amp;ycy;&amp;jcy; &amp;zcy;&amp;ncy;&amp;acy;&amp;kcy; &amp;zcy;&amp;ncy;&amp;acy;&amp;chcy;&amp;ocy;&amp;kcy; &amp;kcy;&amp;acy;&amp;rcy;&amp;tcy;&amp;icy;&amp;ncy;&amp;kcy;&amp;icy;-&amp;Vcy;&amp;iecy;&amp;kcy;&amp;tcy;&amp;ocy;&amp;rcy;&amp;ncy;&amp;ycy;&amp;iecy; &amp;kcy;&amp;acy;&amp;rcy;&amp;tcy;&amp;icy;&amp;ncy;&amp;kcy;&amp;icy;-&amp;scy;&amp;vcy;&amp;ocy;&amp;bcy;&amp;ocy;&amp;dcy;&amp;ncy;&amp;ycy;&amp;jcy; &amp;vcy;&amp;iecy;&amp;kcy;&amp;tcy;&amp;ocy;&amp;rcy; &amp;Scy;&amp;kcy;&amp;acy;&amp;chcy;&amp;acy;&amp;tcy;&amp;softcy; &amp;bcy;&amp;iecy;&amp;scy;&amp;pcy;&amp;lcy;&amp;acy;&amp;tcy;&amp;ncy;&amp;ocy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643306" y="1928802"/>
            <a:ext cx="2517693" cy="3738571"/>
          </a:xfrm>
          <a:prstGeom prst="rect">
            <a:avLst/>
          </a:prstGeom>
          <a:noFill/>
        </p:spPr>
      </p:pic>
      <p:sp>
        <p:nvSpPr>
          <p:cNvPr id="11" name="Правая фигурная скобка 10"/>
          <p:cNvSpPr/>
          <p:nvPr/>
        </p:nvSpPr>
        <p:spPr>
          <a:xfrm>
            <a:off x="3923262" y="1643050"/>
            <a:ext cx="714380" cy="4286280"/>
          </a:xfrm>
          <a:prstGeom prst="rightBrace">
            <a:avLst/>
          </a:prstGeom>
          <a:noFill/>
          <a:ln w="76200"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TextBox 11"/>
          <p:cNvSpPr txBox="1"/>
          <p:nvPr/>
        </p:nvSpPr>
        <p:spPr>
          <a:xfrm>
            <a:off x="4167276" y="2897651"/>
            <a:ext cx="5010346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000" b="1" dirty="0" smtClean="0">
                <a:solidFill>
                  <a:srgbClr val="7030A0"/>
                </a:solidFill>
              </a:rPr>
              <a:t>Информационные </a:t>
            </a:r>
          </a:p>
          <a:p>
            <a:pPr algn="ctr"/>
            <a:r>
              <a:rPr lang="ru-RU" sz="4000" b="1" dirty="0" smtClean="0">
                <a:solidFill>
                  <a:srgbClr val="7030A0"/>
                </a:solidFill>
              </a:rPr>
              <a:t>процессы</a:t>
            </a:r>
            <a:endParaRPr lang="ru-RU" sz="4000" b="1" dirty="0">
              <a:solidFill>
                <a:srgbClr val="7030A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000892" y="6334780"/>
            <a:ext cx="119616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solidFill>
                  <a:srgbClr val="FFFF00"/>
                </a:solidFill>
              </a:rPr>
              <a:t>1 балл</a:t>
            </a:r>
            <a:endParaRPr lang="ru-RU" sz="28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214282" y="1600200"/>
            <a:ext cx="8715436" cy="5257800"/>
          </a:xfrm>
          <a:solidFill>
            <a:srgbClr val="CCF8FE"/>
          </a:solidFill>
        </p:spPr>
        <p:txBody>
          <a:bodyPr/>
          <a:lstStyle/>
          <a:p>
            <a:endParaRPr lang="ru-RU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14282" y="285728"/>
            <a:ext cx="8715436" cy="1143000"/>
          </a:xfrm>
          <a:solidFill>
            <a:srgbClr val="D9F7FB"/>
          </a:solidFill>
        </p:spPr>
        <p:txBody>
          <a:bodyPr/>
          <a:lstStyle/>
          <a:p>
            <a:r>
              <a:rPr lang="ru-RU" b="1" dirty="0" smtClean="0">
                <a:solidFill>
                  <a:srgbClr val="00823B"/>
                </a:solidFill>
              </a:rPr>
              <a:t>Значение слова «</a:t>
            </a:r>
            <a:r>
              <a:rPr lang="ru-RU" b="1" dirty="0" smtClean="0">
                <a:solidFill>
                  <a:srgbClr val="7030A0"/>
                </a:solidFill>
              </a:rPr>
              <a:t>процесс</a:t>
            </a:r>
            <a:r>
              <a:rPr lang="ru-RU" b="1" dirty="0" smtClean="0">
                <a:solidFill>
                  <a:srgbClr val="00823B"/>
                </a:solidFill>
              </a:rPr>
              <a:t>»</a:t>
            </a:r>
            <a:endParaRPr lang="ru-RU" b="1" dirty="0">
              <a:solidFill>
                <a:srgbClr val="00823B"/>
              </a:solidFill>
            </a:endParaRPr>
          </a:p>
        </p:txBody>
      </p:sp>
      <p:pic>
        <p:nvPicPr>
          <p:cNvPr id="16386" name="Picture 2" descr="&amp;Acy;&amp;vcy;&amp;acy;&amp;ncy;&amp;tcy;&amp;acy;+ :: &amp;Bcy;&amp;ocy;&amp;lcy;&amp;softcy;&amp;shcy;&amp;ocy;&amp;jcy; &amp;tcy;&amp;ocy;&amp;lcy;&amp;kcy;&amp;ocy;&amp;vcy;&amp;ycy;&amp;jcy; &amp;scy;&amp;lcy;&amp;ocy;&amp;vcy;&amp;acy;&amp;rcy;&amp;softcy; &amp;Ucy;&amp;shcy;&amp;acy;&amp;kcy;&amp;ocy;&amp;vcy;&amp;acy; &amp;pcy;&amp;icy;&amp;scy;&amp;chcy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95536" y="2060848"/>
            <a:ext cx="2695030" cy="3647655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3409378" y="1785926"/>
            <a:ext cx="5267078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 smtClean="0">
                <a:solidFill>
                  <a:srgbClr val="C00000"/>
                </a:solidFill>
              </a:rPr>
              <a:t>ПРОЦЕСС </a:t>
            </a:r>
          </a:p>
          <a:p>
            <a:r>
              <a:rPr lang="ru-RU" sz="3600" b="1" dirty="0" smtClean="0"/>
              <a:t>(</a:t>
            </a:r>
            <a:r>
              <a:rPr lang="ru-RU" sz="3600" b="1" dirty="0" err="1" smtClean="0"/>
              <a:t>латин</a:t>
            </a:r>
            <a:r>
              <a:rPr lang="ru-RU" sz="3600" b="1" dirty="0" smtClean="0"/>
              <a:t>. </a:t>
            </a:r>
            <a:r>
              <a:rPr lang="ru-RU" sz="3600" b="1" dirty="0" err="1" smtClean="0"/>
              <a:t>processus</a:t>
            </a:r>
            <a:r>
              <a:rPr lang="ru-RU" sz="3600" b="1" dirty="0" smtClean="0"/>
              <a:t>). </a:t>
            </a:r>
          </a:p>
          <a:p>
            <a:r>
              <a:rPr lang="ru-RU" sz="3600" b="1" dirty="0" smtClean="0"/>
              <a:t>ход, </a:t>
            </a:r>
            <a:r>
              <a:rPr lang="ru-RU" sz="3600" b="1" dirty="0" smtClean="0">
                <a:hlinkClick r:id="rId3" tooltip="Развитие - РАЗВИТИЕ  развития, мн. нет, ср. (книжн.). 1. Действие по глаг. развит..."/>
              </a:rPr>
              <a:t>развитие</a:t>
            </a:r>
            <a:r>
              <a:rPr lang="ru-RU" sz="3600" b="1" dirty="0" smtClean="0"/>
              <a:t> какого-нибудь  явления; </a:t>
            </a:r>
          </a:p>
          <a:p>
            <a:pPr marL="342900" indent="-342900"/>
            <a:r>
              <a:rPr lang="ru-RU" sz="3600" b="1" dirty="0" smtClean="0"/>
              <a:t>последовательная</a:t>
            </a:r>
          </a:p>
          <a:p>
            <a:pPr marL="342900" indent="-342900"/>
            <a:r>
              <a:rPr lang="ru-RU" sz="3600" b="1" dirty="0" smtClean="0"/>
              <a:t> закономерная </a:t>
            </a:r>
          </a:p>
          <a:p>
            <a:pPr marL="342900" indent="-342900"/>
            <a:r>
              <a:rPr lang="ru-RU" sz="3600" b="1" dirty="0" smtClean="0">
                <a:hlinkClick r:id="rId4" tooltip="Смена - СМЕНА  смены, ж. 1. только ед. Действие по глаг. сменить-сменять 2 и с..."/>
              </a:rPr>
              <a:t>смена</a:t>
            </a:r>
            <a:r>
              <a:rPr lang="ru-RU" sz="3600" b="1" dirty="0" smtClean="0"/>
              <a:t> состояний в </a:t>
            </a:r>
          </a:p>
          <a:p>
            <a:pPr marL="342900" indent="-342900"/>
            <a:r>
              <a:rPr lang="ru-RU" sz="3600" b="1" dirty="0" smtClean="0"/>
              <a:t>развитии чего-либо.</a:t>
            </a:r>
            <a:endParaRPr lang="ru-RU" sz="36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214282" y="1600200"/>
            <a:ext cx="8715436" cy="4757758"/>
          </a:xfrm>
          <a:solidFill>
            <a:srgbClr val="CCF8FE"/>
          </a:solidFill>
        </p:spPr>
        <p:txBody>
          <a:bodyPr>
            <a:normAutofit/>
          </a:bodyPr>
          <a:lstStyle/>
          <a:p>
            <a:pPr algn="ctr">
              <a:buNone/>
            </a:pPr>
            <a:endParaRPr lang="ru-RU" dirty="0" smtClean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14282" y="274638"/>
            <a:ext cx="8715436" cy="1143000"/>
          </a:xfrm>
          <a:solidFill>
            <a:srgbClr val="F4E1E0"/>
          </a:solidFill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00823B"/>
                </a:solidFill>
              </a:rPr>
              <a:t>Объясни значение термина «</a:t>
            </a:r>
            <a:r>
              <a:rPr lang="ru-RU" b="1" dirty="0" smtClean="0">
                <a:solidFill>
                  <a:srgbClr val="7030A0"/>
                </a:solidFill>
              </a:rPr>
              <a:t>информационный процесс</a:t>
            </a:r>
            <a:r>
              <a:rPr lang="ru-RU" b="1" dirty="0" smtClean="0">
                <a:solidFill>
                  <a:srgbClr val="00823B"/>
                </a:solidFill>
              </a:rPr>
              <a:t>»</a:t>
            </a:r>
            <a:endParaRPr lang="ru-RU" b="1" dirty="0">
              <a:solidFill>
                <a:srgbClr val="00823B"/>
              </a:solidFill>
            </a:endParaRPr>
          </a:p>
        </p:txBody>
      </p:sp>
      <p:pic>
        <p:nvPicPr>
          <p:cNvPr id="17410" name="Picture 2" descr="&amp;Scy;&amp;kcy;&amp;acy;&amp;chcy;&amp;acy;&amp;tcy;&amp;softcy; &amp;chcy;&amp;iecy;&amp;lcy;&amp;ocy;&amp;vcy;&amp;iecy;&amp;kcy; &amp;dcy;&amp;ucy;&amp;mcy;&amp;acy;&amp;iecy;&amp;tcy; &amp;kcy;&amp;acy;&amp;rcy;&amp;tcy;&amp;icy;&amp;ncy;&amp;kcy;&amp;icy; &amp;icy; &amp;fcy;&amp;ocy;&amp;tcy;&amp;ocy; &amp;ncy;&amp;acy; &amp;tcy;&amp;iecy;&amp;lcy;&amp;iecy;&amp;fcy;&amp;ocy;&amp;ncy; &amp;bcy;&amp;iecy;&amp;scy;&amp;pcy;&amp;lcy;&amp;acy;&amp;tcy;&amp;ncy;&amp;ocy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71802" y="1714488"/>
            <a:ext cx="2676525" cy="4343400"/>
          </a:xfrm>
          <a:prstGeom prst="rect">
            <a:avLst/>
          </a:prstGeom>
          <a:noFill/>
        </p:spPr>
      </p:pic>
      <p:sp>
        <p:nvSpPr>
          <p:cNvPr id="8" name="Заголовок 3"/>
          <p:cNvSpPr txBox="1">
            <a:spLocks/>
          </p:cNvSpPr>
          <p:nvPr/>
        </p:nvSpPr>
        <p:spPr>
          <a:xfrm>
            <a:off x="214282" y="285728"/>
            <a:ext cx="8715436" cy="1143000"/>
          </a:xfrm>
          <a:prstGeom prst="rect">
            <a:avLst/>
          </a:prstGeom>
          <a:solidFill>
            <a:srgbClr val="D9F7FB"/>
          </a:solidFill>
        </p:spPr>
        <p:txBody>
          <a:bodyPr vert="horz" lIns="91440" tIns="45720" rIns="91440" bIns="45720" rtlCol="0" anchor="ctr">
            <a:normAutofit fontScale="975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823B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Уточни в учебнике:</a:t>
            </a:r>
            <a:endParaRPr kumimoji="0" lang="ru-RU" sz="4400" b="1" i="0" u="none" strike="noStrike" kern="1200" cap="none" spc="0" normalizeH="0" baseline="0" noProof="0" dirty="0">
              <a:ln>
                <a:noFill/>
              </a:ln>
              <a:solidFill>
                <a:srgbClr val="00823B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9" name="Picture 6" descr="Информатика : учебник для 7 класса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71538" y="1785926"/>
            <a:ext cx="2829761" cy="4075788"/>
          </a:xfrm>
          <a:prstGeom prst="rect">
            <a:avLst/>
          </a:prstGeom>
          <a:noFill/>
        </p:spPr>
      </p:pic>
      <p:sp>
        <p:nvSpPr>
          <p:cNvPr id="10" name="Содержимое 4"/>
          <p:cNvSpPr txBox="1">
            <a:spLocks/>
          </p:cNvSpPr>
          <p:nvPr/>
        </p:nvSpPr>
        <p:spPr>
          <a:xfrm>
            <a:off x="4211960" y="3071810"/>
            <a:ext cx="4357718" cy="1000132"/>
          </a:xfrm>
          <a:prstGeom prst="rect">
            <a:avLst/>
          </a:prstGeom>
          <a:solidFill>
            <a:srgbClr val="CCF8FE"/>
          </a:solidFill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 algn="ctr">
              <a:spcBef>
                <a:spcPct val="20000"/>
              </a:spcBef>
            </a:pPr>
            <a:r>
              <a:rPr lang="ru-RU" sz="5400" b="1" dirty="0" smtClean="0">
                <a:solidFill>
                  <a:srgbClr val="002060"/>
                </a:solidFill>
              </a:rPr>
              <a:t>С. 13</a:t>
            </a:r>
            <a:endParaRPr kumimoji="0" lang="ru-RU" sz="4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000892" y="6334780"/>
            <a:ext cx="119616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solidFill>
                  <a:srgbClr val="FFFF00"/>
                </a:solidFill>
              </a:rPr>
              <a:t>1 балл</a:t>
            </a:r>
            <a:endParaRPr lang="ru-RU" sz="28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1000"/>
                                        <p:tgtEl>
                                          <p:spTgt spid="174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3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8" grpId="0" animBg="1"/>
      <p:bldP spid="1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214282" y="1600200"/>
            <a:ext cx="8643998" cy="4972072"/>
          </a:xfrm>
          <a:solidFill>
            <a:srgbClr val="CCF8FE"/>
          </a:solidFill>
        </p:spPr>
        <p:txBody>
          <a:bodyPr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>
              <a:buNone/>
            </a:pPr>
            <a:r>
              <a:rPr lang="ru-RU" sz="6600" b="1" spc="50" dirty="0" smtClean="0">
                <a:ln w="11430"/>
                <a:solidFill>
                  <a:srgbClr val="00823B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Информационные процессы</a:t>
            </a:r>
            <a:endParaRPr lang="ru-RU" sz="6600" b="1" spc="50" dirty="0">
              <a:ln w="11430"/>
              <a:solidFill>
                <a:srgbClr val="00823B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14282" y="285728"/>
            <a:ext cx="8643998" cy="1143000"/>
          </a:xfrm>
          <a:solidFill>
            <a:srgbClr val="D9F7FB"/>
          </a:solidFill>
        </p:spPr>
        <p:txBody>
          <a:bodyPr/>
          <a:lstStyle/>
          <a:p>
            <a:r>
              <a:rPr lang="ru-RU" b="1" dirty="0" smtClean="0">
                <a:solidFill>
                  <a:srgbClr val="002060"/>
                </a:solidFill>
              </a:rPr>
              <a:t>Тема урока:</a:t>
            </a:r>
            <a:endParaRPr lang="ru-RU" b="1" dirty="0">
              <a:solidFill>
                <a:srgbClr val="002060"/>
              </a:solidFill>
            </a:endParaRPr>
          </a:p>
        </p:txBody>
      </p:sp>
      <p:pic>
        <p:nvPicPr>
          <p:cNvPr id="19459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57158" y="3786190"/>
            <a:ext cx="8358246" cy="25003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TextBox 5"/>
          <p:cNvSpPr txBox="1">
            <a:spLocks noChangeArrowheads="1"/>
          </p:cNvSpPr>
          <p:nvPr/>
        </p:nvSpPr>
        <p:spPr bwMode="auto">
          <a:xfrm>
            <a:off x="1000100" y="6488668"/>
            <a:ext cx="742952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 err="1">
                <a:solidFill>
                  <a:srgbClr val="002060"/>
                </a:solidFill>
              </a:rPr>
              <a:t>Кутепова</a:t>
            </a:r>
            <a:r>
              <a:rPr lang="ru-RU" dirty="0">
                <a:solidFill>
                  <a:srgbClr val="002060"/>
                </a:solidFill>
              </a:rPr>
              <a:t> Н.В, </a:t>
            </a:r>
            <a:r>
              <a:rPr lang="ru-RU" dirty="0" smtClean="0">
                <a:solidFill>
                  <a:srgbClr val="002060"/>
                </a:solidFill>
              </a:rPr>
              <a:t> МОАУ «СОШ №4 г.Соль- Илецка Оренбургской обл.»2015 </a:t>
            </a:r>
            <a:r>
              <a:rPr lang="ru-RU" dirty="0">
                <a:solidFill>
                  <a:srgbClr val="002060"/>
                </a:solidFill>
              </a:rPr>
              <a:t>г.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1600200"/>
            <a:ext cx="8715436" cy="4972072"/>
          </a:xfrm>
          <a:solidFill>
            <a:srgbClr val="CCF8FE"/>
          </a:solidFill>
        </p:spPr>
        <p:txBody>
          <a:bodyPr>
            <a:normAutofit/>
          </a:bodyPr>
          <a:lstStyle/>
          <a:p>
            <a:pPr>
              <a:buNone/>
            </a:pPr>
            <a:endParaRPr lang="ru-RU" b="1" dirty="0" smtClean="0">
              <a:solidFill>
                <a:srgbClr val="C00000"/>
              </a:solidFill>
            </a:endParaRPr>
          </a:p>
          <a:p>
            <a:pPr>
              <a:buNone/>
            </a:pPr>
            <a:r>
              <a:rPr lang="ru-RU" b="1" dirty="0" smtClean="0">
                <a:solidFill>
                  <a:srgbClr val="C00000"/>
                </a:solidFill>
              </a:rPr>
              <a:t>Познакомиться</a:t>
            </a:r>
            <a:endParaRPr lang="ru-RU" b="1" dirty="0" smtClean="0">
              <a:solidFill>
                <a:srgbClr val="C00000"/>
              </a:solidFill>
            </a:endParaRP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b="1" dirty="0" smtClean="0">
                <a:solidFill>
                  <a:srgbClr val="C00000"/>
                </a:solidFill>
              </a:rPr>
              <a:t>Выяснить</a:t>
            </a:r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endParaRPr lang="ru-RU" dirty="0"/>
          </a:p>
          <a:p>
            <a:pPr>
              <a:buNone/>
            </a:pPr>
            <a:endParaRPr lang="ru-RU" dirty="0" smtClean="0"/>
          </a:p>
          <a:p>
            <a:pPr>
              <a:buNone/>
            </a:pPr>
            <a:r>
              <a:rPr lang="ru-RU" b="1" dirty="0" smtClean="0">
                <a:solidFill>
                  <a:srgbClr val="C00000"/>
                </a:solidFill>
              </a:rPr>
              <a:t>Научиться</a:t>
            </a:r>
            <a:endParaRPr lang="ru-RU" b="1" dirty="0">
              <a:solidFill>
                <a:srgbClr val="C00000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274638"/>
            <a:ext cx="8715436" cy="1143000"/>
          </a:xfrm>
          <a:solidFill>
            <a:srgbClr val="D9F7FB"/>
          </a:solidFill>
        </p:spPr>
        <p:txBody>
          <a:bodyPr/>
          <a:lstStyle/>
          <a:p>
            <a:r>
              <a:rPr lang="ru-RU" b="1" dirty="0" smtClean="0">
                <a:solidFill>
                  <a:srgbClr val="00823B"/>
                </a:solidFill>
              </a:rPr>
              <a:t>Цели урока:</a:t>
            </a:r>
            <a:endParaRPr lang="ru-RU" b="1" dirty="0">
              <a:solidFill>
                <a:srgbClr val="00823B"/>
              </a:solidFill>
            </a:endParaRPr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3786182" y="1571612"/>
            <a:ext cx="4643470" cy="150019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32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578831" y="1783101"/>
            <a:ext cx="628654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</a:rPr>
              <a:t>со значением термина «</a:t>
            </a:r>
            <a:r>
              <a:rPr lang="ru-RU" sz="3200" b="1" dirty="0" smtClean="0">
                <a:solidFill>
                  <a:srgbClr val="7030A0"/>
                </a:solidFill>
              </a:rPr>
              <a:t>информационный процесс</a:t>
            </a:r>
            <a:r>
              <a:rPr lang="ru-RU" sz="3200" b="1" dirty="0" smtClean="0">
                <a:solidFill>
                  <a:srgbClr val="002060"/>
                </a:solidFill>
              </a:rPr>
              <a:t>» </a:t>
            </a:r>
            <a:endParaRPr lang="ru-RU" sz="3200" b="1" dirty="0">
              <a:solidFill>
                <a:srgbClr val="00206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2471674" y="3066786"/>
            <a:ext cx="650085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</a:rPr>
              <a:t>какие процессы рассматриваются под этим термином.</a:t>
            </a:r>
            <a:endParaRPr lang="ru-RU" sz="3200" b="1" dirty="0">
              <a:solidFill>
                <a:srgbClr val="00206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212856" y="4907289"/>
            <a:ext cx="666023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b="1" dirty="0" smtClean="0">
                <a:solidFill>
                  <a:srgbClr val="002060"/>
                </a:solidFill>
              </a:rPr>
              <a:t>определять виды информационных процессов в различных ситуациях. </a:t>
            </a:r>
            <a:endParaRPr lang="ru-RU" sz="3200" b="1" dirty="0">
              <a:solidFill>
                <a:srgbClr val="00206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358082" y="6500834"/>
            <a:ext cx="13837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rgbClr val="FFFF00"/>
                </a:solidFill>
              </a:rPr>
              <a:t>По 1 баллу</a:t>
            </a:r>
            <a:endParaRPr lang="ru-RU" sz="20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Информационные процессы.wmv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/>
          <a:stretch>
            <a:fillRect/>
          </a:stretch>
        </p:blipFill>
        <p:spPr>
          <a:xfrm>
            <a:off x="2268538" y="2352675"/>
            <a:ext cx="4060825" cy="3036888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4282" y="142852"/>
            <a:ext cx="8715436" cy="1485948"/>
          </a:xfrm>
          <a:solidFill>
            <a:srgbClr val="D9F7FB"/>
          </a:solidFill>
        </p:spPr>
        <p:txBody>
          <a:bodyPr>
            <a:normAutofit/>
          </a:bodyPr>
          <a:lstStyle/>
          <a:p>
            <a:pPr algn="ctr"/>
            <a:r>
              <a:rPr lang="ru-RU" b="1" dirty="0" smtClean="0">
                <a:solidFill>
                  <a:srgbClr val="00823B"/>
                </a:solidFill>
              </a:rPr>
              <a:t>Какие процессы – информационные?</a:t>
            </a:r>
            <a:endParaRPr lang="ru-RU" b="1" dirty="0">
              <a:solidFill>
                <a:srgbClr val="00823B"/>
              </a:solidFill>
            </a:endParaRPr>
          </a:p>
        </p:txBody>
      </p:sp>
      <p:pic>
        <p:nvPicPr>
          <p:cNvPr id="5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429124" y="6453186"/>
            <a:ext cx="447675" cy="4048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Управляющая кнопка: далее 5">
            <a:hlinkClick r:id="" action="ppaction://hlinkshowjump?jump=nextslide" highlightClick="1"/>
          </p:cNvPr>
          <p:cNvSpPr/>
          <p:nvPr/>
        </p:nvSpPr>
        <p:spPr>
          <a:xfrm>
            <a:off x="8786842" y="6643710"/>
            <a:ext cx="357158" cy="214290"/>
          </a:xfrm>
          <a:prstGeom prst="actionButtonForwardNex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video fullScrn="1"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solidFill>
            <a:srgbClr val="CCF8FE"/>
          </a:solidFill>
        </p:spPr>
        <p:txBody>
          <a:bodyPr/>
          <a:lstStyle/>
          <a:p>
            <a:endParaRPr lang="ru-RU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00034" y="285728"/>
            <a:ext cx="8229600" cy="1143000"/>
          </a:xfrm>
          <a:solidFill>
            <a:srgbClr val="D9F7FB"/>
          </a:solidFill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rgbClr val="00823B"/>
                </a:solidFill>
              </a:rPr>
              <a:t>Выполни вместе с учителем:</a:t>
            </a:r>
            <a:endParaRPr lang="ru-RU" b="1" dirty="0">
              <a:solidFill>
                <a:srgbClr val="00823B"/>
              </a:solidFill>
            </a:endParaRPr>
          </a:p>
        </p:txBody>
      </p:sp>
      <p:sp>
        <p:nvSpPr>
          <p:cNvPr id="6" name="Содержимое 4"/>
          <p:cNvSpPr txBox="1">
            <a:spLocks/>
          </p:cNvSpPr>
          <p:nvPr/>
        </p:nvSpPr>
        <p:spPr>
          <a:xfrm>
            <a:off x="642910" y="2357430"/>
            <a:ext cx="4357718" cy="2643206"/>
          </a:xfrm>
          <a:prstGeom prst="rect">
            <a:avLst/>
          </a:prstGeom>
          <a:solidFill>
            <a:srgbClr val="CCF8FE"/>
          </a:solidFill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 algn="ctr">
              <a:spcBef>
                <a:spcPct val="20000"/>
              </a:spcBef>
            </a:pPr>
            <a:r>
              <a:rPr lang="ru-RU" sz="5400" b="1" dirty="0" smtClean="0">
                <a:solidFill>
                  <a:srgbClr val="002060"/>
                </a:solidFill>
              </a:rPr>
              <a:t>РТ. №9, №10 </a:t>
            </a:r>
            <a:endParaRPr kumimoji="0" lang="ru-RU" sz="4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1026" name="Picture 2" descr="&amp;Gcy;&amp;dcy;&amp;zcy; &amp;pcy;&amp;ocy; &amp;icy;&amp;ncy;&amp;fcy;&amp;ocy;&amp;rcy;&amp;mcy;&amp;acy;&amp;tcy;&amp;icy;&amp;kcy;&amp;iecy; &amp;lcy;&amp;yucy;&amp;lcy; &amp;bcy;&amp;ocy;&amp;scy;&amp;ocy;&amp;vcy;&amp;acy; &amp;acy; &amp;yucy; &amp;bcy;&amp;ocy;&amp;scy;&amp;ocy;&amp;vcy;&amp;acy; 6 &amp;kcy;&amp;lcy;&amp;acy;&amp;scy;&amp;scy;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429256" y="1785926"/>
            <a:ext cx="2909424" cy="4119538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7000892" y="6334780"/>
            <a:ext cx="186621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solidFill>
                  <a:srgbClr val="FFFF00"/>
                </a:solidFill>
              </a:rPr>
              <a:t>По 1 баллу</a:t>
            </a:r>
            <a:endParaRPr lang="ru-RU" sz="28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214282" y="1600200"/>
            <a:ext cx="8472518" cy="4972072"/>
          </a:xfrm>
          <a:solidFill>
            <a:srgbClr val="CCF8FE"/>
          </a:solidFill>
        </p:spPr>
        <p:txBody>
          <a:bodyPr/>
          <a:lstStyle/>
          <a:p>
            <a:endParaRPr lang="ru-RU" dirty="0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14282" y="285728"/>
            <a:ext cx="8515352" cy="1143000"/>
          </a:xfrm>
          <a:solidFill>
            <a:srgbClr val="D9F7FB"/>
          </a:solidFill>
        </p:spPr>
        <p:txBody>
          <a:bodyPr/>
          <a:lstStyle/>
          <a:p>
            <a:pPr algn="ctr"/>
            <a:r>
              <a:rPr lang="ru-RU" b="1" dirty="0" smtClean="0">
                <a:solidFill>
                  <a:srgbClr val="00823B"/>
                </a:solidFill>
              </a:rPr>
              <a:t>Выполни в паре:</a:t>
            </a:r>
            <a:endParaRPr lang="ru-RU" b="1" dirty="0">
              <a:solidFill>
                <a:srgbClr val="00823B"/>
              </a:solidFill>
            </a:endParaRPr>
          </a:p>
        </p:txBody>
      </p:sp>
      <p:pic>
        <p:nvPicPr>
          <p:cNvPr id="23554" name="Picture 2" descr="&amp;Ocy;&amp;bcy;&amp;zcy;&amp;ocy;&amp;rcy; * &amp;Kcy;&amp;acy;&amp;lcy;&amp;icy;&amp;fcy;&amp;ocy;&amp;rcy;&amp;ncy;&amp;icy;&amp;yacy; (8 &amp;mcy;&amp;acy;&amp;yacy; 2008 &amp;gcy;."/>
          <p:cNvPicPr>
            <a:picLocks noChangeAspect="1" noChangeArrowheads="1"/>
          </p:cNvPicPr>
          <p:nvPr/>
        </p:nvPicPr>
        <p:blipFill>
          <a:blip r:embed="rId2"/>
          <a:srcRect l="12068" r="16734"/>
          <a:stretch>
            <a:fillRect/>
          </a:stretch>
        </p:blipFill>
        <p:spPr bwMode="auto">
          <a:xfrm>
            <a:off x="428596" y="2071678"/>
            <a:ext cx="3643338" cy="3643338"/>
          </a:xfrm>
          <a:prstGeom prst="rect">
            <a:avLst/>
          </a:prstGeom>
          <a:noFill/>
        </p:spPr>
      </p:pic>
      <p:sp>
        <p:nvSpPr>
          <p:cNvPr id="6" name="Содержимое 4"/>
          <p:cNvSpPr txBox="1">
            <a:spLocks/>
          </p:cNvSpPr>
          <p:nvPr/>
        </p:nvSpPr>
        <p:spPr>
          <a:xfrm>
            <a:off x="4214810" y="1643050"/>
            <a:ext cx="4357718" cy="4786346"/>
          </a:xfrm>
          <a:prstGeom prst="rect">
            <a:avLst/>
          </a:prstGeom>
          <a:solidFill>
            <a:srgbClr val="CCF8FE"/>
          </a:solidFill>
        </p:spPr>
        <p:txBody>
          <a:bodyPr vert="horz" lIns="91440" tIns="45720" rIns="91440" bIns="45720" rtlCol="0">
            <a:normAutofit fontScale="92500" lnSpcReduction="20000"/>
          </a:bodyPr>
          <a:lstStyle/>
          <a:p>
            <a:pPr marL="742950" lvl="0" indent="-742950">
              <a:spcBef>
                <a:spcPct val="20000"/>
              </a:spcBef>
              <a:buAutoNum type="arabicPeriod"/>
            </a:pPr>
            <a:r>
              <a:rPr kumimoji="0" lang="ru-RU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Изучи схему учебника на</a:t>
            </a:r>
            <a:r>
              <a:rPr kumimoji="0" lang="ru-RU" sz="4400" b="1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</a:p>
          <a:p>
            <a:pPr marL="742950" lvl="0" indent="-742950">
              <a:spcBef>
                <a:spcPct val="20000"/>
              </a:spcBef>
            </a:pPr>
            <a:r>
              <a:rPr lang="ru-RU" sz="4400" b="1" dirty="0" smtClean="0">
                <a:solidFill>
                  <a:srgbClr val="002060"/>
                </a:solidFill>
              </a:rPr>
              <a:t>       </a:t>
            </a:r>
            <a:r>
              <a:rPr kumimoji="0" lang="ru-RU" sz="4400" b="1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с. 17</a:t>
            </a:r>
            <a:r>
              <a:rPr kumimoji="0" lang="ru-RU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</a:p>
          <a:p>
            <a:pPr marL="742950" lvl="0" indent="-742950">
              <a:spcBef>
                <a:spcPct val="20000"/>
              </a:spcBef>
              <a:buAutoNum type="arabicPeriod"/>
            </a:pPr>
            <a:r>
              <a:rPr kumimoji="0" lang="ru-RU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Выполни</a:t>
            </a:r>
            <a:r>
              <a:rPr kumimoji="0" lang="ru-RU" sz="4400" b="1" i="0" u="none" strike="noStrike" kern="1200" cap="none" spc="0" normalizeH="0" noProof="0" dirty="0" smtClean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в РТ  №11. Назови вид обработки информации.</a:t>
            </a:r>
            <a:endParaRPr kumimoji="0" lang="ru-RU" sz="4400" b="1" i="0" u="none" strike="noStrike" kern="1200" cap="none" spc="0" normalizeH="0" baseline="0" noProof="0" dirty="0" smtClean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lvl="0" indent="-342900">
              <a:spcBef>
                <a:spcPct val="20000"/>
              </a:spcBef>
            </a:pPr>
            <a:endParaRPr kumimoji="0" lang="ru-RU" sz="4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571612"/>
            <a:ext cx="9144000" cy="46434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4578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14282" y="2714620"/>
            <a:ext cx="1580854" cy="500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4579" name="Picture 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85720" y="3500438"/>
            <a:ext cx="1124572" cy="571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4580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5"/>
          <a:srcRect/>
          <a:stretch>
            <a:fillRect/>
          </a:stretch>
        </p:blipFill>
        <p:spPr bwMode="auto">
          <a:xfrm>
            <a:off x="357158" y="4429132"/>
            <a:ext cx="1147768" cy="5832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4581" name="Picture 5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14282" y="5357826"/>
            <a:ext cx="1643042" cy="500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4582" name="Picture 6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071670" y="1928802"/>
            <a:ext cx="1371149" cy="500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4583" name="Picture 7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3786182" y="1928802"/>
            <a:ext cx="1451804" cy="428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4584" name="Picture 8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5643570" y="2000240"/>
            <a:ext cx="1214446" cy="3748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4585" name="Picture 9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7358082" y="2000240"/>
            <a:ext cx="1500198" cy="357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4586" name="Picture 10"/>
          <p:cNvPicPr>
            <a:picLocks noChangeAspect="1" noChangeArrowheads="1"/>
          </p:cNvPicPr>
          <p:nvPr/>
        </p:nvPicPr>
        <p:blipFill>
          <a:blip r:embed="rId11"/>
          <a:srcRect r="34884" b="36176"/>
          <a:stretch>
            <a:fillRect/>
          </a:stretch>
        </p:blipFill>
        <p:spPr bwMode="auto">
          <a:xfrm>
            <a:off x="8358214" y="2000240"/>
            <a:ext cx="266702" cy="2714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7" name="Прямоугольник 16"/>
          <p:cNvSpPr/>
          <p:nvPr/>
        </p:nvSpPr>
        <p:spPr>
          <a:xfrm>
            <a:off x="3643306" y="2571744"/>
            <a:ext cx="1785950" cy="857256"/>
          </a:xfrm>
          <a:prstGeom prst="rect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 17"/>
          <p:cNvSpPr/>
          <p:nvPr/>
        </p:nvSpPr>
        <p:spPr>
          <a:xfrm>
            <a:off x="5429256" y="3429000"/>
            <a:ext cx="1785950" cy="857256"/>
          </a:xfrm>
          <a:prstGeom prst="rect">
            <a:avLst/>
          </a:prstGeom>
          <a:solidFill>
            <a:srgbClr val="0070C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 18"/>
          <p:cNvSpPr/>
          <p:nvPr/>
        </p:nvSpPr>
        <p:spPr>
          <a:xfrm>
            <a:off x="7286644" y="5214950"/>
            <a:ext cx="1714512" cy="857256"/>
          </a:xfrm>
          <a:prstGeom prst="rect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0" name="Прямоугольник 19"/>
          <p:cNvSpPr/>
          <p:nvPr/>
        </p:nvSpPr>
        <p:spPr>
          <a:xfrm>
            <a:off x="1857356" y="4286256"/>
            <a:ext cx="1785950" cy="857256"/>
          </a:xfrm>
          <a:prstGeom prst="rect">
            <a:avLst/>
          </a:prstGeom>
          <a:solidFill>
            <a:schemeClr val="bg1"/>
          </a:solidFill>
          <a:ln w="57150"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Заголовок 3"/>
          <p:cNvSpPr txBox="1">
            <a:spLocks/>
          </p:cNvSpPr>
          <p:nvPr/>
        </p:nvSpPr>
        <p:spPr>
          <a:xfrm>
            <a:off x="214282" y="285728"/>
            <a:ext cx="8715436" cy="1143000"/>
          </a:xfrm>
          <a:prstGeom prst="rect">
            <a:avLst/>
          </a:prstGeom>
          <a:solidFill>
            <a:srgbClr val="D9F7FB"/>
          </a:solidFill>
        </p:spPr>
        <p:txBody>
          <a:bodyPr vert="horz" lIns="91440" tIns="45720" rIns="91440" bIns="45720" rtlCol="0" anchor="ctr">
            <a:normAutofit fontScale="90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44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823B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Обработка с получением нового содержания.</a:t>
            </a:r>
            <a:endParaRPr kumimoji="0" lang="ru-RU" sz="4400" b="1" i="0" u="none" strike="noStrike" kern="1200" cap="none" spc="0" normalizeH="0" baseline="0" noProof="0" dirty="0">
              <a:ln>
                <a:noFill/>
              </a:ln>
              <a:solidFill>
                <a:srgbClr val="00823B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7286644" y="6334780"/>
            <a:ext cx="136608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solidFill>
                  <a:srgbClr val="FFFF00"/>
                </a:solidFill>
              </a:rPr>
              <a:t>2 балла</a:t>
            </a:r>
            <a:endParaRPr lang="ru-RU" sz="28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83568" y="2060848"/>
            <a:ext cx="7408333" cy="4176464"/>
          </a:xfrm>
          <a:solidFill>
            <a:srgbClr val="CCF8FE"/>
          </a:solidFill>
        </p:spPr>
        <p:txBody>
          <a:bodyPr/>
          <a:lstStyle/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8219256" cy="1371600"/>
          </a:xfrm>
          <a:solidFill>
            <a:srgbClr val="D9F7FB"/>
          </a:solidFill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00823B"/>
                </a:solidFill>
              </a:rPr>
              <a:t>Выполни с помощью компьютера:</a:t>
            </a:r>
            <a:endParaRPr lang="ru-RU" b="1" dirty="0">
              <a:solidFill>
                <a:srgbClr val="00823B"/>
              </a:solidFill>
            </a:endParaRPr>
          </a:p>
        </p:txBody>
      </p:sp>
      <p:sp>
        <p:nvSpPr>
          <p:cNvPr id="4" name="Содержимое 4"/>
          <p:cNvSpPr txBox="1">
            <a:spLocks/>
          </p:cNvSpPr>
          <p:nvPr/>
        </p:nvSpPr>
        <p:spPr>
          <a:xfrm>
            <a:off x="826611" y="2059496"/>
            <a:ext cx="2214578" cy="928694"/>
          </a:xfrm>
          <a:prstGeom prst="rect">
            <a:avLst/>
          </a:prstGeom>
          <a:solidFill>
            <a:srgbClr val="CCF8FE"/>
          </a:solidFill>
        </p:spPr>
        <p:txBody>
          <a:bodyPr vert="horz" lIns="91440" tIns="45720" rIns="91440" bIns="45720" rtlCol="0">
            <a:normAutofit/>
          </a:bodyPr>
          <a:lstStyle/>
          <a:p>
            <a:pPr marL="342900" lvl="0" indent="-342900" algn="ctr">
              <a:spcBef>
                <a:spcPct val="20000"/>
              </a:spcBef>
            </a:pPr>
            <a:r>
              <a:rPr lang="ru-RU" sz="4400" b="1" dirty="0" smtClean="0">
                <a:solidFill>
                  <a:srgbClr val="002060"/>
                </a:solidFill>
              </a:rPr>
              <a:t>РТ. №14</a:t>
            </a:r>
            <a:endParaRPr kumimoji="0" lang="ru-RU" sz="44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" name="Picture 2" descr="&amp;Gcy;&amp;dcy;&amp;zcy; &amp;pcy;&amp;ocy; &amp;icy;&amp;ncy;&amp;fcy;&amp;ocy;&amp;rcy;&amp;mcy;&amp;acy;&amp;tcy;&amp;icy;&amp;kcy;&amp;iecy; &amp;lcy;&amp;yucy;&amp;lcy; &amp;bcy;&amp;ocy;&amp;scy;&amp;ocy;&amp;vcy;&amp;acy; &amp;acy; &amp;yucy; &amp;bcy;&amp;ocy;&amp;scy;&amp;ocy;&amp;vcy;&amp;acy; 6 &amp;kcy;&amp;lcy;&amp;acy;&amp;scy;&amp;scy;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7224" y="3357562"/>
            <a:ext cx="1673100" cy="2368991"/>
          </a:xfrm>
          <a:prstGeom prst="rect">
            <a:avLst/>
          </a:prstGeom>
          <a:noFill/>
        </p:spPr>
      </p:pic>
      <p:pic>
        <p:nvPicPr>
          <p:cNvPr id="25607" name="Picture 7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3131840" y="1916832"/>
            <a:ext cx="5576906" cy="4166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5604" name="Picture 4" descr="PDF To ms word converter software free download. . - 23 &amp;Dcy;&amp;iecy;&amp;kcy;&amp;acy;&amp;bcy;&amp;rcy;&amp;yacy; 2013 - Blog - Formaga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857620" y="2285992"/>
            <a:ext cx="1410687" cy="1357322"/>
          </a:xfrm>
          <a:prstGeom prst="rect">
            <a:avLst/>
          </a:prstGeom>
          <a:noFill/>
        </p:spPr>
      </p:pic>
      <p:sp>
        <p:nvSpPr>
          <p:cNvPr id="10" name="TextBox 9"/>
          <p:cNvSpPr txBox="1"/>
          <p:nvPr/>
        </p:nvSpPr>
        <p:spPr>
          <a:xfrm>
            <a:off x="7572396" y="6334780"/>
            <a:ext cx="136608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800" b="1" dirty="0" smtClean="0">
                <a:solidFill>
                  <a:srgbClr val="FFFF00"/>
                </a:solidFill>
              </a:rPr>
              <a:t>2 балла</a:t>
            </a:r>
            <a:endParaRPr lang="ru-RU" sz="2800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одержимое 3"/>
          <p:cNvGraphicFramePr>
            <a:graphicFrameLocks noGrp="1"/>
          </p:cNvGraphicFramePr>
          <p:nvPr>
            <p:ph idx="1"/>
          </p:nvPr>
        </p:nvGraphicFramePr>
        <p:xfrm>
          <a:off x="500034" y="1142984"/>
          <a:ext cx="8229600" cy="4968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/>
                <a:gridCol w="4114800"/>
              </a:tblGrid>
              <a:tr h="566739"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/>
                        <a:t>Баллы</a:t>
                      </a:r>
                      <a:endParaRPr lang="ru-RU" sz="32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3200" dirty="0" smtClean="0"/>
                        <a:t>Оценка</a:t>
                      </a:r>
                      <a:endParaRPr lang="ru-RU" sz="3200" dirty="0"/>
                    </a:p>
                  </a:txBody>
                  <a:tcPr/>
                </a:tc>
              </a:tr>
              <a:tr h="566739">
                <a:tc>
                  <a:txBody>
                    <a:bodyPr/>
                    <a:lstStyle/>
                    <a:p>
                      <a:pPr algn="ctr"/>
                      <a:r>
                        <a:rPr lang="ru-RU" sz="6600" b="1" dirty="0" smtClean="0">
                          <a:solidFill>
                            <a:srgbClr val="002060"/>
                          </a:solidFill>
                        </a:rPr>
                        <a:t>1</a:t>
                      </a:r>
                      <a:endParaRPr lang="ru-RU" sz="66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6600" b="1" dirty="0" smtClean="0">
                          <a:solidFill>
                            <a:srgbClr val="C00000"/>
                          </a:solidFill>
                        </a:rPr>
                        <a:t>2</a:t>
                      </a:r>
                      <a:endParaRPr lang="ru-RU" sz="66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</a:tr>
              <a:tr h="566739">
                <a:tc>
                  <a:txBody>
                    <a:bodyPr/>
                    <a:lstStyle/>
                    <a:p>
                      <a:pPr algn="ctr"/>
                      <a:r>
                        <a:rPr lang="ru-RU" sz="6600" b="1" dirty="0" smtClean="0">
                          <a:solidFill>
                            <a:srgbClr val="002060"/>
                          </a:solidFill>
                        </a:rPr>
                        <a:t>2 - 4</a:t>
                      </a:r>
                      <a:endParaRPr lang="ru-RU" sz="66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6600" b="1" dirty="0" smtClean="0">
                          <a:solidFill>
                            <a:srgbClr val="C00000"/>
                          </a:solidFill>
                        </a:rPr>
                        <a:t>3</a:t>
                      </a:r>
                      <a:endParaRPr lang="ru-RU" sz="66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</a:tr>
              <a:tr h="566739">
                <a:tc>
                  <a:txBody>
                    <a:bodyPr/>
                    <a:lstStyle/>
                    <a:p>
                      <a:pPr algn="ctr"/>
                      <a:r>
                        <a:rPr lang="ru-RU" sz="6600" b="1" dirty="0" smtClean="0">
                          <a:solidFill>
                            <a:srgbClr val="002060"/>
                          </a:solidFill>
                        </a:rPr>
                        <a:t>5 - 6</a:t>
                      </a:r>
                      <a:endParaRPr lang="ru-RU" sz="66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6600" b="1" dirty="0" smtClean="0">
                          <a:solidFill>
                            <a:srgbClr val="C00000"/>
                          </a:solidFill>
                        </a:rPr>
                        <a:t>4</a:t>
                      </a:r>
                      <a:endParaRPr lang="ru-RU" sz="66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</a:tr>
              <a:tr h="566739">
                <a:tc>
                  <a:txBody>
                    <a:bodyPr/>
                    <a:lstStyle/>
                    <a:p>
                      <a:pPr algn="ctr"/>
                      <a:r>
                        <a:rPr lang="ru-RU" sz="6600" b="1" dirty="0" smtClean="0">
                          <a:solidFill>
                            <a:srgbClr val="002060"/>
                          </a:solidFill>
                        </a:rPr>
                        <a:t>7 и более</a:t>
                      </a:r>
                      <a:endParaRPr lang="ru-RU" sz="6600" b="1" dirty="0">
                        <a:solidFill>
                          <a:srgbClr val="002060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6600" b="1" dirty="0" smtClean="0">
                          <a:solidFill>
                            <a:srgbClr val="C00000"/>
                          </a:solidFill>
                        </a:rPr>
                        <a:t>5</a:t>
                      </a:r>
                      <a:endParaRPr lang="ru-RU" sz="6600" b="1" dirty="0">
                        <a:solidFill>
                          <a:srgbClr val="C00000"/>
                        </a:solidFill>
                      </a:endParaRP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654032"/>
          </a:xfrm>
          <a:solidFill>
            <a:srgbClr val="D9F7FB"/>
          </a:solidFill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00823B"/>
                </a:solidFill>
              </a:rPr>
              <a:t>Оцени себя:</a:t>
            </a:r>
            <a:endParaRPr lang="ru-RU" b="1" dirty="0">
              <a:solidFill>
                <a:srgbClr val="00823B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214422"/>
            <a:ext cx="8229600" cy="5429288"/>
          </a:xfrm>
        </p:spPr>
        <p:txBody>
          <a:bodyPr>
            <a:normAutofit fontScale="92500" lnSpcReduction="10000"/>
          </a:bodyPr>
          <a:lstStyle/>
          <a:p>
            <a:pPr indent="22225">
              <a:defRPr/>
            </a:pPr>
            <a:r>
              <a:rPr lang="ru-RU" sz="1600" b="1" dirty="0" smtClean="0">
                <a:solidFill>
                  <a:srgbClr val="002060"/>
                </a:solidFill>
                <a:latin typeface="Comic Sans MS" pitchFamily="66" charset="0"/>
              </a:rPr>
              <a:t>Л.Л. </a:t>
            </a:r>
            <a:r>
              <a:rPr lang="ru-RU" sz="1600" b="1" dirty="0" err="1" smtClean="0">
                <a:solidFill>
                  <a:srgbClr val="002060"/>
                </a:solidFill>
                <a:latin typeface="Comic Sans MS" pitchFamily="66" charset="0"/>
              </a:rPr>
              <a:t>Босова</a:t>
            </a:r>
            <a:r>
              <a:rPr lang="ru-RU" sz="1600" b="1" dirty="0" smtClean="0">
                <a:solidFill>
                  <a:srgbClr val="002060"/>
                </a:solidFill>
                <a:latin typeface="Comic Sans MS" pitchFamily="66" charset="0"/>
              </a:rPr>
              <a:t>, А.Ю. </a:t>
            </a:r>
            <a:r>
              <a:rPr lang="ru-RU" sz="1600" b="1" dirty="0" err="1" smtClean="0">
                <a:solidFill>
                  <a:srgbClr val="002060"/>
                </a:solidFill>
                <a:latin typeface="Comic Sans MS" pitchFamily="66" charset="0"/>
              </a:rPr>
              <a:t>Босова</a:t>
            </a:r>
            <a:r>
              <a:rPr lang="ru-RU" sz="1600" b="1" dirty="0" smtClean="0">
                <a:solidFill>
                  <a:srgbClr val="002060"/>
                </a:solidFill>
                <a:latin typeface="Comic Sans MS" pitchFamily="66" charset="0"/>
              </a:rPr>
              <a:t> « Информатика 7 класс». Бином. </a:t>
            </a:r>
            <a:r>
              <a:rPr lang="ru-RU" sz="1600" b="1" dirty="0" smtClean="0">
                <a:solidFill>
                  <a:srgbClr val="002060"/>
                </a:solidFill>
                <a:latin typeface="Comic Sans MS" pitchFamily="66" charset="0"/>
              </a:rPr>
              <a:t>2017.</a:t>
            </a:r>
            <a:endParaRPr lang="ru-RU" sz="1600" b="1" dirty="0" smtClean="0">
              <a:solidFill>
                <a:srgbClr val="002060"/>
              </a:solidFill>
              <a:latin typeface="Comic Sans MS" pitchFamily="66" charset="0"/>
            </a:endParaRPr>
          </a:p>
          <a:p>
            <a:pPr indent="22225">
              <a:defRPr/>
            </a:pPr>
            <a:r>
              <a:rPr lang="ru-RU" sz="1600" b="1" dirty="0" smtClean="0">
                <a:solidFill>
                  <a:srgbClr val="002060"/>
                </a:solidFill>
                <a:latin typeface="Comic Sans MS" pitchFamily="66" charset="0"/>
              </a:rPr>
              <a:t>Л.Л. </a:t>
            </a:r>
            <a:r>
              <a:rPr lang="ru-RU" sz="1600" b="1" dirty="0" err="1" smtClean="0">
                <a:solidFill>
                  <a:srgbClr val="002060"/>
                </a:solidFill>
                <a:latin typeface="Comic Sans MS" pitchFamily="66" charset="0"/>
              </a:rPr>
              <a:t>Босова</a:t>
            </a:r>
            <a:r>
              <a:rPr lang="ru-RU" sz="1600" b="1" dirty="0" smtClean="0">
                <a:solidFill>
                  <a:srgbClr val="002060"/>
                </a:solidFill>
                <a:latin typeface="Comic Sans MS" pitchFamily="66" charset="0"/>
              </a:rPr>
              <a:t>, А.Ю. </a:t>
            </a:r>
            <a:r>
              <a:rPr lang="ru-RU" sz="1600" b="1" dirty="0" err="1" smtClean="0">
                <a:solidFill>
                  <a:srgbClr val="002060"/>
                </a:solidFill>
                <a:latin typeface="Comic Sans MS" pitchFamily="66" charset="0"/>
              </a:rPr>
              <a:t>Босова</a:t>
            </a:r>
            <a:r>
              <a:rPr lang="ru-RU" sz="1600" b="1" dirty="0" smtClean="0">
                <a:solidFill>
                  <a:srgbClr val="002060"/>
                </a:solidFill>
                <a:latin typeface="Comic Sans MS" pitchFamily="66" charset="0"/>
              </a:rPr>
              <a:t>. Методическое пособие. 7 класс</a:t>
            </a:r>
          </a:p>
          <a:p>
            <a:pPr indent="22225">
              <a:defRPr/>
            </a:pPr>
            <a:r>
              <a:rPr lang="ru-RU" sz="1600" b="1" dirty="0" smtClean="0">
                <a:solidFill>
                  <a:srgbClr val="002060"/>
                </a:solidFill>
                <a:latin typeface="Comic Sans MS" pitchFamily="66" charset="0"/>
                <a:hlinkClick r:id="rId2"/>
              </a:rPr>
              <a:t> </a:t>
            </a:r>
            <a:r>
              <a:rPr lang="ru-RU" sz="1600" b="1" dirty="0" err="1" smtClean="0">
                <a:solidFill>
                  <a:srgbClr val="002060"/>
                </a:solidFill>
                <a:latin typeface="Comic Sans MS" pitchFamily="66" charset="0"/>
              </a:rPr>
              <a:t>Л.Л.Босова</a:t>
            </a:r>
            <a:r>
              <a:rPr lang="ru-RU" sz="1600" b="1" dirty="0" smtClean="0">
                <a:solidFill>
                  <a:srgbClr val="002060"/>
                </a:solidFill>
                <a:latin typeface="Comic Sans MS" pitchFamily="66" charset="0"/>
              </a:rPr>
              <a:t>, А.Ю. </a:t>
            </a:r>
            <a:r>
              <a:rPr lang="ru-RU" sz="1600" b="1" dirty="0" err="1" smtClean="0">
                <a:solidFill>
                  <a:srgbClr val="002060"/>
                </a:solidFill>
                <a:latin typeface="Comic Sans MS" pitchFamily="66" charset="0"/>
              </a:rPr>
              <a:t>Босова</a:t>
            </a:r>
            <a:r>
              <a:rPr lang="ru-RU" sz="1600" b="1" dirty="0" smtClean="0">
                <a:solidFill>
                  <a:srgbClr val="002060"/>
                </a:solidFill>
                <a:latin typeface="Comic Sans MS" pitchFamily="66" charset="0"/>
              </a:rPr>
              <a:t>. Электронное приложение. 7 класс</a:t>
            </a:r>
            <a:endParaRPr lang="ru-RU" sz="1600" dirty="0" smtClean="0">
              <a:hlinkClick r:id="rId3"/>
            </a:endParaRPr>
          </a:p>
          <a:p>
            <a:r>
              <a:rPr lang="en-US" sz="1600" dirty="0" smtClean="0">
                <a:hlinkClick r:id="rId3"/>
              </a:rPr>
              <a:t>http://images-mix.netdna-ssl.com/w/600/h/600/q/85/upload/images/profile/a649486b-1fdb-4eaa-933b-d5941b117c41</a:t>
            </a:r>
            <a:endParaRPr lang="ru-RU" sz="1600" dirty="0" smtClean="0"/>
          </a:p>
          <a:p>
            <a:r>
              <a:rPr lang="en-US" sz="1600" dirty="0" smtClean="0">
                <a:hlinkClick r:id="rId4"/>
              </a:rPr>
              <a:t>http://www.7loo.ws/vb/imgcache/23075.jpg</a:t>
            </a:r>
            <a:endParaRPr lang="ru-RU" sz="1600" dirty="0" smtClean="0"/>
          </a:p>
          <a:p>
            <a:r>
              <a:rPr lang="en-US" sz="1600" dirty="0" smtClean="0">
                <a:hlinkClick r:id="rId5"/>
              </a:rPr>
              <a:t>http://www.parscanada.com/ShowImages.ashx?h=500&amp;w=650&amp;keepProp=1&amp;outputQuality=80&amp;src=%2FApp_Data%2FpostImages%2Fcio.120604.225959.jpeg.resized.jpeg</a:t>
            </a:r>
            <a:endParaRPr lang="ru-RU" sz="1600" dirty="0" smtClean="0"/>
          </a:p>
          <a:p>
            <a:r>
              <a:rPr lang="en-US" sz="1600" dirty="0" smtClean="0">
                <a:hlinkClick r:id="rId6"/>
              </a:rPr>
              <a:t>http://fb.ru/misc/i/gallery/10424/9637.jpg</a:t>
            </a:r>
            <a:endParaRPr lang="ru-RU" sz="1600" dirty="0" smtClean="0"/>
          </a:p>
          <a:p>
            <a:r>
              <a:rPr lang="ru-RU" sz="1600" i="1" dirty="0" smtClean="0">
                <a:hlinkClick r:id="rId7"/>
              </a:rPr>
              <a:t>http://school-collection.edu.ru/catalog/res/039929c8-d256-4640-8909-f4c8c71e1130</a:t>
            </a:r>
            <a:endParaRPr lang="ru-RU" sz="1600" i="1" dirty="0" smtClean="0"/>
          </a:p>
          <a:p>
            <a:r>
              <a:rPr lang="ru-RU" sz="1600" i="1" dirty="0" smtClean="0">
                <a:hlinkClick r:id="rId8"/>
              </a:rPr>
              <a:t>http://school-collection.edu.ru/catalog/res/264f3af1-0131-4655-a7af-f8da4e358a1d</a:t>
            </a:r>
            <a:endParaRPr lang="ru-RU" sz="1600" i="1" dirty="0" smtClean="0"/>
          </a:p>
          <a:p>
            <a:r>
              <a:rPr lang="ru-RU" sz="1600" i="1" dirty="0" smtClean="0">
                <a:hlinkClick r:id="rId9"/>
              </a:rPr>
              <a:t>http://school-collection.edu.ru/catalog/res/cc259f95-3f15-4a53-bb6c-375d0fc47b0f</a:t>
            </a:r>
            <a:endParaRPr lang="ru-RU" sz="1600" i="1" dirty="0" smtClean="0"/>
          </a:p>
          <a:p>
            <a:r>
              <a:rPr lang="en-US" sz="1600" dirty="0" smtClean="0">
                <a:hlinkClick r:id="rId10"/>
              </a:rPr>
              <a:t>http://img.ezop.ua/164/283/000/bolshoj-tolkovyj-slovar-russkogo-yazyka-sovremennaya-redakciya.jpg</a:t>
            </a:r>
            <a:endParaRPr lang="ru-RU" sz="1600" dirty="0" smtClean="0"/>
          </a:p>
          <a:p>
            <a:r>
              <a:rPr lang="en-US" sz="1600" dirty="0" smtClean="0">
                <a:hlinkClick r:id="rId11"/>
              </a:rPr>
              <a:t>http://files.torakid.com/articles/110428_1303986746_o_chem_dumaet_rebenok.jpg</a:t>
            </a:r>
            <a:endParaRPr lang="ru-RU" sz="1600" dirty="0" smtClean="0"/>
          </a:p>
          <a:p>
            <a:r>
              <a:rPr lang="en-US" sz="1600" dirty="0" smtClean="0">
                <a:hlinkClick r:id="rId12"/>
              </a:rPr>
              <a:t>http://img.labirint.ru/images/comments_pic/1438/0_7967b23e8e03b7067723206ec6ea0421_1411047906.jpg</a:t>
            </a:r>
            <a:endParaRPr lang="ru-RU" sz="1600" dirty="0" smtClean="0"/>
          </a:p>
          <a:p>
            <a:r>
              <a:rPr lang="en-US" sz="1600" dirty="0" smtClean="0">
                <a:hlinkClick r:id="rId13"/>
              </a:rPr>
              <a:t>http://www.antena3.ro/thumbs/big2/2012/01/23/dambovita-aproximativ-4-000-de-copii-vor-intra-in-clase-pregatitoare-in-anul-scolar-2012-2013-127557.jpg</a:t>
            </a:r>
            <a:endParaRPr lang="ru-RU" sz="1600" dirty="0" smtClean="0"/>
          </a:p>
          <a:p>
            <a:r>
              <a:rPr lang="en-US" sz="1600" dirty="0" smtClean="0">
                <a:hlinkClick r:id="rId14"/>
              </a:rPr>
              <a:t>http://2s2b.ru/upload/normal/ekaterinburg-kompyutery_bu_optom_i_v_roznicu__339570.jpeg</a:t>
            </a:r>
            <a:endParaRPr lang="ru-RU" sz="1600" dirty="0" smtClean="0"/>
          </a:p>
          <a:p>
            <a:r>
              <a:rPr lang="en-US" sz="1600" dirty="0" smtClean="0">
                <a:hlinkClick r:id="rId15"/>
              </a:rPr>
              <a:t>http://www.trans-company.ru/uploads/gallery/word.jpg</a:t>
            </a:r>
            <a:endParaRPr lang="ru-RU" sz="1600" dirty="0" smtClean="0"/>
          </a:p>
          <a:p>
            <a:endParaRPr lang="ru-RU" sz="1600" dirty="0" smtClean="0"/>
          </a:p>
          <a:p>
            <a:endParaRPr lang="ru-RU" sz="1600" dirty="0" smtClean="0"/>
          </a:p>
          <a:p>
            <a:endParaRPr lang="ru-RU" sz="1600" dirty="0" smtClean="0"/>
          </a:p>
          <a:p>
            <a:endParaRPr lang="ru-RU" sz="1600" dirty="0" smtClean="0"/>
          </a:p>
          <a:p>
            <a:endParaRPr lang="ru-RU" sz="16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96908"/>
          </a:xfrm>
        </p:spPr>
        <p:txBody>
          <a:bodyPr>
            <a:normAutofit/>
          </a:bodyPr>
          <a:lstStyle/>
          <a:p>
            <a:r>
              <a:rPr lang="ru-RU" b="1" dirty="0" smtClean="0">
                <a:solidFill>
                  <a:srgbClr val="FFFF00"/>
                </a:solidFill>
              </a:rPr>
              <a:t>Использованные материалы:</a:t>
            </a:r>
            <a:endParaRPr lang="ru-RU" b="1" dirty="0">
              <a:solidFill>
                <a:srgbClr val="FFFF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65549f9c7cdd8513fef5f279c676c37d1c426e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158</TotalTime>
  <Words>336</Words>
  <Application>Microsoft Office PowerPoint</Application>
  <PresentationFormat>Экран (4:3)</PresentationFormat>
  <Paragraphs>95</Paragraphs>
  <Slides>15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Волна</vt:lpstr>
      <vt:lpstr>Урок информатики  на тему  «Информационные процессы»</vt:lpstr>
      <vt:lpstr>Домашнее задание:</vt:lpstr>
      <vt:lpstr>Проверь домашнюю подготовку:</vt:lpstr>
      <vt:lpstr>Назови известные тебе действия с информацией:</vt:lpstr>
      <vt:lpstr>Значение слова «процесс»</vt:lpstr>
      <vt:lpstr>Объясни значение термина «информационный процесс»</vt:lpstr>
      <vt:lpstr>Тема урока:</vt:lpstr>
      <vt:lpstr>Цели урока:</vt:lpstr>
      <vt:lpstr>Какие процессы – информационные?</vt:lpstr>
      <vt:lpstr>Выполни вместе с учителем:</vt:lpstr>
      <vt:lpstr>Выполни в паре:</vt:lpstr>
      <vt:lpstr>Презентация PowerPoint</vt:lpstr>
      <vt:lpstr>Выполни с помощью компьютера:</vt:lpstr>
      <vt:lpstr>Оцени себя:</vt:lpstr>
      <vt:lpstr>Использованные материалы: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Домашнее задание:</dc:title>
  <dc:creator>Елена</dc:creator>
  <cp:lastModifiedBy>Елена</cp:lastModifiedBy>
  <cp:revision>56</cp:revision>
  <dcterms:modified xsi:type="dcterms:W3CDTF">2019-09-26T15:53:10Z</dcterms:modified>
</cp:coreProperties>
</file>