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5" r:id="rId3"/>
    <p:sldMasterId id="2147483697" r:id="rId4"/>
  </p:sldMasterIdLst>
  <p:notesMasterIdLst>
    <p:notesMasterId r:id="rId30"/>
  </p:notesMasterIdLst>
  <p:sldIdLst>
    <p:sldId id="257" r:id="rId5"/>
    <p:sldId id="301" r:id="rId6"/>
    <p:sldId id="302" r:id="rId7"/>
    <p:sldId id="258" r:id="rId8"/>
    <p:sldId id="299" r:id="rId9"/>
    <p:sldId id="259" r:id="rId10"/>
    <p:sldId id="260" r:id="rId11"/>
    <p:sldId id="262" r:id="rId12"/>
    <p:sldId id="263" r:id="rId13"/>
    <p:sldId id="264" r:id="rId14"/>
    <p:sldId id="265" r:id="rId15"/>
    <p:sldId id="266" r:id="rId16"/>
    <p:sldId id="267" r:id="rId17"/>
    <p:sldId id="300" r:id="rId18"/>
    <p:sldId id="303" r:id="rId19"/>
    <p:sldId id="304" r:id="rId20"/>
    <p:sldId id="305" r:id="rId21"/>
    <p:sldId id="306" r:id="rId22"/>
    <p:sldId id="307" r:id="rId23"/>
    <p:sldId id="296" r:id="rId24"/>
    <p:sldId id="308" r:id="rId25"/>
    <p:sldId id="310" r:id="rId26"/>
    <p:sldId id="309" r:id="rId27"/>
    <p:sldId id="269" r:id="rId28"/>
    <p:sldId id="270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0447A4-075E-4547-BFF4-70C6FE48BA95}" type="doc">
      <dgm:prSet loTypeId="urn:microsoft.com/office/officeart/2005/8/layout/radial3" loCatId="cycl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7B5C259-19B7-4458-BA4B-C792066A3A1C}">
      <dgm:prSet phldrT="[Текст]"/>
      <dgm:spPr/>
      <dgm:t>
        <a:bodyPr/>
        <a:lstStyle/>
        <a:p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Темперамент</a:t>
          </a:r>
          <a:r>
            <a:rPr lang="ru-RU" dirty="0" smtClean="0"/>
            <a:t> </a:t>
          </a:r>
          <a:endParaRPr lang="ru-RU" dirty="0"/>
        </a:p>
      </dgm:t>
    </dgm:pt>
    <dgm:pt modelId="{E825C7EC-6672-4DA2-BD32-95C123A43C3B}" type="parTrans" cxnId="{92105FC3-FEAD-4CD2-8DB7-8FB71503CC70}">
      <dgm:prSet/>
      <dgm:spPr/>
      <dgm:t>
        <a:bodyPr/>
        <a:lstStyle/>
        <a:p>
          <a:endParaRPr lang="ru-RU"/>
        </a:p>
      </dgm:t>
    </dgm:pt>
    <dgm:pt modelId="{B2943BF8-19EA-4266-B85C-C0C0B27290CB}" type="sibTrans" cxnId="{92105FC3-FEAD-4CD2-8DB7-8FB71503CC70}">
      <dgm:prSet/>
      <dgm:spPr/>
      <dgm:t>
        <a:bodyPr/>
        <a:lstStyle/>
        <a:p>
          <a:endParaRPr lang="ru-RU"/>
        </a:p>
      </dgm:t>
    </dgm:pt>
    <dgm:pt modelId="{F1243DCF-55F4-4BB4-A73E-611F39B8EAF2}">
      <dgm:prSet phldrT="[Текст]" custT="1"/>
      <dgm:spPr/>
      <dgm:t>
        <a:bodyPr/>
        <a:lstStyle/>
        <a:p>
          <a:r>
            <a:rPr lang="ru-RU" sz="2400" dirty="0" smtClean="0"/>
            <a:t>Холерик</a:t>
          </a:r>
          <a:endParaRPr lang="ru-RU" sz="2400" dirty="0"/>
        </a:p>
      </dgm:t>
    </dgm:pt>
    <dgm:pt modelId="{786429EB-1882-482C-9903-9BA37E466F6D}" type="parTrans" cxnId="{3332E0E9-9191-4AEC-9FFF-FBF1BA3DE07D}">
      <dgm:prSet/>
      <dgm:spPr/>
      <dgm:t>
        <a:bodyPr/>
        <a:lstStyle/>
        <a:p>
          <a:endParaRPr lang="ru-RU"/>
        </a:p>
      </dgm:t>
    </dgm:pt>
    <dgm:pt modelId="{8B95D0A0-ADDA-4855-9619-5C6B38916F78}" type="sibTrans" cxnId="{3332E0E9-9191-4AEC-9FFF-FBF1BA3DE07D}">
      <dgm:prSet/>
      <dgm:spPr/>
      <dgm:t>
        <a:bodyPr/>
        <a:lstStyle/>
        <a:p>
          <a:endParaRPr lang="ru-RU"/>
        </a:p>
      </dgm:t>
    </dgm:pt>
    <dgm:pt modelId="{CFC2FBF2-444B-4125-AF11-B624D9C0514D}">
      <dgm:prSet phldrT="[Текст]" custT="1"/>
      <dgm:spPr/>
      <dgm:t>
        <a:bodyPr/>
        <a:lstStyle/>
        <a:p>
          <a:r>
            <a:rPr lang="ru-RU" sz="2400" i="1" dirty="0" smtClean="0">
              <a:effectLst/>
            </a:rPr>
            <a:t>Меланхолик</a:t>
          </a:r>
          <a:r>
            <a:rPr lang="ru-RU" sz="2400" i="1" dirty="0" smtClean="0"/>
            <a:t> </a:t>
          </a:r>
          <a:endParaRPr lang="ru-RU" sz="2400" dirty="0"/>
        </a:p>
      </dgm:t>
    </dgm:pt>
    <dgm:pt modelId="{ECE93EF0-7A8E-4D39-AEAD-4FAD8BD98524}" type="parTrans" cxnId="{63DCC8E4-579B-461E-8DA4-89E40B542478}">
      <dgm:prSet/>
      <dgm:spPr/>
      <dgm:t>
        <a:bodyPr/>
        <a:lstStyle/>
        <a:p>
          <a:endParaRPr lang="ru-RU"/>
        </a:p>
      </dgm:t>
    </dgm:pt>
    <dgm:pt modelId="{740F775F-DE84-46B6-94CD-036BE1C5BA1C}" type="sibTrans" cxnId="{63DCC8E4-579B-461E-8DA4-89E40B542478}">
      <dgm:prSet/>
      <dgm:spPr/>
      <dgm:t>
        <a:bodyPr/>
        <a:lstStyle/>
        <a:p>
          <a:endParaRPr lang="ru-RU"/>
        </a:p>
      </dgm:t>
    </dgm:pt>
    <dgm:pt modelId="{79FF71B7-F0A4-481C-847D-BF334C0175C2}">
      <dgm:prSet phldrT="[Текст]" phldr="1"/>
      <dgm:spPr/>
      <dgm:t>
        <a:bodyPr/>
        <a:lstStyle/>
        <a:p>
          <a:endParaRPr lang="ru-RU" dirty="0"/>
        </a:p>
      </dgm:t>
    </dgm:pt>
    <dgm:pt modelId="{98D0352A-2EAE-468D-9505-3EC1E5627AFA}" type="parTrans" cxnId="{B796BDA8-2F09-483A-9601-F70116F70EC8}">
      <dgm:prSet/>
      <dgm:spPr/>
      <dgm:t>
        <a:bodyPr/>
        <a:lstStyle/>
        <a:p>
          <a:endParaRPr lang="ru-RU"/>
        </a:p>
      </dgm:t>
    </dgm:pt>
    <dgm:pt modelId="{382510C9-D441-4A43-8D9F-897D94A1D035}" type="sibTrans" cxnId="{B796BDA8-2F09-483A-9601-F70116F70EC8}">
      <dgm:prSet/>
      <dgm:spPr/>
      <dgm:t>
        <a:bodyPr/>
        <a:lstStyle/>
        <a:p>
          <a:endParaRPr lang="ru-RU"/>
        </a:p>
      </dgm:t>
    </dgm:pt>
    <dgm:pt modelId="{E4077B5C-822A-417C-AC36-A68E0A79D497}">
      <dgm:prSet phldrT="[Текст]" custT="1"/>
      <dgm:spPr/>
      <dgm:t>
        <a:bodyPr/>
        <a:lstStyle/>
        <a:p>
          <a:r>
            <a:rPr lang="ru-RU" sz="2400" baseline="0" dirty="0" smtClean="0"/>
            <a:t>Флегматик </a:t>
          </a:r>
          <a:endParaRPr lang="ru-RU" sz="2400" dirty="0"/>
        </a:p>
      </dgm:t>
    </dgm:pt>
    <dgm:pt modelId="{956A71BB-F290-43DE-9D6C-A62C154D05DF}" type="parTrans" cxnId="{1858E068-396E-4A93-9CA6-50E44AD06BC7}">
      <dgm:prSet/>
      <dgm:spPr/>
      <dgm:t>
        <a:bodyPr/>
        <a:lstStyle/>
        <a:p>
          <a:endParaRPr lang="ru-RU"/>
        </a:p>
      </dgm:t>
    </dgm:pt>
    <dgm:pt modelId="{9EFB3ACA-7A5A-46D6-B53D-843B77275F08}" type="sibTrans" cxnId="{1858E068-396E-4A93-9CA6-50E44AD06BC7}">
      <dgm:prSet/>
      <dgm:spPr/>
      <dgm:t>
        <a:bodyPr/>
        <a:lstStyle/>
        <a:p>
          <a:endParaRPr lang="ru-RU"/>
        </a:p>
      </dgm:t>
    </dgm:pt>
    <dgm:pt modelId="{E7BA350A-6731-437D-9354-EB6C8BCADC7D}">
      <dgm:prSet phldrT="[Текст]" custT="1"/>
      <dgm:spPr/>
      <dgm:t>
        <a:bodyPr/>
        <a:lstStyle/>
        <a:p>
          <a:r>
            <a:rPr lang="ru-RU" sz="2400" i="1" dirty="0" smtClean="0"/>
            <a:t>Сангвиник </a:t>
          </a:r>
        </a:p>
        <a:p>
          <a:endParaRPr lang="ru-RU" sz="2400" dirty="0"/>
        </a:p>
      </dgm:t>
    </dgm:pt>
    <dgm:pt modelId="{0809DB09-CCA5-48F5-8327-7E93109E1E3F}" type="sibTrans" cxnId="{2488E0D6-C8C1-4D01-B70A-F616DD128139}">
      <dgm:prSet/>
      <dgm:spPr/>
      <dgm:t>
        <a:bodyPr/>
        <a:lstStyle/>
        <a:p>
          <a:endParaRPr lang="ru-RU"/>
        </a:p>
      </dgm:t>
    </dgm:pt>
    <dgm:pt modelId="{F5702BBD-C3DE-421E-A6A5-0B29725982DF}" type="parTrans" cxnId="{2488E0D6-C8C1-4D01-B70A-F616DD128139}">
      <dgm:prSet/>
      <dgm:spPr/>
      <dgm:t>
        <a:bodyPr/>
        <a:lstStyle/>
        <a:p>
          <a:endParaRPr lang="ru-RU"/>
        </a:p>
      </dgm:t>
    </dgm:pt>
    <dgm:pt modelId="{F2918318-B768-4131-BC2B-2569369C4127}" type="pres">
      <dgm:prSet presAssocID="{340447A4-075E-4547-BFF4-70C6FE48BA9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0497F3-7934-4E82-9AA5-EE07DBC5D672}" type="pres">
      <dgm:prSet presAssocID="{340447A4-075E-4547-BFF4-70C6FE48BA95}" presName="radial" presStyleCnt="0">
        <dgm:presLayoutVars>
          <dgm:animLvl val="ctr"/>
        </dgm:presLayoutVars>
      </dgm:prSet>
      <dgm:spPr/>
      <dgm:t>
        <a:bodyPr/>
        <a:lstStyle/>
        <a:p>
          <a:endParaRPr lang="ru-RU"/>
        </a:p>
      </dgm:t>
    </dgm:pt>
    <dgm:pt modelId="{63A1902E-E2CA-4E80-A4E3-40331B8E3409}" type="pres">
      <dgm:prSet presAssocID="{97B5C259-19B7-4458-BA4B-C792066A3A1C}" presName="centerShape" presStyleLbl="vennNode1" presStyleIdx="0" presStyleCnt="5" custScaleX="105871" custScaleY="85634" custLinFactNeighborX="-3999" custLinFactNeighborY="-824"/>
      <dgm:spPr/>
      <dgm:t>
        <a:bodyPr/>
        <a:lstStyle/>
        <a:p>
          <a:endParaRPr lang="ru-RU"/>
        </a:p>
      </dgm:t>
    </dgm:pt>
    <dgm:pt modelId="{7BDDF1FA-28C3-4466-9B01-B855F252234D}" type="pres">
      <dgm:prSet presAssocID="{E7BA350A-6731-437D-9354-EB6C8BCADC7D}" presName="node" presStyleLbl="vennNode1" presStyleIdx="1" presStyleCnt="5" custScaleX="146508" custRadScaleRad="104277" custRadScaleInc="-13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6F5E63-5C53-4E3E-854B-D597C6C9A6EA}" type="pres">
      <dgm:prSet presAssocID="{F1243DCF-55F4-4BB4-A73E-611F39B8EAF2}" presName="node" presStyleLbl="vennNode1" presStyleIdx="2" presStyleCnt="5" custScaleX="147884" custScaleY="157169" custRadScaleRad="120004" custRadScaleInc="12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7A2C61-AA87-4140-929D-A5165002D6D8}" type="pres">
      <dgm:prSet presAssocID="{CFC2FBF2-444B-4125-AF11-B624D9C0514D}" presName="node" presStyleLbl="vennNode1" presStyleIdx="3" presStyleCnt="5" custScaleX="155039" custRadScaleRad="102681" custRadScaleInc="-6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6056E8-1852-470B-B9F3-3A437D2A8584}" type="pres">
      <dgm:prSet presAssocID="{E4077B5C-822A-417C-AC36-A68E0A79D497}" presName="node" presStyleLbl="vennNode1" presStyleIdx="4" presStyleCnt="5" custScaleX="156604" custScaleY="157168" custRadScaleRad="129980" custRadScaleInc="-11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96BDA8-2F09-483A-9601-F70116F70EC8}" srcId="{340447A4-075E-4547-BFF4-70C6FE48BA95}" destId="{79FF71B7-F0A4-481C-847D-BF334C0175C2}" srcOrd="1" destOrd="0" parTransId="{98D0352A-2EAE-468D-9505-3EC1E5627AFA}" sibTransId="{382510C9-D441-4A43-8D9F-897D94A1D035}"/>
    <dgm:cxn modelId="{63DCC8E4-579B-461E-8DA4-89E40B542478}" srcId="{97B5C259-19B7-4458-BA4B-C792066A3A1C}" destId="{CFC2FBF2-444B-4125-AF11-B624D9C0514D}" srcOrd="2" destOrd="0" parTransId="{ECE93EF0-7A8E-4D39-AEAD-4FAD8BD98524}" sibTransId="{740F775F-DE84-46B6-94CD-036BE1C5BA1C}"/>
    <dgm:cxn modelId="{A19F1083-EC92-4165-AE9F-05BA246BCCFB}" type="presOf" srcId="{E4077B5C-822A-417C-AC36-A68E0A79D497}" destId="{446056E8-1852-470B-B9F3-3A437D2A8584}" srcOrd="0" destOrd="0" presId="urn:microsoft.com/office/officeart/2005/8/layout/radial3"/>
    <dgm:cxn modelId="{3332E0E9-9191-4AEC-9FFF-FBF1BA3DE07D}" srcId="{97B5C259-19B7-4458-BA4B-C792066A3A1C}" destId="{F1243DCF-55F4-4BB4-A73E-611F39B8EAF2}" srcOrd="1" destOrd="0" parTransId="{786429EB-1882-482C-9903-9BA37E466F6D}" sibTransId="{8B95D0A0-ADDA-4855-9619-5C6B38916F78}"/>
    <dgm:cxn modelId="{80D2A810-6171-45CB-B6F6-CB9CADC567C1}" type="presOf" srcId="{340447A4-075E-4547-BFF4-70C6FE48BA95}" destId="{F2918318-B768-4131-BC2B-2569369C4127}" srcOrd="0" destOrd="0" presId="urn:microsoft.com/office/officeart/2005/8/layout/radial3"/>
    <dgm:cxn modelId="{F0CA081B-8B47-41DA-817D-39DF8EE2B6C4}" type="presOf" srcId="{CFC2FBF2-444B-4125-AF11-B624D9C0514D}" destId="{747A2C61-AA87-4140-929D-A5165002D6D8}" srcOrd="0" destOrd="0" presId="urn:microsoft.com/office/officeart/2005/8/layout/radial3"/>
    <dgm:cxn modelId="{92105FC3-FEAD-4CD2-8DB7-8FB71503CC70}" srcId="{340447A4-075E-4547-BFF4-70C6FE48BA95}" destId="{97B5C259-19B7-4458-BA4B-C792066A3A1C}" srcOrd="0" destOrd="0" parTransId="{E825C7EC-6672-4DA2-BD32-95C123A43C3B}" sibTransId="{B2943BF8-19EA-4266-B85C-C0C0B27290CB}"/>
    <dgm:cxn modelId="{717B41B0-0199-4E9F-B1EA-A374B528F4F4}" type="presOf" srcId="{E7BA350A-6731-437D-9354-EB6C8BCADC7D}" destId="{7BDDF1FA-28C3-4466-9B01-B855F252234D}" srcOrd="0" destOrd="0" presId="urn:microsoft.com/office/officeart/2005/8/layout/radial3"/>
    <dgm:cxn modelId="{2488E0D6-C8C1-4D01-B70A-F616DD128139}" srcId="{97B5C259-19B7-4458-BA4B-C792066A3A1C}" destId="{E7BA350A-6731-437D-9354-EB6C8BCADC7D}" srcOrd="0" destOrd="0" parTransId="{F5702BBD-C3DE-421E-A6A5-0B29725982DF}" sibTransId="{0809DB09-CCA5-48F5-8327-7E93109E1E3F}"/>
    <dgm:cxn modelId="{1858E068-396E-4A93-9CA6-50E44AD06BC7}" srcId="{97B5C259-19B7-4458-BA4B-C792066A3A1C}" destId="{E4077B5C-822A-417C-AC36-A68E0A79D497}" srcOrd="3" destOrd="0" parTransId="{956A71BB-F290-43DE-9D6C-A62C154D05DF}" sibTransId="{9EFB3ACA-7A5A-46D6-B53D-843B77275F08}"/>
    <dgm:cxn modelId="{BB705B0F-9173-4522-BDEE-E530A4309D28}" type="presOf" srcId="{F1243DCF-55F4-4BB4-A73E-611F39B8EAF2}" destId="{466F5E63-5C53-4E3E-854B-D597C6C9A6EA}" srcOrd="0" destOrd="0" presId="urn:microsoft.com/office/officeart/2005/8/layout/radial3"/>
    <dgm:cxn modelId="{03C21B17-CEDC-4691-B0FA-379207B743D1}" type="presOf" srcId="{97B5C259-19B7-4458-BA4B-C792066A3A1C}" destId="{63A1902E-E2CA-4E80-A4E3-40331B8E3409}" srcOrd="0" destOrd="0" presId="urn:microsoft.com/office/officeart/2005/8/layout/radial3"/>
    <dgm:cxn modelId="{C036BF6F-9E7F-419A-A127-2583F84D944A}" type="presParOf" srcId="{F2918318-B768-4131-BC2B-2569369C4127}" destId="{DC0497F3-7934-4E82-9AA5-EE07DBC5D672}" srcOrd="0" destOrd="0" presId="urn:microsoft.com/office/officeart/2005/8/layout/radial3"/>
    <dgm:cxn modelId="{BF0C0560-4738-4134-88A0-40DE6108FCD9}" type="presParOf" srcId="{DC0497F3-7934-4E82-9AA5-EE07DBC5D672}" destId="{63A1902E-E2CA-4E80-A4E3-40331B8E3409}" srcOrd="0" destOrd="0" presId="urn:microsoft.com/office/officeart/2005/8/layout/radial3"/>
    <dgm:cxn modelId="{6C1CE5CF-11DB-4C62-B055-52ED35BBF9FE}" type="presParOf" srcId="{DC0497F3-7934-4E82-9AA5-EE07DBC5D672}" destId="{7BDDF1FA-28C3-4466-9B01-B855F252234D}" srcOrd="1" destOrd="0" presId="urn:microsoft.com/office/officeart/2005/8/layout/radial3"/>
    <dgm:cxn modelId="{9D9261FD-2DB9-492E-A257-F93D8354D5A9}" type="presParOf" srcId="{DC0497F3-7934-4E82-9AA5-EE07DBC5D672}" destId="{466F5E63-5C53-4E3E-854B-D597C6C9A6EA}" srcOrd="2" destOrd="0" presId="urn:microsoft.com/office/officeart/2005/8/layout/radial3"/>
    <dgm:cxn modelId="{9F77CAD7-5D95-4F24-9F4E-961CDC278EE8}" type="presParOf" srcId="{DC0497F3-7934-4E82-9AA5-EE07DBC5D672}" destId="{747A2C61-AA87-4140-929D-A5165002D6D8}" srcOrd="3" destOrd="0" presId="urn:microsoft.com/office/officeart/2005/8/layout/radial3"/>
    <dgm:cxn modelId="{8E9E043C-C2CA-4E98-AC5F-BD85060625C9}" type="presParOf" srcId="{DC0497F3-7934-4E82-9AA5-EE07DBC5D672}" destId="{446056E8-1852-470B-B9F3-3A437D2A8584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659B63A-81D8-466E-9F5E-1053BD8DEBCF}" type="doc">
      <dgm:prSet loTypeId="urn:microsoft.com/office/officeart/2005/8/layout/matrix1" loCatId="matrix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71FCEC5-C0BA-4872-AF7E-425481F7F36E}">
      <dgm:prSet phldrT="[Текст]" custT="1"/>
      <dgm:spPr/>
      <dgm:t>
        <a:bodyPr/>
        <a:lstStyle/>
        <a:p>
          <a:r>
            <a:rPr lang="ru-RU" sz="2500" b="1" dirty="0" smtClean="0"/>
            <a:t>Профессия и темперамент</a:t>
          </a:r>
          <a:endParaRPr lang="ru-RU" sz="2500" b="1" dirty="0"/>
        </a:p>
      </dgm:t>
    </dgm:pt>
    <dgm:pt modelId="{A807303E-94E0-41CB-8AA2-A75552A6EBBE}" type="parTrans" cxnId="{3733890C-42C0-4A3F-90A4-4B3B58FBEB9F}">
      <dgm:prSet/>
      <dgm:spPr/>
      <dgm:t>
        <a:bodyPr/>
        <a:lstStyle/>
        <a:p>
          <a:endParaRPr lang="ru-RU"/>
        </a:p>
      </dgm:t>
    </dgm:pt>
    <dgm:pt modelId="{A1674272-E6CE-4F46-9467-66EAFF347B86}" type="sibTrans" cxnId="{3733890C-42C0-4A3F-90A4-4B3B58FBEB9F}">
      <dgm:prSet/>
      <dgm:spPr/>
      <dgm:t>
        <a:bodyPr/>
        <a:lstStyle/>
        <a:p>
          <a:endParaRPr lang="ru-RU"/>
        </a:p>
      </dgm:t>
    </dgm:pt>
    <dgm:pt modelId="{D252204C-1BF0-43A1-BD7D-7C196FC0171D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 Идеальная профессия для холерика – это работа с ярко выраженной цикличностью. </a:t>
          </a:r>
          <a:endParaRPr lang="ru-RU" sz="2000" dirty="0">
            <a:solidFill>
              <a:schemeClr val="tx1"/>
            </a:solidFill>
          </a:endParaRPr>
        </a:p>
      </dgm:t>
    </dgm:pt>
    <dgm:pt modelId="{5157C292-2CDE-4186-8220-C1CCFA1AC349}" type="parTrans" cxnId="{FDE48DBE-C1AE-4B2D-97D6-B0F470C02F82}">
      <dgm:prSet/>
      <dgm:spPr/>
      <dgm:t>
        <a:bodyPr/>
        <a:lstStyle/>
        <a:p>
          <a:endParaRPr lang="ru-RU"/>
        </a:p>
      </dgm:t>
    </dgm:pt>
    <dgm:pt modelId="{5BA0D102-17F5-4F7C-8F58-80A978F4E5A1}" type="sibTrans" cxnId="{FDE48DBE-C1AE-4B2D-97D6-B0F470C02F82}">
      <dgm:prSet/>
      <dgm:spPr/>
      <dgm:t>
        <a:bodyPr/>
        <a:lstStyle/>
        <a:p>
          <a:endParaRPr lang="ru-RU"/>
        </a:p>
      </dgm:t>
    </dgm:pt>
    <dgm:pt modelId="{38F7952F-18C1-4362-BD35-2FE94E45C293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 Сангвиники должны постоянно двигаться вперед, расти профессионально, а работа должна постоянно приносить им новые впечатления.</a:t>
          </a:r>
          <a:endParaRPr lang="ru-RU" sz="2000" dirty="0">
            <a:solidFill>
              <a:schemeClr val="tx1"/>
            </a:solidFill>
          </a:endParaRPr>
        </a:p>
      </dgm:t>
    </dgm:pt>
    <dgm:pt modelId="{C5431BAD-D2B8-4E89-8F63-B3DE222D2DBF}" type="parTrans" cxnId="{6525A669-48AF-47ED-BD33-F3734F13BF17}">
      <dgm:prSet/>
      <dgm:spPr/>
      <dgm:t>
        <a:bodyPr/>
        <a:lstStyle/>
        <a:p>
          <a:endParaRPr lang="ru-RU"/>
        </a:p>
      </dgm:t>
    </dgm:pt>
    <dgm:pt modelId="{E11FD5AB-1627-412B-88C6-1A43F48AC57D}" type="sibTrans" cxnId="{6525A669-48AF-47ED-BD33-F3734F13BF17}">
      <dgm:prSet/>
      <dgm:spPr/>
      <dgm:t>
        <a:bodyPr/>
        <a:lstStyle/>
        <a:p>
          <a:endParaRPr lang="ru-RU"/>
        </a:p>
      </dgm:t>
    </dgm:pt>
    <dgm:pt modelId="{E06BFA1A-EAFB-47E1-A562-F89C1D12DE36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Наиболее эффективно меланхолики смогут проявить себя в работе, которая требует обстоятельного подхода, умения проработать даже мельчайшие детали. Как правило, меланхолики успешны в сфере искусства, литературы, музыки.</a:t>
          </a:r>
          <a:endParaRPr lang="ru-RU" dirty="0">
            <a:solidFill>
              <a:schemeClr val="tx1"/>
            </a:solidFill>
          </a:endParaRPr>
        </a:p>
      </dgm:t>
    </dgm:pt>
    <dgm:pt modelId="{1604DA58-733A-4FD3-B4D1-D6937054BFDB}" type="parTrans" cxnId="{4B562DAC-5291-4E7B-8111-93FD5E1786D3}">
      <dgm:prSet/>
      <dgm:spPr/>
      <dgm:t>
        <a:bodyPr/>
        <a:lstStyle/>
        <a:p>
          <a:endParaRPr lang="ru-RU"/>
        </a:p>
      </dgm:t>
    </dgm:pt>
    <dgm:pt modelId="{AC4BDAC6-12CC-40C9-A995-FBD6C181BFD8}" type="sibTrans" cxnId="{4B562DAC-5291-4E7B-8111-93FD5E1786D3}">
      <dgm:prSet/>
      <dgm:spPr/>
      <dgm:t>
        <a:bodyPr/>
        <a:lstStyle/>
        <a:p>
          <a:endParaRPr lang="ru-RU"/>
        </a:p>
      </dgm:t>
    </dgm:pt>
    <dgm:pt modelId="{7A74D299-4B8B-4433-89DD-453C708C673E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Для сотрудника флегматика важно, чтобы его иногда поторапливали, но при этом не лишали самостоятельности.</a:t>
          </a:r>
          <a:endParaRPr lang="ru-RU" dirty="0">
            <a:solidFill>
              <a:schemeClr val="tx1"/>
            </a:solidFill>
          </a:endParaRPr>
        </a:p>
      </dgm:t>
    </dgm:pt>
    <dgm:pt modelId="{89EC14D9-1291-4734-A748-86AEB3B4474C}" type="parTrans" cxnId="{150529EA-BFDF-4750-BAA3-6E3A83D38ECB}">
      <dgm:prSet/>
      <dgm:spPr/>
      <dgm:t>
        <a:bodyPr/>
        <a:lstStyle/>
        <a:p>
          <a:endParaRPr lang="ru-RU"/>
        </a:p>
      </dgm:t>
    </dgm:pt>
    <dgm:pt modelId="{71F9E63D-3D77-4BA5-B513-12F527BE57BC}" type="sibTrans" cxnId="{150529EA-BFDF-4750-BAA3-6E3A83D38ECB}">
      <dgm:prSet/>
      <dgm:spPr/>
      <dgm:t>
        <a:bodyPr/>
        <a:lstStyle/>
        <a:p>
          <a:endParaRPr lang="ru-RU"/>
        </a:p>
      </dgm:t>
    </dgm:pt>
    <dgm:pt modelId="{DC3538ED-1FD4-4C6E-9DCA-0E2A6936EC74}" type="pres">
      <dgm:prSet presAssocID="{7659B63A-81D8-466E-9F5E-1053BD8DEBCF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45624C-C284-4566-8C01-500154A15DBE}" type="pres">
      <dgm:prSet presAssocID="{7659B63A-81D8-466E-9F5E-1053BD8DEBCF}" presName="matrix" presStyleCnt="0"/>
      <dgm:spPr/>
      <dgm:t>
        <a:bodyPr/>
        <a:lstStyle/>
        <a:p>
          <a:endParaRPr lang="ru-RU"/>
        </a:p>
      </dgm:t>
    </dgm:pt>
    <dgm:pt modelId="{5536958E-E424-4337-A252-D151FBD1A6E6}" type="pres">
      <dgm:prSet presAssocID="{7659B63A-81D8-466E-9F5E-1053BD8DEBCF}" presName="tile1" presStyleLbl="node1" presStyleIdx="0" presStyleCnt="4" custScaleX="103478" custLinFactNeighborX="1739" custLinFactNeighborY="0"/>
      <dgm:spPr/>
      <dgm:t>
        <a:bodyPr/>
        <a:lstStyle/>
        <a:p>
          <a:endParaRPr lang="ru-RU"/>
        </a:p>
      </dgm:t>
    </dgm:pt>
    <dgm:pt modelId="{74FDEAAC-FE3D-4D62-AEC8-5B1B5F2B34F2}" type="pres">
      <dgm:prSet presAssocID="{7659B63A-81D8-466E-9F5E-1053BD8DEBCF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E94718-9021-4306-856E-DE206E9A0472}" type="pres">
      <dgm:prSet presAssocID="{7659B63A-81D8-466E-9F5E-1053BD8DEBCF}" presName="tile2" presStyleLbl="node1" presStyleIdx="1" presStyleCnt="4" custLinFactNeighborX="16537" custLinFactNeighborY="-9855"/>
      <dgm:spPr/>
      <dgm:t>
        <a:bodyPr/>
        <a:lstStyle/>
        <a:p>
          <a:endParaRPr lang="ru-RU"/>
        </a:p>
      </dgm:t>
    </dgm:pt>
    <dgm:pt modelId="{0A9E6370-1D23-41DA-A909-3F62CE8F35BA}" type="pres">
      <dgm:prSet presAssocID="{7659B63A-81D8-466E-9F5E-1053BD8DEBCF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503107-E20D-4C58-AC52-BDFA74FFDC3A}" type="pres">
      <dgm:prSet presAssocID="{7659B63A-81D8-466E-9F5E-1053BD8DEBCF}" presName="tile3" presStyleLbl="node1" presStyleIdx="2" presStyleCnt="4"/>
      <dgm:spPr/>
      <dgm:t>
        <a:bodyPr/>
        <a:lstStyle/>
        <a:p>
          <a:endParaRPr lang="ru-RU"/>
        </a:p>
      </dgm:t>
    </dgm:pt>
    <dgm:pt modelId="{308ED1FF-14A8-453D-A03C-E7256DA170E9}" type="pres">
      <dgm:prSet presAssocID="{7659B63A-81D8-466E-9F5E-1053BD8DEBCF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93BA0D-6412-46DB-BE3D-367361376B15}" type="pres">
      <dgm:prSet presAssocID="{7659B63A-81D8-466E-9F5E-1053BD8DEBCF}" presName="tile4" presStyleLbl="node1" presStyleIdx="3" presStyleCnt="4"/>
      <dgm:spPr/>
      <dgm:t>
        <a:bodyPr/>
        <a:lstStyle/>
        <a:p>
          <a:endParaRPr lang="ru-RU"/>
        </a:p>
      </dgm:t>
    </dgm:pt>
    <dgm:pt modelId="{41C01CEF-1DD2-4D56-B6A5-BE774347C272}" type="pres">
      <dgm:prSet presAssocID="{7659B63A-81D8-466E-9F5E-1053BD8DEBCF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E255E5-DDBB-4072-9BD1-C2D2D5F1C1F6}" type="pres">
      <dgm:prSet presAssocID="{7659B63A-81D8-466E-9F5E-1053BD8DEBCF}" presName="centerTile" presStyleLbl="fgShp" presStyleIdx="0" presStyleCnt="1" custLinFactNeighborX="2174" custLinFactNeighborY="-1852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FDE48DBE-C1AE-4B2D-97D6-B0F470C02F82}" srcId="{671FCEC5-C0BA-4872-AF7E-425481F7F36E}" destId="{D252204C-1BF0-43A1-BD7D-7C196FC0171D}" srcOrd="0" destOrd="0" parTransId="{5157C292-2CDE-4186-8220-C1CCFA1AC349}" sibTransId="{5BA0D102-17F5-4F7C-8F58-80A978F4E5A1}"/>
    <dgm:cxn modelId="{877F5C1C-2AD4-4FB1-9404-6D636AD6897B}" type="presOf" srcId="{7A74D299-4B8B-4433-89DD-453C708C673E}" destId="{FB93BA0D-6412-46DB-BE3D-367361376B15}" srcOrd="0" destOrd="0" presId="urn:microsoft.com/office/officeart/2005/8/layout/matrix1"/>
    <dgm:cxn modelId="{7778E1ED-4D29-4331-8501-54CDBD8388BF}" type="presOf" srcId="{38F7952F-18C1-4362-BD35-2FE94E45C293}" destId="{C9E94718-9021-4306-856E-DE206E9A0472}" srcOrd="0" destOrd="0" presId="urn:microsoft.com/office/officeart/2005/8/layout/matrix1"/>
    <dgm:cxn modelId="{150529EA-BFDF-4750-BAA3-6E3A83D38ECB}" srcId="{671FCEC5-C0BA-4872-AF7E-425481F7F36E}" destId="{7A74D299-4B8B-4433-89DD-453C708C673E}" srcOrd="3" destOrd="0" parTransId="{89EC14D9-1291-4734-A748-86AEB3B4474C}" sibTransId="{71F9E63D-3D77-4BA5-B513-12F527BE57BC}"/>
    <dgm:cxn modelId="{6525A669-48AF-47ED-BD33-F3734F13BF17}" srcId="{671FCEC5-C0BA-4872-AF7E-425481F7F36E}" destId="{38F7952F-18C1-4362-BD35-2FE94E45C293}" srcOrd="1" destOrd="0" parTransId="{C5431BAD-D2B8-4E89-8F63-B3DE222D2DBF}" sibTransId="{E11FD5AB-1627-412B-88C6-1A43F48AC57D}"/>
    <dgm:cxn modelId="{8E3796F3-C63B-485C-8771-7014A095A5BE}" type="presOf" srcId="{D252204C-1BF0-43A1-BD7D-7C196FC0171D}" destId="{74FDEAAC-FE3D-4D62-AEC8-5B1B5F2B34F2}" srcOrd="1" destOrd="0" presId="urn:microsoft.com/office/officeart/2005/8/layout/matrix1"/>
    <dgm:cxn modelId="{3733890C-42C0-4A3F-90A4-4B3B58FBEB9F}" srcId="{7659B63A-81D8-466E-9F5E-1053BD8DEBCF}" destId="{671FCEC5-C0BA-4872-AF7E-425481F7F36E}" srcOrd="0" destOrd="0" parTransId="{A807303E-94E0-41CB-8AA2-A75552A6EBBE}" sibTransId="{A1674272-E6CE-4F46-9467-66EAFF347B86}"/>
    <dgm:cxn modelId="{7EB4ED8D-94E4-4F21-AC71-3DC0DC89C6E5}" type="presOf" srcId="{E06BFA1A-EAFB-47E1-A562-F89C1D12DE36}" destId="{9E503107-E20D-4C58-AC52-BDFA74FFDC3A}" srcOrd="0" destOrd="0" presId="urn:microsoft.com/office/officeart/2005/8/layout/matrix1"/>
    <dgm:cxn modelId="{21656201-AFF4-4097-A430-85774FE11F25}" type="presOf" srcId="{D252204C-1BF0-43A1-BD7D-7C196FC0171D}" destId="{5536958E-E424-4337-A252-D151FBD1A6E6}" srcOrd="0" destOrd="0" presId="urn:microsoft.com/office/officeart/2005/8/layout/matrix1"/>
    <dgm:cxn modelId="{D2A1740B-5CEB-402D-8E05-8533DA94ADF4}" type="presOf" srcId="{7A74D299-4B8B-4433-89DD-453C708C673E}" destId="{41C01CEF-1DD2-4D56-B6A5-BE774347C272}" srcOrd="1" destOrd="0" presId="urn:microsoft.com/office/officeart/2005/8/layout/matrix1"/>
    <dgm:cxn modelId="{F2621DAE-EEC9-45A5-AD1E-66F001620F5A}" type="presOf" srcId="{7659B63A-81D8-466E-9F5E-1053BD8DEBCF}" destId="{DC3538ED-1FD4-4C6E-9DCA-0E2A6936EC74}" srcOrd="0" destOrd="0" presId="urn:microsoft.com/office/officeart/2005/8/layout/matrix1"/>
    <dgm:cxn modelId="{72C3AA79-71EF-499C-9E98-D9C85536F787}" type="presOf" srcId="{671FCEC5-C0BA-4872-AF7E-425481F7F36E}" destId="{EEE255E5-DDBB-4072-9BD1-C2D2D5F1C1F6}" srcOrd="0" destOrd="0" presId="urn:microsoft.com/office/officeart/2005/8/layout/matrix1"/>
    <dgm:cxn modelId="{1BAD6596-AB60-45CD-BA39-A764E6AA80E0}" type="presOf" srcId="{E06BFA1A-EAFB-47E1-A562-F89C1D12DE36}" destId="{308ED1FF-14A8-453D-A03C-E7256DA170E9}" srcOrd="1" destOrd="0" presId="urn:microsoft.com/office/officeart/2005/8/layout/matrix1"/>
    <dgm:cxn modelId="{4B562DAC-5291-4E7B-8111-93FD5E1786D3}" srcId="{671FCEC5-C0BA-4872-AF7E-425481F7F36E}" destId="{E06BFA1A-EAFB-47E1-A562-F89C1D12DE36}" srcOrd="2" destOrd="0" parTransId="{1604DA58-733A-4FD3-B4D1-D6937054BFDB}" sibTransId="{AC4BDAC6-12CC-40C9-A995-FBD6C181BFD8}"/>
    <dgm:cxn modelId="{9CCF7430-F5E0-4C00-9C62-2737A2D104A9}" type="presOf" srcId="{38F7952F-18C1-4362-BD35-2FE94E45C293}" destId="{0A9E6370-1D23-41DA-A909-3F62CE8F35BA}" srcOrd="1" destOrd="0" presId="urn:microsoft.com/office/officeart/2005/8/layout/matrix1"/>
    <dgm:cxn modelId="{47B8586D-49DC-4B79-A819-4D28BADE18CF}" type="presParOf" srcId="{DC3538ED-1FD4-4C6E-9DCA-0E2A6936EC74}" destId="{3C45624C-C284-4566-8C01-500154A15DBE}" srcOrd="0" destOrd="0" presId="urn:microsoft.com/office/officeart/2005/8/layout/matrix1"/>
    <dgm:cxn modelId="{17D49CB6-CE12-4D28-8D49-E0AA304A6F2C}" type="presParOf" srcId="{3C45624C-C284-4566-8C01-500154A15DBE}" destId="{5536958E-E424-4337-A252-D151FBD1A6E6}" srcOrd="0" destOrd="0" presId="urn:microsoft.com/office/officeart/2005/8/layout/matrix1"/>
    <dgm:cxn modelId="{B95D6204-0F65-4E69-8DA5-F01CC84C6EF1}" type="presParOf" srcId="{3C45624C-C284-4566-8C01-500154A15DBE}" destId="{74FDEAAC-FE3D-4D62-AEC8-5B1B5F2B34F2}" srcOrd="1" destOrd="0" presId="urn:microsoft.com/office/officeart/2005/8/layout/matrix1"/>
    <dgm:cxn modelId="{03A4D054-9AEB-472B-8DEB-88FE9156FD86}" type="presParOf" srcId="{3C45624C-C284-4566-8C01-500154A15DBE}" destId="{C9E94718-9021-4306-856E-DE206E9A0472}" srcOrd="2" destOrd="0" presId="urn:microsoft.com/office/officeart/2005/8/layout/matrix1"/>
    <dgm:cxn modelId="{F2F863F6-AC83-47C7-B615-F9FEE6466FFB}" type="presParOf" srcId="{3C45624C-C284-4566-8C01-500154A15DBE}" destId="{0A9E6370-1D23-41DA-A909-3F62CE8F35BA}" srcOrd="3" destOrd="0" presId="urn:microsoft.com/office/officeart/2005/8/layout/matrix1"/>
    <dgm:cxn modelId="{06F1215C-B056-4ED1-9DEC-1CAD38583AB4}" type="presParOf" srcId="{3C45624C-C284-4566-8C01-500154A15DBE}" destId="{9E503107-E20D-4C58-AC52-BDFA74FFDC3A}" srcOrd="4" destOrd="0" presId="urn:microsoft.com/office/officeart/2005/8/layout/matrix1"/>
    <dgm:cxn modelId="{08FB3CCA-71CD-452E-B3AC-6641DB3B1524}" type="presParOf" srcId="{3C45624C-C284-4566-8C01-500154A15DBE}" destId="{308ED1FF-14A8-453D-A03C-E7256DA170E9}" srcOrd="5" destOrd="0" presId="urn:microsoft.com/office/officeart/2005/8/layout/matrix1"/>
    <dgm:cxn modelId="{39927FA0-7D79-472B-BAB6-ECA4D8AD720B}" type="presParOf" srcId="{3C45624C-C284-4566-8C01-500154A15DBE}" destId="{FB93BA0D-6412-46DB-BE3D-367361376B15}" srcOrd="6" destOrd="0" presId="urn:microsoft.com/office/officeart/2005/8/layout/matrix1"/>
    <dgm:cxn modelId="{379748B3-7D1E-4636-9A5A-11D450ED9493}" type="presParOf" srcId="{3C45624C-C284-4566-8C01-500154A15DBE}" destId="{41C01CEF-1DD2-4D56-B6A5-BE774347C272}" srcOrd="7" destOrd="0" presId="urn:microsoft.com/office/officeart/2005/8/layout/matrix1"/>
    <dgm:cxn modelId="{B69E059D-7702-491D-94D1-6B34785930BB}" type="presParOf" srcId="{DC3538ED-1FD4-4C6E-9DCA-0E2A6936EC74}" destId="{EEE255E5-DDBB-4072-9BD1-C2D2D5F1C1F6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A1902E-E2CA-4E80-A4E3-40331B8E3409}">
      <dsp:nvSpPr>
        <dsp:cNvPr id="0" name=""/>
        <dsp:cNvSpPr/>
      </dsp:nvSpPr>
      <dsp:spPr>
        <a:xfrm>
          <a:off x="2274159" y="1631117"/>
          <a:ext cx="3733745" cy="3020048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Темперамент</a:t>
          </a:r>
          <a:r>
            <a:rPr lang="ru-RU" sz="3200" kern="1200" dirty="0" smtClean="0"/>
            <a:t> </a:t>
          </a:r>
          <a:endParaRPr lang="ru-RU" sz="3200" kern="1200" dirty="0"/>
        </a:p>
      </dsp:txBody>
      <dsp:txXfrm>
        <a:off x="2820953" y="2073393"/>
        <a:ext cx="2640157" cy="2135496"/>
      </dsp:txXfrm>
    </dsp:sp>
    <dsp:sp modelId="{7BDDF1FA-28C3-4466-9B01-B855F252234D}">
      <dsp:nvSpPr>
        <dsp:cNvPr id="0" name=""/>
        <dsp:cNvSpPr/>
      </dsp:nvSpPr>
      <dsp:spPr>
        <a:xfrm>
          <a:off x="2983570" y="0"/>
          <a:ext cx="2583443" cy="1763346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i="1" kern="1200" dirty="0" smtClean="0"/>
            <a:t>Сангвиник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/>
        </a:p>
      </dsp:txBody>
      <dsp:txXfrm>
        <a:off x="3361906" y="258236"/>
        <a:ext cx="1826771" cy="1246874"/>
      </dsp:txXfrm>
    </dsp:sp>
    <dsp:sp modelId="{466F5E63-5C53-4E3E-854B-D597C6C9A6EA}">
      <dsp:nvSpPr>
        <dsp:cNvPr id="0" name=""/>
        <dsp:cNvSpPr/>
      </dsp:nvSpPr>
      <dsp:spPr>
        <a:xfrm>
          <a:off x="5776458" y="1847126"/>
          <a:ext cx="2607707" cy="2771434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Холерик</a:t>
          </a:r>
          <a:endParaRPr lang="ru-RU" sz="2400" kern="1200" dirty="0"/>
        </a:p>
      </dsp:txBody>
      <dsp:txXfrm>
        <a:off x="6158348" y="2252993"/>
        <a:ext cx="1843927" cy="1959700"/>
      </dsp:txXfrm>
    </dsp:sp>
    <dsp:sp modelId="{747A2C61-AA87-4140-929D-A5165002D6D8}">
      <dsp:nvSpPr>
        <dsp:cNvPr id="0" name=""/>
        <dsp:cNvSpPr/>
      </dsp:nvSpPr>
      <dsp:spPr>
        <a:xfrm>
          <a:off x="2983565" y="4594635"/>
          <a:ext cx="2733874" cy="1763346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i="1" kern="1200" dirty="0" smtClean="0">
              <a:effectLst/>
            </a:rPr>
            <a:t>Меланхолик</a:t>
          </a:r>
          <a:r>
            <a:rPr lang="ru-RU" sz="2400" i="1" kern="1200" dirty="0" smtClean="0"/>
            <a:t> </a:t>
          </a:r>
          <a:endParaRPr lang="ru-RU" sz="2400" kern="1200" dirty="0"/>
        </a:p>
      </dsp:txBody>
      <dsp:txXfrm>
        <a:off x="3383932" y="4852871"/>
        <a:ext cx="1933140" cy="1246874"/>
      </dsp:txXfrm>
    </dsp:sp>
    <dsp:sp modelId="{446056E8-1852-470B-B9F3-3A437D2A8584}">
      <dsp:nvSpPr>
        <dsp:cNvPr id="0" name=""/>
        <dsp:cNvSpPr/>
      </dsp:nvSpPr>
      <dsp:spPr>
        <a:xfrm>
          <a:off x="0" y="1847111"/>
          <a:ext cx="2761471" cy="2771416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baseline="0" dirty="0" smtClean="0"/>
            <a:t>Флегматик </a:t>
          </a:r>
          <a:endParaRPr lang="ru-RU" sz="2400" kern="1200" dirty="0"/>
        </a:p>
      </dsp:txBody>
      <dsp:txXfrm>
        <a:off x="404408" y="2252975"/>
        <a:ext cx="1952655" cy="19596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36958E-E424-4337-A252-D151FBD1A6E6}">
      <dsp:nvSpPr>
        <dsp:cNvPr id="0" name=""/>
        <dsp:cNvSpPr/>
      </dsp:nvSpPr>
      <dsp:spPr>
        <a:xfrm rot="16200000">
          <a:off x="720071" y="-684070"/>
          <a:ext cx="2916324" cy="4284465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 Идеальная профессия для холерика – это работа с ярко выраженной цикличностью. </a:t>
          </a:r>
          <a:endParaRPr lang="ru-RU" sz="2000" kern="1200" dirty="0">
            <a:solidFill>
              <a:schemeClr val="tx1"/>
            </a:solidFill>
          </a:endParaRPr>
        </a:p>
      </dsp:txBody>
      <dsp:txXfrm rot="5400000">
        <a:off x="36001" y="0"/>
        <a:ext cx="4284465" cy="2187243"/>
      </dsp:txXfrm>
    </dsp:sp>
    <dsp:sp modelId="{C9E94718-9021-4306-856E-DE206E9A0472}">
      <dsp:nvSpPr>
        <dsp:cNvPr id="0" name=""/>
        <dsp:cNvSpPr/>
      </dsp:nvSpPr>
      <dsp:spPr>
        <a:xfrm>
          <a:off x="4176461" y="0"/>
          <a:ext cx="4140460" cy="2916324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 Сангвиники должны постоянно двигаться вперед, расти профессионально, а работа должна постоянно приносить им новые впечатления.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4176461" y="0"/>
        <a:ext cx="4140460" cy="2187243"/>
      </dsp:txXfrm>
    </dsp:sp>
    <dsp:sp modelId="{9E503107-E20D-4C58-AC52-BDFA74FFDC3A}">
      <dsp:nvSpPr>
        <dsp:cNvPr id="0" name=""/>
        <dsp:cNvSpPr/>
      </dsp:nvSpPr>
      <dsp:spPr>
        <a:xfrm rot="10800000">
          <a:off x="36001" y="2916324"/>
          <a:ext cx="4140460" cy="2916324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solidFill>
                <a:schemeClr val="tx1"/>
              </a:solidFill>
            </a:rPr>
            <a:t>Наиболее эффективно меланхолики смогут проявить себя в работе, которая требует обстоятельного подхода, умения проработать даже мельчайшие детали. Как правило, меланхолики успешны в сфере искусства, литературы, музыки.</a:t>
          </a:r>
          <a:endParaRPr lang="ru-RU" sz="1800" kern="1200" dirty="0">
            <a:solidFill>
              <a:schemeClr val="tx1"/>
            </a:solidFill>
          </a:endParaRPr>
        </a:p>
      </dsp:txBody>
      <dsp:txXfrm rot="10800000">
        <a:off x="36001" y="3645405"/>
        <a:ext cx="4140460" cy="2187243"/>
      </dsp:txXfrm>
    </dsp:sp>
    <dsp:sp modelId="{FB93BA0D-6412-46DB-BE3D-367361376B15}">
      <dsp:nvSpPr>
        <dsp:cNvPr id="0" name=""/>
        <dsp:cNvSpPr/>
      </dsp:nvSpPr>
      <dsp:spPr>
        <a:xfrm rot="5400000">
          <a:off x="4788529" y="2304256"/>
          <a:ext cx="2916324" cy="4140460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Для сотрудника флегматика важно, чтобы его иногда поторапливали, но при этом не лишали самостоятельности.</a:t>
          </a:r>
          <a:endParaRPr lang="ru-RU" sz="1800" kern="1200" dirty="0">
            <a:solidFill>
              <a:schemeClr val="tx1"/>
            </a:solidFill>
          </a:endParaRPr>
        </a:p>
      </dsp:txBody>
      <dsp:txXfrm rot="-5400000">
        <a:off x="4176461" y="3645404"/>
        <a:ext cx="4140460" cy="2187243"/>
      </dsp:txXfrm>
    </dsp:sp>
    <dsp:sp modelId="{EEE255E5-DDBB-4072-9BD1-C2D2D5F1C1F6}">
      <dsp:nvSpPr>
        <dsp:cNvPr id="0" name=""/>
        <dsp:cNvSpPr/>
      </dsp:nvSpPr>
      <dsp:spPr>
        <a:xfrm>
          <a:off x="2952330" y="2160237"/>
          <a:ext cx="2484276" cy="1458162"/>
        </a:xfrm>
        <a:prstGeom prst="round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/>
            <a:t>Профессия и темперамент</a:t>
          </a:r>
          <a:endParaRPr lang="ru-RU" sz="2500" b="1" kern="1200" dirty="0"/>
        </a:p>
      </dsp:txBody>
      <dsp:txXfrm>
        <a:off x="3023512" y="2231419"/>
        <a:ext cx="2341912" cy="13157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961395-DFA5-49D5-8687-832067469D22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F2BAF9-836B-4443-AAB7-6B4C681FFD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912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778BD7-2ACD-4927-AC78-59DC36FE7E65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3871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778BD7-2ACD-4927-AC78-59DC36FE7E65}" type="slidenum">
              <a:rPr lang="ru-RU" smtClean="0"/>
              <a:pPr/>
              <a:t>10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A51E-3157-4FB1-89D2-ABF243755CF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1B51-9DA6-4857-91E5-7467AB1E7FE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A51E-3157-4FB1-89D2-ABF243755CF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1B51-9DA6-4857-91E5-7467AB1E7FE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A51E-3157-4FB1-89D2-ABF243755CF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1B51-9DA6-4857-91E5-7467AB1E7F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A51E-3157-4FB1-89D2-ABF243755CF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1B51-9DA6-4857-91E5-7467AB1E7FE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A51E-3157-4FB1-89D2-ABF243755CF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1B51-9DA6-4857-91E5-7467AB1E7FE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A51E-3157-4FB1-89D2-ABF243755CF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1B51-9DA6-4857-91E5-7467AB1E7F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A51E-3157-4FB1-89D2-ABF243755CF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1B51-9DA6-4857-91E5-7467AB1E7F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A51E-3157-4FB1-89D2-ABF243755CF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1B51-9DA6-4857-91E5-7467AB1E7F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A51E-3157-4FB1-89D2-ABF243755CF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1B51-9DA6-4857-91E5-7467AB1E7FE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A51E-3157-4FB1-89D2-ABF243755CF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1B51-9DA6-4857-91E5-7467AB1E7F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A51E-3157-4FB1-89D2-ABF243755CF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1B51-9DA6-4857-91E5-7467AB1E7FE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BD4EF-38F9-455A-8654-CF5EA98D79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5992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089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0402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9657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7279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1027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1346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5335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2313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6623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8257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4269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6145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72731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9954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41594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0648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925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35055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73831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5302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9896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11261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3316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53058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1343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7880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47691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52388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62319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92845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03453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74878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252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A37A51E-3157-4FB1-89D2-ABF243755CF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BB71B51-9DA6-4857-91E5-7467AB1E7FE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9352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1710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9667957-D2D1-4B4E-8C06-9E940D048330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18.10.2019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9FA98CF-B4F9-4C30-815B-539A2B98A3D4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7401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ru.wikipedia.org/wiki/%D0%A2%D0%B5%D0%BE%D0%B4%D0%BE%D1%80_%D0%96%D0%B5%D1%80%D0%B8%D0%BA%D0%BE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6" Type="http://schemas.openxmlformats.org/officeDocument/2006/relationships/slide" Target="slide24.xml"/><Relationship Id="rId5" Type="http://schemas.openxmlformats.org/officeDocument/2006/relationships/image" Target="../media/image17.jpeg"/><Relationship Id="rId4" Type="http://schemas.openxmlformats.org/officeDocument/2006/relationships/slide" Target="slide2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23528" y="3140968"/>
            <a:ext cx="8424936" cy="2808312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sz="10400" b="1" dirty="0" smtClean="0">
                <a:latin typeface="Comic Sans MS" pitchFamily="66" charset="0"/>
              </a:rPr>
              <a:t>Темперамент</a:t>
            </a:r>
          </a:p>
          <a:p>
            <a:pPr algn="ctr"/>
            <a:r>
              <a:rPr lang="ru-RU" sz="10400" b="1" dirty="0" smtClean="0">
                <a:latin typeface="Comic Sans MS" pitchFamily="66" charset="0"/>
              </a:rPr>
              <a:t>Характер</a:t>
            </a:r>
            <a:r>
              <a:rPr lang="ru-RU" sz="1400" b="1" dirty="0" smtClean="0"/>
              <a:t> </a:t>
            </a:r>
            <a:r>
              <a:rPr lang="ru-RU" sz="9600" b="1" dirty="0" smtClean="0"/>
              <a:t> </a:t>
            </a:r>
            <a:endParaRPr lang="ru-RU" sz="9600" b="1" dirty="0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67544" y="188640"/>
            <a:ext cx="8064896" cy="2448272"/>
          </a:xfrm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ru-RU" sz="1800" dirty="0"/>
              <a:t>МИНИСТЕРСТВО ВЫСШЕГО И СРЕДНЕГО СПЕЦИАЛЬНОГО ОБРАЗОВОНИЯ РЕСПУБЛИКИ УЗБЕКИСТАН</a:t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ТАШКЕНТСКИЙ ГОСУДАРСТВЕННЫЙ УНИВЕРСИТЕТ </a:t>
            </a:r>
            <a:br>
              <a:rPr lang="ru-RU" sz="1800" dirty="0"/>
            </a:br>
            <a:r>
              <a:rPr lang="ru-RU" sz="1800" dirty="0"/>
              <a:t>ИМЕНИ НИЗАМИ</a:t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КАФЕДРА  </a:t>
            </a:r>
            <a:r>
              <a:rPr lang="ru-RU" sz="1800" dirty="0" smtClean="0"/>
              <a:t>ДИСТАНЦИОННОЕ ОБРАЗОВАНИЕ 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90479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260648"/>
            <a:ext cx="2952328" cy="864096"/>
          </a:xfrm>
        </p:spPr>
        <p:txBody>
          <a:bodyPr/>
          <a:lstStyle/>
          <a:p>
            <a:r>
              <a:rPr lang="ru-RU" dirty="0" smtClean="0">
                <a:latin typeface="Comic Sans MS" pitchFamily="66" charset="0"/>
              </a:rPr>
              <a:t>План: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1268760"/>
            <a:ext cx="7920880" cy="5040560"/>
          </a:xfrm>
        </p:spPr>
        <p:txBody>
          <a:bodyPr>
            <a:noAutofit/>
          </a:bodyPr>
          <a:lstStyle/>
          <a:p>
            <a:pPr marL="457200" indent="-457200" algn="l">
              <a:buFont typeface="Wingdings" pitchFamily="2" charset="2"/>
              <a:buChar char="v"/>
            </a:pPr>
            <a:r>
              <a:rPr lang="ru-RU" sz="2800" dirty="0">
                <a:latin typeface="Comic Sans MS" pitchFamily="66" charset="0"/>
              </a:rPr>
              <a:t>Психологическая характеристика </a:t>
            </a:r>
            <a:r>
              <a:rPr lang="ru-RU" sz="2800" dirty="0" smtClean="0">
                <a:latin typeface="Comic Sans MS" pitchFamily="66" charset="0"/>
              </a:rPr>
              <a:t>темперамента.</a:t>
            </a:r>
          </a:p>
          <a:p>
            <a:pPr marL="457200" indent="-457200" algn="l">
              <a:buFont typeface="Wingdings" pitchFamily="2" charset="2"/>
              <a:buChar char="v"/>
            </a:pPr>
            <a:r>
              <a:rPr lang="ru-RU" sz="2800" dirty="0" smtClean="0">
                <a:latin typeface="Comic Sans MS" pitchFamily="66" charset="0"/>
              </a:rPr>
              <a:t>Виды темпераментов.</a:t>
            </a:r>
          </a:p>
          <a:p>
            <a:pPr marL="457200" indent="-457200" algn="l">
              <a:buFont typeface="Wingdings" pitchFamily="2" charset="2"/>
              <a:buChar char="v"/>
            </a:pPr>
            <a:r>
              <a:rPr lang="ru-RU" sz="2800" dirty="0" smtClean="0">
                <a:latin typeface="Comic Sans MS" pitchFamily="66" charset="0"/>
              </a:rPr>
              <a:t>Физиологические </a:t>
            </a:r>
            <a:r>
              <a:rPr lang="ru-RU" sz="2800" dirty="0">
                <a:latin typeface="Comic Sans MS" pitchFamily="66" charset="0"/>
              </a:rPr>
              <a:t>основы </a:t>
            </a:r>
            <a:r>
              <a:rPr lang="ru-RU" sz="2800" dirty="0" smtClean="0">
                <a:latin typeface="Comic Sans MS" pitchFamily="66" charset="0"/>
              </a:rPr>
              <a:t>темперамента.</a:t>
            </a:r>
          </a:p>
          <a:p>
            <a:pPr marL="457200" indent="-457200" algn="l">
              <a:buFont typeface="Wingdings" pitchFamily="2" charset="2"/>
              <a:buChar char="v"/>
            </a:pPr>
            <a:r>
              <a:rPr lang="ru-RU" sz="2800" dirty="0" smtClean="0">
                <a:latin typeface="Comic Sans MS" pitchFamily="66" charset="0"/>
              </a:rPr>
              <a:t>Особенности </a:t>
            </a:r>
            <a:r>
              <a:rPr lang="ru-RU" sz="2800" dirty="0">
                <a:latin typeface="Comic Sans MS" pitchFamily="66" charset="0"/>
              </a:rPr>
              <a:t>проявления темперамента у </a:t>
            </a:r>
            <a:r>
              <a:rPr lang="ru-RU" sz="2800" dirty="0" smtClean="0">
                <a:latin typeface="Comic Sans MS" pitchFamily="66" charset="0"/>
              </a:rPr>
              <a:t>детей.</a:t>
            </a:r>
          </a:p>
          <a:p>
            <a:pPr marL="457200" indent="-457200" algn="l">
              <a:buFont typeface="Wingdings" pitchFamily="2" charset="2"/>
              <a:buChar char="v"/>
            </a:pPr>
            <a:r>
              <a:rPr lang="ru-RU" sz="2800" dirty="0" smtClean="0">
                <a:latin typeface="Comic Sans MS" pitchFamily="66" charset="0"/>
              </a:rPr>
              <a:t>Понятие </a:t>
            </a:r>
            <a:r>
              <a:rPr lang="ru-RU" sz="2800" dirty="0">
                <a:latin typeface="Comic Sans MS" pitchFamily="66" charset="0"/>
              </a:rPr>
              <a:t>о </a:t>
            </a:r>
            <a:r>
              <a:rPr lang="ru-RU" sz="2800" dirty="0" smtClean="0">
                <a:latin typeface="Comic Sans MS" pitchFamily="66" charset="0"/>
              </a:rPr>
              <a:t>характере.</a:t>
            </a:r>
          </a:p>
          <a:p>
            <a:pPr marL="457200" indent="-457200" algn="l">
              <a:buFont typeface="Wingdings" pitchFamily="2" charset="2"/>
              <a:buChar char="v"/>
            </a:pPr>
            <a:r>
              <a:rPr lang="ru-RU" sz="2800" dirty="0" smtClean="0">
                <a:latin typeface="Comic Sans MS" pitchFamily="66" charset="0"/>
              </a:rPr>
              <a:t>Типология </a:t>
            </a:r>
            <a:r>
              <a:rPr lang="ru-RU" sz="2800" dirty="0">
                <a:latin typeface="Comic Sans MS" pitchFamily="66" charset="0"/>
              </a:rPr>
              <a:t>характеров. Формирование и развитие характера.</a:t>
            </a:r>
          </a:p>
        </p:txBody>
      </p:sp>
    </p:spTree>
    <p:extLst>
      <p:ext uri="{BB962C8B-B14F-4D97-AF65-F5344CB8AC3E}">
        <p14:creationId xmlns:p14="http://schemas.microsoft.com/office/powerpoint/2010/main" val="2802267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7992888" cy="1008112"/>
          </a:xfrm>
        </p:spPr>
        <p:txBody>
          <a:bodyPr/>
          <a:lstStyle/>
          <a:p>
            <a:r>
              <a:rPr lang="ru-RU" dirty="0">
                <a:latin typeface="Comic Sans MS" pitchFamily="66" charset="0"/>
              </a:rPr>
              <a:t>Цель учебного занятия</a:t>
            </a:r>
            <a:r>
              <a:rPr lang="ru-RU" dirty="0" smtClean="0">
                <a:latin typeface="Comic Sans MS" pitchFamily="66" charset="0"/>
              </a:rPr>
              <a:t>: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1556792"/>
            <a:ext cx="7776864" cy="4824536"/>
          </a:xfrm>
        </p:spPr>
        <p:txBody>
          <a:bodyPr/>
          <a:lstStyle/>
          <a:p>
            <a:pPr algn="ctr"/>
            <a:r>
              <a:rPr lang="ru-RU" dirty="0" smtClean="0">
                <a:latin typeface="Comic Sans MS" pitchFamily="66" charset="0"/>
              </a:rPr>
              <a:t>Раскрыть </a:t>
            </a:r>
            <a:r>
              <a:rPr lang="ru-RU" dirty="0">
                <a:latin typeface="Comic Sans MS" pitchFamily="66" charset="0"/>
              </a:rPr>
              <a:t>содержание и сформировать целостное представление о психологии темперамента, его видов, связи с типом высшей нервной деятельности объяснить ключевые понятия темы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2924945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itchFamily="66" charset="0"/>
              </a:rPr>
              <a:t>Результаты учебного занятия</a:t>
            </a:r>
          </a:p>
          <a:p>
            <a:pPr algn="ctr"/>
            <a:r>
              <a:rPr lang="ru-RU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itchFamily="66" charset="0"/>
              </a:rPr>
              <a:t>Студент должен: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2000" dirty="0" smtClean="0">
                <a:latin typeface="Comic Sans MS" pitchFamily="66" charset="0"/>
              </a:rPr>
              <a:t>знать </a:t>
            </a:r>
            <a:r>
              <a:rPr lang="ru-RU" sz="2000" dirty="0">
                <a:latin typeface="Comic Sans MS" pitchFamily="66" charset="0"/>
              </a:rPr>
              <a:t>место данной темы лекции в общем курсе «Теория и практика общей психологии»;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2000" dirty="0" smtClean="0">
                <a:latin typeface="Comic Sans MS" pitchFamily="66" charset="0"/>
              </a:rPr>
              <a:t>назвать </a:t>
            </a:r>
            <a:r>
              <a:rPr lang="ru-RU" sz="2000" dirty="0">
                <a:latin typeface="Comic Sans MS" pitchFamily="66" charset="0"/>
              </a:rPr>
              <a:t>основные понятия и категории, необходимые для раскрытия данной темы, и дать им определение;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2000" dirty="0" smtClean="0">
                <a:latin typeface="Comic Sans MS" pitchFamily="66" charset="0"/>
              </a:rPr>
              <a:t>описать </a:t>
            </a:r>
            <a:r>
              <a:rPr lang="ru-RU" sz="2000" dirty="0">
                <a:latin typeface="Comic Sans MS" pitchFamily="66" charset="0"/>
              </a:rPr>
              <a:t>основные психологические законы, выявленные в исследованиях в русле данной темы;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2000" dirty="0" smtClean="0">
                <a:latin typeface="Comic Sans MS" pitchFamily="66" charset="0"/>
              </a:rPr>
              <a:t>отличить </a:t>
            </a:r>
            <a:r>
              <a:rPr lang="ru-RU" sz="2000" dirty="0">
                <a:latin typeface="Comic Sans MS" pitchFamily="66" charset="0"/>
              </a:rPr>
              <a:t>виды изучаемых явлений, и дать им краткую характеристику.</a:t>
            </a:r>
          </a:p>
        </p:txBody>
      </p:sp>
    </p:spTree>
    <p:extLst>
      <p:ext uri="{BB962C8B-B14F-4D97-AF65-F5344CB8AC3E}">
        <p14:creationId xmlns:p14="http://schemas.microsoft.com/office/powerpoint/2010/main" val="3056968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186766" cy="86752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6600" b="1" dirty="0" smtClean="0">
                <a:latin typeface="Comic Sans MS" pitchFamily="66" charset="0"/>
                <a:cs typeface="Times New Roman" pitchFamily="18" charset="0"/>
              </a:rPr>
              <a:t>1.Темперамент– </a:t>
            </a:r>
            <a:endParaRPr lang="ru-RU" sz="6600" b="1" dirty="0"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67544" y="1772816"/>
            <a:ext cx="8186766" cy="4681550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4400" i="1" dirty="0" smtClean="0">
                <a:latin typeface="Comic Sans MS" pitchFamily="66" charset="0"/>
              </a:rPr>
              <a:t>индивидуальные </a:t>
            </a:r>
            <a:r>
              <a:rPr lang="ru-RU" sz="4400" i="1" dirty="0">
                <a:latin typeface="Comic Sans MS" pitchFamily="66" charset="0"/>
              </a:rPr>
              <a:t>психологические особенности, характеризующие личность </a:t>
            </a:r>
            <a:r>
              <a:rPr lang="ru-RU" sz="4400" i="1" dirty="0" smtClean="0">
                <a:latin typeface="Comic Sans MS" pitchFamily="66" charset="0"/>
              </a:rPr>
              <a:t>человека </a:t>
            </a:r>
            <a:r>
              <a:rPr lang="ru-RU" sz="4400" i="1" dirty="0">
                <a:latin typeface="Comic Sans MS" pitchFamily="66" charset="0"/>
              </a:rPr>
              <a:t>со стороны динамики его психических процессов</a:t>
            </a:r>
            <a:r>
              <a:rPr lang="ru-RU" sz="4400" i="1" dirty="0" smtClean="0">
                <a:latin typeface="Comic Sans MS" pitchFamily="66" charset="0"/>
              </a:rPr>
              <a:t>.</a:t>
            </a:r>
            <a:endParaRPr lang="en-US" sz="4400" i="1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ru-RU" sz="4400" u="sng" dirty="0">
                <a:latin typeface="Comic Sans MS" pitchFamily="66" charset="0"/>
              </a:rPr>
              <a:t>Темперамент</a:t>
            </a:r>
            <a:r>
              <a:rPr lang="ru-RU" sz="4400" dirty="0">
                <a:latin typeface="Comic Sans MS" pitchFamily="66" charset="0"/>
              </a:rPr>
              <a:t> - динамическая характеристика психических процессов и поведения человека, проявляющаяся в их скорости, изменчивости, интенсивности и других характеристиках.</a:t>
            </a:r>
          </a:p>
          <a:p>
            <a:pPr algn="ctr">
              <a:buNone/>
            </a:pPr>
            <a:endParaRPr lang="ru-RU" sz="4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937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27584" y="260648"/>
            <a:ext cx="7632848" cy="1935438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/>
            <a:endParaRPr lang="en-US" sz="2400" dirty="0" smtClean="0"/>
          </a:p>
          <a:p>
            <a:pPr algn="ctr"/>
            <a:r>
              <a:rPr lang="ru-RU" sz="2400" dirty="0" smtClean="0">
                <a:latin typeface="Comic Sans MS" pitchFamily="66" charset="0"/>
              </a:rPr>
              <a:t>Слово </a:t>
            </a:r>
            <a:r>
              <a:rPr lang="ru-RU" sz="2400" dirty="0">
                <a:latin typeface="Comic Sans MS" pitchFamily="66" charset="0"/>
              </a:rPr>
              <a:t>“</a:t>
            </a:r>
            <a:r>
              <a:rPr lang="ru-RU" sz="2400" dirty="0" err="1">
                <a:latin typeface="Comic Sans MS" pitchFamily="66" charset="0"/>
              </a:rPr>
              <a:t>temperfmentum</a:t>
            </a:r>
            <a:r>
              <a:rPr lang="ru-RU" sz="2400" dirty="0">
                <a:latin typeface="Comic Sans MS" pitchFamily="66" charset="0"/>
              </a:rPr>
              <a:t>” - означает соотношение пропорций. Так понимали темперамент человека в далекие времена. 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174" name="Picture 6" descr="C:\Documents and Settings\User\Рабочий стол\психология\9f5b92e92c7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196086"/>
            <a:ext cx="7632848" cy="4329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521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285860"/>
            <a:ext cx="8253442" cy="5143536"/>
          </a:xfrm>
        </p:spPr>
        <p:txBody>
          <a:bodyPr>
            <a:normAutofit fontScale="92500" lnSpcReduction="20000"/>
          </a:bodyPr>
          <a:lstStyle/>
          <a:p>
            <a:pPr hangingPunct="0"/>
            <a:r>
              <a:rPr lang="ru-RU" sz="2800" dirty="0">
                <a:latin typeface="Comic Sans MS" pitchFamily="66" charset="0"/>
              </a:rPr>
              <a:t>Впервые учение о темпераменте создал Гиппократ (460-377 г до н.э.). Он считал, что подвижность, эмоциональность человека зависят от того, в каких пропорциях соотносятся в организме человека 4 вида жидкостей:</a:t>
            </a:r>
          </a:p>
          <a:p>
            <a:pPr hangingPunct="0"/>
            <a:r>
              <a:rPr lang="ru-RU" sz="2800" dirty="0">
                <a:latin typeface="Comic Sans MS" pitchFamily="66" charset="0"/>
              </a:rPr>
              <a:t>“</a:t>
            </a:r>
            <a:r>
              <a:rPr lang="ru-RU" sz="2800" dirty="0" err="1">
                <a:latin typeface="Comic Sans MS" pitchFamily="66" charset="0"/>
              </a:rPr>
              <a:t>chole</a:t>
            </a:r>
            <a:r>
              <a:rPr lang="ru-RU" sz="2800" dirty="0">
                <a:latin typeface="Comic Sans MS" pitchFamily="66" charset="0"/>
              </a:rPr>
              <a:t>” - желчь;</a:t>
            </a:r>
          </a:p>
          <a:p>
            <a:pPr hangingPunct="0"/>
            <a:r>
              <a:rPr lang="ru-RU" sz="2800" dirty="0">
                <a:latin typeface="Comic Sans MS" pitchFamily="66" charset="0"/>
              </a:rPr>
              <a:t>“</a:t>
            </a:r>
            <a:r>
              <a:rPr lang="ru-RU" sz="2800" dirty="0" err="1">
                <a:latin typeface="Comic Sans MS" pitchFamily="66" charset="0"/>
              </a:rPr>
              <a:t>sanguis</a:t>
            </a:r>
            <a:r>
              <a:rPr lang="ru-RU" sz="2800" dirty="0">
                <a:latin typeface="Comic Sans MS" pitchFamily="66" charset="0"/>
              </a:rPr>
              <a:t>” - кровь;</a:t>
            </a:r>
          </a:p>
          <a:p>
            <a:pPr hangingPunct="0"/>
            <a:r>
              <a:rPr lang="ru-RU" sz="2800" dirty="0">
                <a:latin typeface="Comic Sans MS" pitchFamily="66" charset="0"/>
              </a:rPr>
              <a:t>“</a:t>
            </a:r>
            <a:r>
              <a:rPr lang="ru-RU" sz="2800" dirty="0" err="1">
                <a:latin typeface="Comic Sans MS" pitchFamily="66" charset="0"/>
              </a:rPr>
              <a:t>phlegma</a:t>
            </a:r>
            <a:r>
              <a:rPr lang="ru-RU" sz="2800" dirty="0">
                <a:latin typeface="Comic Sans MS" pitchFamily="66" charset="0"/>
              </a:rPr>
              <a:t>”- слизь, флегма;</a:t>
            </a:r>
          </a:p>
          <a:p>
            <a:pPr hangingPunct="0"/>
            <a:r>
              <a:rPr lang="ru-RU" sz="2800" dirty="0">
                <a:latin typeface="Comic Sans MS" pitchFamily="66" charset="0"/>
              </a:rPr>
              <a:t>“</a:t>
            </a:r>
            <a:r>
              <a:rPr lang="ru-RU" sz="2800" dirty="0" err="1">
                <a:latin typeface="Comic Sans MS" pitchFamily="66" charset="0"/>
              </a:rPr>
              <a:t>melanchole</a:t>
            </a:r>
            <a:r>
              <a:rPr lang="ru-RU" sz="2800" dirty="0">
                <a:latin typeface="Comic Sans MS" pitchFamily="66" charset="0"/>
              </a:rPr>
              <a:t>”- черная желчь.</a:t>
            </a:r>
          </a:p>
          <a:p>
            <a:r>
              <a:rPr lang="ru-RU" sz="2800" dirty="0">
                <a:latin typeface="Comic Sans MS" pitchFamily="66" charset="0"/>
              </a:rPr>
              <a:t>	</a:t>
            </a:r>
            <a:endParaRPr lang="en-US" sz="2800" dirty="0" smtClean="0">
              <a:latin typeface="Comic Sans MS" pitchFamily="66" charset="0"/>
            </a:endParaRP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Ибн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Сино </a:t>
            </a:r>
            <a:r>
              <a:rPr lang="ru-RU" sz="2800" dirty="0">
                <a:latin typeface="Comic Sans MS" pitchFamily="66" charset="0"/>
              </a:rPr>
              <a:t>разработал собственное учение о характере и темпераменте человека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ru-RU" sz="2800" dirty="0">
              <a:latin typeface="Comic Sans MS" pitchFamily="66" charset="0"/>
            </a:endParaRPr>
          </a:p>
          <a:p>
            <a:pPr algn="ctr"/>
            <a:endParaRPr lang="ru-RU" sz="32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357166"/>
            <a:ext cx="8253442" cy="100013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n>
                  <a:solidFill>
                    <a:sysClr val="windowText" lastClr="000000"/>
                  </a:solidFill>
                </a:ln>
                <a:latin typeface="Comic Sans MS" pitchFamily="66" charset="0"/>
              </a:rPr>
              <a:t>Темперамент</a:t>
            </a:r>
            <a:endParaRPr lang="ru-RU" dirty="0">
              <a:ln>
                <a:solidFill>
                  <a:sysClr val="windowText" lastClr="000000"/>
                </a:solidFill>
              </a:ln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03162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00034" y="1714488"/>
            <a:ext cx="4287990" cy="4450816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ru-RU" sz="3600" dirty="0" smtClean="0"/>
          </a:p>
          <a:p>
            <a:pPr marL="0" indent="0" algn="ctr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Люди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различаются соотношением 4 основных “соков”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жизни – </a:t>
            </a: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крови(</a:t>
            </a:r>
            <a:r>
              <a:rPr lang="en-US" sz="36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sanguis</a:t>
            </a: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), флегмы(</a:t>
            </a:r>
            <a:r>
              <a:rPr lang="en-US" sz="36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phlegma</a:t>
            </a: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желтой </a:t>
            </a: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желчи (</a:t>
            </a:r>
            <a:r>
              <a:rPr lang="en-US" sz="36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chole</a:t>
            </a:r>
            <a:r>
              <a:rPr lang="en-US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черной </a:t>
            </a: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желчи(</a:t>
            </a:r>
            <a:r>
              <a:rPr lang="en-US" sz="36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melas</a:t>
            </a:r>
            <a:r>
              <a:rPr lang="en-US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chole</a:t>
            </a:r>
            <a:r>
              <a:rPr lang="en-US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-входящих в его состав. </a:t>
            </a:r>
            <a:endParaRPr lang="ru-RU" sz="3600" dirty="0"/>
          </a:p>
        </p:txBody>
      </p:sp>
      <p:pic>
        <p:nvPicPr>
          <p:cNvPr id="1028" name="Picture 4" descr="C:\Documents and Settings\User\Рабочий стол\психология\02.03.11-zhiz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72816"/>
            <a:ext cx="3888432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404664"/>
            <a:ext cx="75608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2.Виды </a:t>
            </a:r>
            <a:r>
              <a:rPr lang="ru-RU" sz="4400" b="1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темпераментов</a:t>
            </a:r>
          </a:p>
        </p:txBody>
      </p:sp>
    </p:spTree>
    <p:extLst>
      <p:ext uri="{BB962C8B-B14F-4D97-AF65-F5344CB8AC3E}">
        <p14:creationId xmlns:p14="http://schemas.microsoft.com/office/powerpoint/2010/main" val="63110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818376634"/>
              </p:ext>
            </p:extLst>
          </p:nvPr>
        </p:nvGraphicFramePr>
        <p:xfrm>
          <a:off x="428596" y="285728"/>
          <a:ext cx="8572560" cy="6357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668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115328" cy="936104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dirty="0" smtClean="0">
                <a:latin typeface="Comic Sans MS" pitchFamily="66" charset="0"/>
              </a:rPr>
              <a:t>3. Физиологические </a:t>
            </a:r>
            <a:r>
              <a:rPr lang="ru-RU" dirty="0">
                <a:latin typeface="Comic Sans MS" pitchFamily="66" charset="0"/>
              </a:rPr>
              <a:t>основы темперамента</a:t>
            </a:r>
            <a:endParaRPr lang="ru-RU" b="1" dirty="0">
              <a:latin typeface="Comic Sans MS" pitchFamily="66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546848" cy="449463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Каждый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тип темперамента связан с определенными признаками, характеризующими нервную систему человека.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Это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 typeface="Wingdings" pitchFamily="2" charset="2"/>
              <a:buChar char="ü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сила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слабость </a:t>
            </a:r>
          </a:p>
          <a:p>
            <a:pPr>
              <a:buFont typeface="Wingdings" pitchFamily="2" charset="2"/>
              <a:buChar char="ü"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инамичность (возбудимость) – инертность (торможение);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3074" name="Picture 2" descr="C:\Documents and Settings\User\Рабочий стол\психология\tempera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352" y="1484784"/>
            <a:ext cx="3381375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User\Рабочий стол\психология\3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353" y="3717032"/>
            <a:ext cx="3381375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098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611560" y="404664"/>
            <a:ext cx="5040560" cy="604867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6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Сангвиник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Comic Sans MS" pitchFamily="66" charset="0"/>
              </a:rPr>
              <a:t>живой, подвижный, </a:t>
            </a:r>
            <a:r>
              <a:rPr lang="ru-RU" dirty="0">
                <a:latin typeface="Comic Sans MS" pitchFamily="66" charset="0"/>
              </a:rPr>
              <a:t>быстро </a:t>
            </a:r>
            <a:r>
              <a:rPr lang="ru-RU" dirty="0" smtClean="0">
                <a:latin typeface="Comic Sans MS" pitchFamily="66" charset="0"/>
              </a:rPr>
              <a:t>отзывающийся </a:t>
            </a:r>
            <a:r>
              <a:rPr lang="ru-RU" dirty="0">
                <a:latin typeface="Comic Sans MS" pitchFamily="66" charset="0"/>
              </a:rPr>
              <a:t>на окружающие </a:t>
            </a:r>
            <a:r>
              <a:rPr lang="ru-RU" dirty="0" smtClean="0">
                <a:latin typeface="Comic Sans MS" pitchFamily="66" charset="0"/>
              </a:rPr>
              <a:t>события сравнительно </a:t>
            </a:r>
            <a:r>
              <a:rPr lang="ru-RU" dirty="0">
                <a:latin typeface="Comic Sans MS" pitchFamily="66" charset="0"/>
              </a:rPr>
              <a:t>легко переживающего неудачи и неприятности. </a:t>
            </a:r>
            <a:endParaRPr lang="ru-RU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Comic Sans MS" pitchFamily="66" charset="0"/>
              </a:rPr>
              <a:t>быстро </a:t>
            </a:r>
            <a:r>
              <a:rPr lang="ru-RU" dirty="0">
                <a:latin typeface="Comic Sans MS" pitchFamily="66" charset="0"/>
              </a:rPr>
              <a:t>приспосабливается к новым </a:t>
            </a:r>
            <a:r>
              <a:rPr lang="ru-RU" dirty="0" smtClean="0">
                <a:latin typeface="Comic Sans MS" pitchFamily="66" charset="0"/>
              </a:rPr>
              <a:t>условиям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>
                <a:latin typeface="Comic Sans MS" pitchFamily="66" charset="0"/>
              </a:rPr>
              <a:t>быстро сходится с людьми, его чувства легко возникают и сменяются </a:t>
            </a:r>
            <a:r>
              <a:rPr lang="ru-RU" dirty="0" smtClean="0">
                <a:latin typeface="Comic Sans MS" pitchFamily="66" charset="0"/>
              </a:rPr>
              <a:t>новыми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Comic Sans MS" pitchFamily="66" charset="0"/>
              </a:rPr>
              <a:t>свойственны </a:t>
            </a:r>
            <a:r>
              <a:rPr lang="ru-RU" dirty="0">
                <a:latin typeface="Comic Sans MS" pitchFamily="66" charset="0"/>
              </a:rPr>
              <a:t>богатая мимика, </a:t>
            </a:r>
            <a:r>
              <a:rPr lang="ru-RU" dirty="0" smtClean="0">
                <a:latin typeface="Comic Sans MS" pitchFamily="66" charset="0"/>
              </a:rPr>
              <a:t>подвижность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>
                <a:latin typeface="Comic Sans MS" pitchFamily="66" charset="0"/>
              </a:rPr>
              <a:t>выразительность, иногда поверхностность, непостоянство. </a:t>
            </a:r>
          </a:p>
        </p:txBody>
      </p:sp>
      <p:pic>
        <p:nvPicPr>
          <p:cNvPr id="1026" name="Picture 2" descr="C:\Documents and Settings\User\Рабочий стол\психология\334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48680"/>
            <a:ext cx="3491880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23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401080" cy="1008112"/>
          </a:xfrm>
        </p:spPr>
        <p:txBody>
          <a:bodyPr/>
          <a:lstStyle/>
          <a:p>
            <a:pPr algn="ctr"/>
            <a:r>
              <a:rPr lang="ru-RU" b="1" dirty="0" smtClean="0">
                <a:latin typeface="Comic Sans MS" pitchFamily="66" charset="0"/>
              </a:rPr>
              <a:t>Холерик </a:t>
            </a:r>
            <a:endParaRPr lang="ru-RU" b="1" dirty="0">
              <a:latin typeface="Comic Sans MS" pitchFamily="66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3"/>
          </p:nvPr>
        </p:nvSpPr>
        <p:spPr>
          <a:xfrm>
            <a:off x="179512" y="692696"/>
            <a:ext cx="6264696" cy="5976664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ru-RU" sz="8800" dirty="0" smtClean="0">
                <a:latin typeface="Comic Sans MS" pitchFamily="66" charset="0"/>
              </a:rPr>
              <a:t>Готов </a:t>
            </a:r>
            <a:r>
              <a:rPr lang="ru-RU" sz="8800" dirty="0">
                <a:latin typeface="Comic Sans MS" pitchFamily="66" charset="0"/>
              </a:rPr>
              <a:t>крупно рисковать, пробовать совсем новое. В гневе обычно нападает, но может отступить, потерпев неудачу. </a:t>
            </a:r>
            <a:endParaRPr lang="ru-RU" sz="8800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v"/>
            </a:pPr>
            <a:endParaRPr lang="ru-RU" sz="8800" dirty="0">
              <a:latin typeface="Comic Sans M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8800" dirty="0">
                <a:latin typeface="Comic Sans MS" pitchFamily="66" charset="0"/>
              </a:rPr>
              <a:t> Живой, энергичный, инициатор общения. </a:t>
            </a:r>
          </a:p>
          <a:p>
            <a:pPr>
              <a:buFont typeface="Wingdings" pitchFamily="2" charset="2"/>
              <a:buChar char="v"/>
            </a:pPr>
            <a:endParaRPr lang="ru-RU" sz="8800" dirty="0">
              <a:latin typeface="Comic Sans M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8800" dirty="0">
                <a:latin typeface="Comic Sans MS" pitchFamily="66" charset="0"/>
              </a:rPr>
              <a:t> С трудом структурирует свои высказывания; говорит много, живо, образно. </a:t>
            </a:r>
          </a:p>
          <a:p>
            <a:pPr>
              <a:buFont typeface="Wingdings" pitchFamily="2" charset="2"/>
              <a:buChar char="v"/>
            </a:pPr>
            <a:endParaRPr lang="ru-RU" sz="8800" dirty="0">
              <a:latin typeface="Comic Sans M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8800" dirty="0">
                <a:latin typeface="Comic Sans MS" pitchFamily="66" charset="0"/>
              </a:rPr>
              <a:t> Зачастую не организован, не закончив одного вопроса, переходит к другому. </a:t>
            </a:r>
          </a:p>
          <a:p>
            <a:pPr>
              <a:buFont typeface="Wingdings" pitchFamily="2" charset="2"/>
              <a:buChar char="v"/>
            </a:pPr>
            <a:endParaRPr lang="ru-RU" sz="8800" dirty="0">
              <a:latin typeface="Comic Sans M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8800" dirty="0">
                <a:latin typeface="Comic Sans MS" pitchFamily="66" charset="0"/>
              </a:rPr>
              <a:t> Эмоционален, оптимистичен, обидчив. </a:t>
            </a:r>
            <a:endParaRPr lang="ru-RU" sz="8800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8800" dirty="0" smtClean="0">
                <a:latin typeface="Comic Sans MS" pitchFamily="66" charset="0"/>
              </a:rPr>
              <a:t>Невнимательный </a:t>
            </a:r>
            <a:r>
              <a:rPr lang="ru-RU" sz="8800" dirty="0">
                <a:latin typeface="Comic Sans MS" pitchFamily="66" charset="0"/>
              </a:rPr>
              <a:t>слушатель. </a:t>
            </a:r>
            <a:endParaRPr lang="ru-RU" sz="8800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8800" dirty="0" smtClean="0">
                <a:latin typeface="Comic Sans MS" pitchFamily="66" charset="0"/>
              </a:rPr>
              <a:t>Ценит </a:t>
            </a:r>
            <a:r>
              <a:rPr lang="ru-RU" sz="8800" dirty="0">
                <a:latin typeface="Comic Sans MS" pitchFamily="66" charset="0"/>
              </a:rPr>
              <a:t>стремление облегчить ему работу. </a:t>
            </a:r>
            <a:endParaRPr lang="ru-RU" sz="8800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8800" dirty="0" smtClean="0">
                <a:latin typeface="Comic Sans MS" pitchFamily="66" charset="0"/>
              </a:rPr>
              <a:t>Склонен </a:t>
            </a:r>
            <a:r>
              <a:rPr lang="ru-RU" sz="8800" dirty="0">
                <a:latin typeface="Comic Sans MS" pitchFamily="66" charset="0"/>
              </a:rPr>
              <a:t>к преувеличениям к обобщениям.</a:t>
            </a:r>
            <a:endParaRPr lang="ru-RU" sz="8800" i="1" dirty="0" smtClean="0">
              <a:latin typeface="Comic Sans MS" pitchFamily="66" charset="0"/>
            </a:endParaRPr>
          </a:p>
          <a:p>
            <a:pPr>
              <a:buNone/>
            </a:pPr>
            <a:endParaRPr lang="ru-RU" sz="8800" i="1" dirty="0" smtClean="0">
              <a:latin typeface="Comic Sans MS" pitchFamily="66" charset="0"/>
            </a:endParaRPr>
          </a:p>
          <a:p>
            <a:pPr>
              <a:buNone/>
            </a:pPr>
            <a:endParaRPr lang="ru-RU" sz="2800" i="1" dirty="0" smtClean="0">
              <a:latin typeface="Comic Sans MS" pitchFamily="66" charset="0"/>
            </a:endParaRPr>
          </a:p>
          <a:p>
            <a:pPr>
              <a:buNone/>
            </a:pPr>
            <a:endParaRPr lang="ru-RU" sz="2800" i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ru-RU" sz="1600" dirty="0" smtClean="0">
                <a:latin typeface="Comic Sans MS" pitchFamily="66" charset="0"/>
              </a:rPr>
              <a:t>				</a:t>
            </a:r>
            <a:endParaRPr lang="ru-RU" sz="1600" b="1" dirty="0" smtClean="0">
              <a:solidFill>
                <a:srgbClr val="FFC000"/>
              </a:solidFill>
              <a:latin typeface="Comic Sans MS" pitchFamily="66" charset="0"/>
            </a:endParaRPr>
          </a:p>
        </p:txBody>
      </p:sp>
      <p:pic>
        <p:nvPicPr>
          <p:cNvPr id="2050" name="Picture 2" descr="C:\Documents and Settings\User\Рабочий стол\психология\540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980728"/>
            <a:ext cx="2808312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602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7858180" cy="1412776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latin typeface="Comic Sans MS" pitchFamily="66" charset="0"/>
              </a:rPr>
              <a:t>Флегматик</a:t>
            </a:r>
            <a:r>
              <a:rPr lang="ru-RU" dirty="0" smtClean="0">
                <a:latin typeface="Comic Sans MS" pitchFamily="66" charset="0"/>
              </a:rPr>
              <a:t> 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987825" y="1114872"/>
            <a:ext cx="6444208" cy="6309320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 marL="45720" indent="0">
              <a:buNone/>
            </a:pPr>
            <a:r>
              <a:rPr lang="ru-RU" sz="2800" dirty="0" smtClean="0"/>
              <a:t>	</a:t>
            </a:r>
            <a:endParaRPr lang="ru-RU" sz="2800" b="1" u="sng" dirty="0" smtClean="0">
              <a:hlinkClick r:id="rId2" tooltip="Теодор Жерико"/>
            </a:endParaRPr>
          </a:p>
          <a:p>
            <a:pPr>
              <a:buFont typeface="Wingdings" pitchFamily="2" charset="2"/>
              <a:buChar char="v"/>
            </a:pPr>
            <a:r>
              <a:rPr lang="ru-RU" sz="2900" b="1" u="sng" dirty="0">
                <a:latin typeface="Comic Sans MS" pitchFamily="66" charset="0"/>
                <a:hlinkClick r:id=""/>
              </a:rPr>
              <a:t>Задает множество подробных вопросов, касающихся отдельных деталей. </a:t>
            </a:r>
          </a:p>
          <a:p>
            <a:pPr>
              <a:buFont typeface="Wingdings" pitchFamily="2" charset="2"/>
              <a:buChar char="v"/>
            </a:pPr>
            <a:endParaRPr lang="ru-RU" sz="2900" b="1" u="sng" dirty="0">
              <a:latin typeface="Comic Sans MS" pitchFamily="66" charset="0"/>
              <a:hlinkClick r:id=""/>
            </a:endParaRPr>
          </a:p>
          <a:p>
            <a:pPr>
              <a:buFont typeface="Wingdings" pitchFamily="2" charset="2"/>
              <a:buChar char="v"/>
            </a:pPr>
            <a:r>
              <a:rPr lang="ru-RU" sz="2900" b="1" u="sng" dirty="0">
                <a:latin typeface="Comic Sans MS" pitchFamily="66" charset="0"/>
                <a:hlinkClick r:id=""/>
              </a:rPr>
              <a:t> Пунктуален, точен, осмотрителен, рассудителен. В разговоре отстраненно-вежлив, держит дистанцию. Обращает внимание на детали, проверяет факты. Выполняет указания и соблюдает существующие правила. </a:t>
            </a:r>
          </a:p>
          <a:p>
            <a:pPr>
              <a:buFont typeface="Wingdings" pitchFamily="2" charset="2"/>
              <a:buChar char="v"/>
            </a:pPr>
            <a:endParaRPr lang="ru-RU" sz="2900" b="1" u="sng" dirty="0">
              <a:latin typeface="Comic Sans MS" pitchFamily="66" charset="0"/>
              <a:hlinkClick r:id=""/>
            </a:endParaRPr>
          </a:p>
          <a:p>
            <a:pPr>
              <a:buFont typeface="Wingdings" pitchFamily="2" charset="2"/>
              <a:buChar char="v"/>
            </a:pPr>
            <a:r>
              <a:rPr lang="ru-RU" sz="2900" b="1" u="sng" dirty="0">
                <a:latin typeface="Comic Sans MS" pitchFamily="66" charset="0"/>
                <a:hlinkClick r:id=""/>
              </a:rPr>
              <a:t> Любит четкую структуру; очень не любит беспорядка в делах и изложении мыслей. </a:t>
            </a:r>
          </a:p>
          <a:p>
            <a:pPr>
              <a:buFont typeface="Wingdings" pitchFamily="2" charset="2"/>
              <a:buChar char="v"/>
            </a:pPr>
            <a:endParaRPr lang="ru-RU" sz="2900" b="1" u="sng" dirty="0">
              <a:latin typeface="Comic Sans MS" pitchFamily="66" charset="0"/>
              <a:hlinkClick r:id=""/>
            </a:endParaRPr>
          </a:p>
          <a:p>
            <a:pPr>
              <a:buFont typeface="Wingdings" pitchFamily="2" charset="2"/>
              <a:buChar char="v"/>
            </a:pPr>
            <a:r>
              <a:rPr lang="ru-RU" sz="2900" b="1" u="sng" dirty="0">
                <a:latin typeface="Comic Sans MS" pitchFamily="66" charset="0"/>
                <a:hlinkClick r:id=""/>
              </a:rPr>
              <a:t> Критически мыслит, замечает все недостатки. </a:t>
            </a:r>
          </a:p>
          <a:p>
            <a:pPr>
              <a:buFont typeface="Wingdings" pitchFamily="2" charset="2"/>
              <a:buChar char="v"/>
            </a:pPr>
            <a:endParaRPr lang="ru-RU" sz="2900" b="1" u="sng" dirty="0">
              <a:latin typeface="Comic Sans MS" pitchFamily="66" charset="0"/>
              <a:hlinkClick r:id=""/>
            </a:endParaRPr>
          </a:p>
          <a:p>
            <a:pPr>
              <a:buFont typeface="Wingdings" pitchFamily="2" charset="2"/>
              <a:buChar char="v"/>
            </a:pPr>
            <a:r>
              <a:rPr lang="ru-RU" sz="2900" b="1" u="sng" dirty="0">
                <a:latin typeface="Comic Sans MS" pitchFamily="66" charset="0"/>
                <a:hlinkClick r:id=""/>
              </a:rPr>
              <a:t> Осторожен в принятии решений; делает это медленно, обстоятельно, самостоятельно. Любит сравнивать и выбирать самое подходящее по соотношению цены и качества.</a:t>
            </a:r>
            <a:endParaRPr lang="ru-RU" sz="2900" b="1" u="sng" dirty="0" smtClean="0">
              <a:latin typeface="Comic Sans MS" pitchFamily="66" charset="0"/>
              <a:hlinkClick r:id="rId2" tooltip="Теодор Жерико"/>
            </a:endParaRPr>
          </a:p>
          <a:p>
            <a:endParaRPr lang="ru-RU" sz="2900" dirty="0" smtClean="0">
              <a:hlinkClick r:id="rId2" tooltip="Теодор Жерико"/>
            </a:endParaRPr>
          </a:p>
          <a:p>
            <a:endParaRPr lang="ru-RU" sz="2300" dirty="0" smtClean="0">
              <a:hlinkClick r:id=""/>
            </a:endParaRPr>
          </a:p>
          <a:p>
            <a:pPr>
              <a:buNone/>
            </a:pPr>
            <a:endParaRPr lang="ru-RU" sz="2300" dirty="0" smtClean="0">
              <a:hlinkClick r:id=""/>
            </a:endParaRPr>
          </a:p>
          <a:p>
            <a:endParaRPr lang="ru-RU" sz="2300" dirty="0" smtClean="0">
              <a:hlinkClick r:id=""/>
            </a:endParaRPr>
          </a:p>
          <a:p>
            <a:endParaRPr lang="ru-RU" sz="2300" dirty="0" smtClean="0">
              <a:hlinkClick r:id=""/>
            </a:endParaRPr>
          </a:p>
          <a:p>
            <a:endParaRPr lang="ru-RU" sz="2300" dirty="0" smtClean="0">
              <a:hlinkClick r:id=""/>
            </a:endParaRPr>
          </a:p>
        </p:txBody>
      </p:sp>
      <p:pic>
        <p:nvPicPr>
          <p:cNvPr id="3074" name="Picture 2" descr="C:\Documents and Settings\User\Рабочий стол\психология\822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2987825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92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00034" y="785794"/>
            <a:ext cx="5584134" cy="5538806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600" b="1" dirty="0">
                <a:latin typeface="Comic Sans MS" pitchFamily="66" charset="0"/>
              </a:rPr>
              <a:t> </a:t>
            </a:r>
            <a:r>
              <a:rPr lang="ru-RU" sz="3500" b="1" dirty="0" smtClean="0">
                <a:latin typeface="Comic Sans MS" pitchFamily="66" charset="0"/>
              </a:rPr>
              <a:t>Меланхолик 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>
                <a:latin typeface="Comic Sans MS" pitchFamily="66" charset="0"/>
              </a:rPr>
              <a:t>легко </a:t>
            </a:r>
            <a:r>
              <a:rPr lang="ru-RU" sz="2800" dirty="0" smtClean="0">
                <a:latin typeface="Comic Sans MS" pitchFamily="66" charset="0"/>
              </a:rPr>
              <a:t>ранимый, склонный </a:t>
            </a:r>
            <a:r>
              <a:rPr lang="ru-RU" sz="2800" dirty="0">
                <a:latin typeface="Comic Sans MS" pitchFamily="66" charset="0"/>
              </a:rPr>
              <a:t>глубоко переживать даже незначительные неудачи, но внешне вяло реагирующего на окружающее. </a:t>
            </a:r>
            <a:endParaRPr lang="ru-RU" sz="2800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Comic Sans MS" pitchFamily="66" charset="0"/>
              </a:rPr>
              <a:t>тормозится</a:t>
            </a:r>
            <a:r>
              <a:rPr lang="ru-RU" sz="2800" dirty="0">
                <a:latin typeface="Comic Sans MS" pitchFamily="66" charset="0"/>
              </a:rPr>
              <a:t>, ему трудно долго сосредотачиваться на чем–то </a:t>
            </a:r>
            <a:r>
              <a:rPr lang="ru-RU" sz="2800" dirty="0" smtClean="0">
                <a:latin typeface="Comic Sans MS" pitchFamily="66" charset="0"/>
              </a:rPr>
              <a:t>одном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>
                <a:latin typeface="Comic Sans MS" pitchFamily="66" charset="0"/>
              </a:rPr>
              <a:t>сильные воздействия приводят к </a:t>
            </a:r>
            <a:r>
              <a:rPr lang="ru-RU" sz="2800" dirty="0" smtClean="0">
                <a:latin typeface="Comic Sans MS" pitchFamily="66" charset="0"/>
              </a:rPr>
              <a:t>ступору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>
                <a:latin typeface="Comic Sans MS" pitchFamily="66" charset="0"/>
              </a:rPr>
              <a:t>иногда ему свойственны замкнутость, боязливость, тревожность.</a:t>
            </a:r>
            <a:endParaRPr lang="ru-RU" sz="2800" dirty="0" smtClean="0">
              <a:latin typeface="Comic Sans MS" pitchFamily="66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4098" name="Picture 2" descr="C:\Documents and Settings\User\Рабочий стол\психология\276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764704"/>
            <a:ext cx="2664296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458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F:\таблица 12(1).jpe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2009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352928" cy="2016224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4.Особенности </a:t>
            </a:r>
            <a:r>
              <a:rPr lang="ru-RU" sz="44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проявления темперамента у </a:t>
            </a:r>
            <a:r>
              <a:rPr lang="ru-RU" sz="44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детей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69842" y="2348880"/>
            <a:ext cx="77768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Comic Sans MS" pitchFamily="66" charset="0"/>
              </a:rPr>
              <a:t>Особенности высшей нервной деятельности (далее ВНД) у дошкольников проявляются более ярко, чем у взрослого. Они, как подчеркивал И.П. Павлов, еще не прикрыты индивидуальной работой и шаблонами жизни. Этим определением он подчеркивал, что черты темперамента, хотя они и врожденные, могут поддаваться педагогическому воздействию и в некоторой мере изменяться. Кроме того, у взрослых людей они могут маскироваться чертами характера.</a:t>
            </a:r>
          </a:p>
        </p:txBody>
      </p:sp>
    </p:spTree>
    <p:extLst>
      <p:ext uri="{BB962C8B-B14F-4D97-AF65-F5344CB8AC3E}">
        <p14:creationId xmlns:p14="http://schemas.microsoft.com/office/powerpoint/2010/main" val="41218948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60648"/>
            <a:ext cx="8424936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accent6"/>
                </a:solidFill>
                <a:latin typeface="Comic Sans MS" pitchFamily="66" charset="0"/>
              </a:rPr>
              <a:t>ХОЛЕРИК</a:t>
            </a:r>
          </a:p>
          <a:p>
            <a:r>
              <a:rPr lang="ru-RU" sz="2000" dirty="0">
                <a:latin typeface="Comic Sans MS" pitchFamily="66" charset="0"/>
              </a:rPr>
              <a:t>Ребенок возбудимого типа – </a:t>
            </a:r>
            <a:r>
              <a:rPr lang="ru-RU" sz="2000" dirty="0">
                <a:solidFill>
                  <a:srgbClr val="FF0000"/>
                </a:solidFill>
                <a:latin typeface="Comic Sans MS" pitchFamily="66" charset="0"/>
              </a:rPr>
              <a:t>холерик</a:t>
            </a:r>
            <a:r>
              <a:rPr lang="ru-RU" sz="2000" dirty="0">
                <a:latin typeface="Comic Sans MS" pitchFamily="66" charset="0"/>
              </a:rPr>
              <a:t> – имеет сильную, подвижную, неуравновешенную нервную систему с преобладанием процесса возбуждения над процессом торможения. Все реакции ребенка-холерика носят ярко выраженный характер. Младенцы бурно реагируют на любые неудобства: мокрая пеленка, крошка на простыне – вызывают неудержимый, до посинения, плач. Так же ярко маленький ребенок проявляет и другие эмоциональные реакции: не просто смеется, а хохочет, не сердится, а приходит в ярость. У детей этого типа выразительная мимика лица, резкие, порывистые жесты, быстрая, громкая </a:t>
            </a:r>
            <a:r>
              <a:rPr lang="ru-RU" sz="2000" dirty="0" smtClean="0">
                <a:latin typeface="Comic Sans MS" pitchFamily="66" charset="0"/>
              </a:rPr>
              <a:t>речь.</a:t>
            </a:r>
          </a:p>
          <a:p>
            <a:r>
              <a:rPr lang="ru-RU" sz="2000" dirty="0">
                <a:latin typeface="Comic Sans MS" pitchFamily="66" charset="0"/>
              </a:rPr>
              <a:t>Дети-холерики любят подвижные </a:t>
            </a:r>
            <a:r>
              <a:rPr lang="ru-RU" sz="2000" dirty="0" smtClean="0">
                <a:latin typeface="Comic Sans MS" pitchFamily="66" charset="0"/>
              </a:rPr>
              <a:t>игры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и </a:t>
            </a:r>
            <a:r>
              <a:rPr lang="ru-RU" sz="2000" dirty="0">
                <a:latin typeface="Comic Sans MS" pitchFamily="66" charset="0"/>
              </a:rPr>
              <a:t>занятия, в которых можно проявить </a:t>
            </a:r>
            <a:r>
              <a:rPr lang="ru-RU" sz="2000" dirty="0" smtClean="0">
                <a:latin typeface="Comic Sans MS" pitchFamily="66" charset="0"/>
              </a:rPr>
              <a:t>себя,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стремятся </a:t>
            </a:r>
            <a:r>
              <a:rPr lang="ru-RU" sz="2000" dirty="0">
                <a:latin typeface="Comic Sans MS" pitchFamily="66" charset="0"/>
              </a:rPr>
              <a:t>исполнить главную роль в </a:t>
            </a:r>
            <a:r>
              <a:rPr lang="ru-RU" sz="2000" dirty="0" smtClean="0">
                <a:latin typeface="Comic Sans MS" pitchFamily="66" charset="0"/>
              </a:rPr>
              <a:t>игре,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организовать </a:t>
            </a:r>
            <a:r>
              <a:rPr lang="ru-RU" sz="2000" dirty="0">
                <a:latin typeface="Comic Sans MS" pitchFamily="66" charset="0"/>
              </a:rPr>
              <a:t>товарищей и руководят </a:t>
            </a:r>
            <a:r>
              <a:rPr lang="ru-RU" sz="2000" dirty="0" smtClean="0">
                <a:latin typeface="Comic Sans MS" pitchFamily="66" charset="0"/>
              </a:rPr>
              <a:t>ими,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пытаются </a:t>
            </a:r>
            <a:r>
              <a:rPr lang="ru-RU" sz="2000" dirty="0">
                <a:latin typeface="Comic Sans MS" pitchFamily="66" charset="0"/>
              </a:rPr>
              <a:t>руководить и взрослыми. Все </a:t>
            </a:r>
            <a:r>
              <a:rPr lang="ru-RU" sz="2000" dirty="0" smtClean="0">
                <a:latin typeface="Comic Sans MS" pitchFamily="66" charset="0"/>
              </a:rPr>
              <a:t>что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требует </a:t>
            </a:r>
            <a:r>
              <a:rPr lang="ru-RU" sz="2000" dirty="0">
                <a:latin typeface="Comic Sans MS" pitchFamily="66" charset="0"/>
              </a:rPr>
              <a:t>проявления активности, легко удается детям этого типа, и наоборот – ситуации, в которых надо сдержать себя, ограничить свои желания, вызывают у них чувство протеста.</a:t>
            </a:r>
          </a:p>
        </p:txBody>
      </p:sp>
      <p:pic>
        <p:nvPicPr>
          <p:cNvPr id="1027" name="Picture 3" descr="F:\Картиночки\2149411_vb_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861048"/>
            <a:ext cx="1823467" cy="1823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99441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8497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САНГВИНИК</a:t>
            </a:r>
          </a:p>
          <a:p>
            <a:r>
              <a:rPr lang="ru-RU" sz="2000" dirty="0">
                <a:latin typeface="Comic Sans MS" pitchFamily="66" charset="0"/>
              </a:rPr>
              <a:t>Дети спокойного типа – 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сангвиники</a:t>
            </a:r>
            <a:r>
              <a:rPr lang="ru-RU" sz="2000" dirty="0">
                <a:latin typeface="Comic Sans MS" pitchFamily="66" charset="0"/>
              </a:rPr>
              <a:t> – с сильной, подвижной, уравновешенной нервной системой. У ребенка-сангвиника, как правило, ровное, спокойное, жизнерадостное настроение, без резких переходов, свойственных холерикам. Ребенок быстро засыпает и легко просыпается, без особых сложностей переходит от подвижных игр к спокойным занятиям, и наоборот. Особенность сангвиников – их легкая приспособляемость к любым условиям. </a:t>
            </a:r>
            <a:r>
              <a:rPr lang="ru-RU" sz="2000" dirty="0" smtClean="0">
                <a:latin typeface="Comic Sans MS" pitchFamily="66" charset="0"/>
              </a:rPr>
              <a:t>Ребенок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ru-RU" sz="2000" dirty="0" smtClean="0">
                <a:latin typeface="Comic Sans MS" pitchFamily="66" charset="0"/>
              </a:rPr>
              <a:t>охотно </a:t>
            </a:r>
            <a:r>
              <a:rPr lang="ru-RU" sz="2000" dirty="0">
                <a:latin typeface="Comic Sans MS" pitchFamily="66" charset="0"/>
              </a:rPr>
              <a:t>выполняет установленный порядок </a:t>
            </a:r>
            <a:r>
              <a:rPr lang="ru-RU" sz="2000" dirty="0" smtClean="0">
                <a:latin typeface="Comic Sans MS" pitchFamily="66" charset="0"/>
              </a:rPr>
              <a:t>дня,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подчиняется любым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распоряжениям взрослых,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выполняет </a:t>
            </a:r>
            <a:r>
              <a:rPr lang="ru-RU" sz="2000" dirty="0">
                <a:latin typeface="Comic Sans MS" pitchFamily="66" charset="0"/>
              </a:rPr>
              <a:t>поручения. </a:t>
            </a:r>
            <a:r>
              <a:rPr lang="ru-RU" sz="2000" dirty="0" smtClean="0">
                <a:latin typeface="Comic Sans MS" pitchFamily="66" charset="0"/>
              </a:rPr>
              <a:t>Дети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этого </a:t>
            </a:r>
            <a:r>
              <a:rPr lang="ru-RU" sz="2000" dirty="0">
                <a:latin typeface="Comic Sans MS" pitchFamily="66" charset="0"/>
              </a:rPr>
              <a:t>типа легко </a:t>
            </a:r>
            <a:r>
              <a:rPr lang="ru-RU" sz="2000" dirty="0" smtClean="0">
                <a:latin typeface="Comic Sans MS" pitchFamily="66" charset="0"/>
              </a:rPr>
              <a:t>вступают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в </a:t>
            </a:r>
            <a:r>
              <a:rPr lang="ru-RU" sz="2000" dirty="0">
                <a:latin typeface="Comic Sans MS" pitchFamily="66" charset="0"/>
              </a:rPr>
              <a:t>контакт с другими </a:t>
            </a:r>
            <a:r>
              <a:rPr lang="ru-RU" sz="2000" dirty="0" smtClean="0">
                <a:latin typeface="Comic Sans MS" pitchFamily="66" charset="0"/>
              </a:rPr>
              <a:t>детьми,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быстро </a:t>
            </a:r>
            <a:r>
              <a:rPr lang="ru-RU" sz="2000" dirty="0">
                <a:latin typeface="Comic Sans MS" pitchFamily="66" charset="0"/>
              </a:rPr>
              <a:t>находят товарищей </a:t>
            </a:r>
            <a:r>
              <a:rPr lang="ru-RU" sz="2000" dirty="0" smtClean="0">
                <a:latin typeface="Comic Sans MS" pitchFamily="66" charset="0"/>
              </a:rPr>
              <a:t>в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любой </a:t>
            </a:r>
            <a:r>
              <a:rPr lang="ru-RU" sz="2000" dirty="0">
                <a:latin typeface="Comic Sans MS" pitchFamily="66" charset="0"/>
              </a:rPr>
              <a:t>обстановке, </a:t>
            </a:r>
            <a:r>
              <a:rPr lang="ru-RU" sz="2000" dirty="0" smtClean="0">
                <a:latin typeface="Comic Sans MS" pitchFamily="66" charset="0"/>
              </a:rPr>
              <a:t>причем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могут </a:t>
            </a:r>
            <a:r>
              <a:rPr lang="ru-RU" sz="2000" dirty="0">
                <a:latin typeface="Comic Sans MS" pitchFamily="66" charset="0"/>
              </a:rPr>
              <a:t>и руководить, и подчиняться. Сангвиники живо откликаются на все что видят и слышат, задают много вопросов, одновременно интересуются самыми различными явлениями.</a:t>
            </a:r>
          </a:p>
        </p:txBody>
      </p:sp>
      <p:pic>
        <p:nvPicPr>
          <p:cNvPr id="2050" name="Picture 2" descr="C:\Documents and Settings\Администратор\Рабочий стол\52573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154738"/>
            <a:ext cx="2808312" cy="1997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4329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033" y="188640"/>
            <a:ext cx="856895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Comic Sans MS" pitchFamily="66" charset="0"/>
              </a:rPr>
              <a:t>Ребенок-</a:t>
            </a:r>
            <a:r>
              <a:rPr lang="ru-RU" sz="2800" b="1" dirty="0" smtClean="0">
                <a:solidFill>
                  <a:schemeClr val="accent1"/>
                </a:solidFill>
                <a:latin typeface="Comic Sans MS" pitchFamily="66" charset="0"/>
              </a:rPr>
              <a:t>флегматик</a:t>
            </a:r>
            <a:r>
              <a:rPr lang="ru-RU" sz="2000" dirty="0" smtClean="0">
                <a:latin typeface="Comic Sans MS" pitchFamily="66" charset="0"/>
              </a:rPr>
              <a:t> – имеет сильную, уравновешенную, но малоподвижную нервную систему. В раннем детстве это спокойный малыш, который много спит, проснувшись – лежит спокойно, редко плачет, редко смеется. Дети-флегматики трудно засыпают и просыпаются с трудом, после сна остаются некоторое время вялыми. Все реакции таких детей имеют нечеткий характер. Речь тоже особая – неторопливая, с паузами не только между предложениями, но и между словами.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Ему трудно быстро реагировать на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любые воздействия, поэтому между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вопросом к ребенку и его ответом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следует пауза. Прежде чем начать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деятельность, следует период раскачки,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внешнего бездействия. Приступив к делу, флегматик способен длительное время им заниматься, не уставая от однообразных, повторяющихся действий. Поведение ребенка-флегматика отличается устойчивостью, его трудно вывести из себя. Привычки, навыки формируются долго, но, сформировавшись, становятся прочными. Все новое, непривычное ребенок этого типа воспринимает не сразу. 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3074" name="Picture 2" descr="C:\Documents and Settings\Администратор\Рабочий стол\Parenting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613442"/>
            <a:ext cx="2520280" cy="169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8698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8846"/>
            <a:ext cx="842493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МЕЛАНХОЛИК</a:t>
            </a:r>
          </a:p>
          <a:p>
            <a:r>
              <a:rPr lang="ru-RU" sz="2000" dirty="0">
                <a:latin typeface="Comic Sans MS" pitchFamily="66" charset="0"/>
              </a:rPr>
              <a:t>Дети со слабой нервной системой – меланхолики – отличаются повышенной чуткостью, ранимостью. Слабость нервных процессов не означает неполноценности. Просто у этих детей слишком сильная реакция на слабые раздражители: быстро наступает утомление нервных клеток, слабые процессы возбуждения и торможения. Меланхолик – это тип ребенка, о котором говорят, что «его не видно и не слышно». Он не кричит, а попискивает, не смеётся, а улыбается, не просит, а жалобно взирает на желаемое, малоактивен, предпочитает спокойную деятельность, не требующую движений, ему не свойственно активно включаться в разговор, демонстрировать свои знания и умения. Ребёнок говорит </a:t>
            </a:r>
            <a:r>
              <a:rPr lang="ru-RU" sz="2000" dirty="0" smtClean="0">
                <a:latin typeface="Comic Sans MS" pitchFamily="66" charset="0"/>
              </a:rPr>
              <a:t>тихо,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нерешительно</a:t>
            </a:r>
            <a:r>
              <a:rPr lang="ru-RU" sz="2000" dirty="0">
                <a:latin typeface="Comic Sans MS" pitchFamily="66" charset="0"/>
              </a:rPr>
              <a:t>, </a:t>
            </a:r>
            <a:r>
              <a:rPr lang="ru-RU" sz="2000" dirty="0" smtClean="0">
                <a:latin typeface="Comic Sans MS" pitchFamily="66" charset="0"/>
              </a:rPr>
              <a:t>запинается.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Он </a:t>
            </a:r>
            <a:r>
              <a:rPr lang="ru-RU" sz="2000" dirty="0">
                <a:latin typeface="Comic Sans MS" pitchFamily="66" charset="0"/>
              </a:rPr>
              <a:t>склонен к играм </a:t>
            </a:r>
            <a:r>
              <a:rPr lang="ru-RU" sz="2000" dirty="0" smtClean="0">
                <a:latin typeface="Comic Sans MS" pitchFamily="66" charset="0"/>
              </a:rPr>
              <a:t>в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одиночестве </a:t>
            </a:r>
            <a:r>
              <a:rPr lang="ru-RU" sz="2000" dirty="0">
                <a:latin typeface="Comic Sans MS" pitchFamily="66" charset="0"/>
              </a:rPr>
              <a:t>или с </a:t>
            </a:r>
            <a:r>
              <a:rPr lang="ru-RU" sz="2000" dirty="0" smtClean="0">
                <a:latin typeface="Comic Sans MS" pitchFamily="66" charset="0"/>
              </a:rPr>
              <a:t>товарищем,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которого </a:t>
            </a:r>
            <a:r>
              <a:rPr lang="ru-RU" sz="2000" dirty="0">
                <a:latin typeface="Comic Sans MS" pitchFamily="66" charset="0"/>
              </a:rPr>
              <a:t>хорошо знает, </a:t>
            </a:r>
            <a:r>
              <a:rPr lang="ru-RU" sz="2000" dirty="0" smtClean="0">
                <a:latin typeface="Comic Sans MS" pitchFamily="66" charset="0"/>
              </a:rPr>
              <a:t>шумные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сверстники </a:t>
            </a:r>
            <a:r>
              <a:rPr lang="ru-RU" sz="2000" dirty="0">
                <a:latin typeface="Comic Sans MS" pitchFamily="66" charset="0"/>
              </a:rPr>
              <a:t>его утомляют.</a:t>
            </a:r>
          </a:p>
        </p:txBody>
      </p:sp>
      <p:pic>
        <p:nvPicPr>
          <p:cNvPr id="4098" name="Picture 2" descr="C:\Documents and Settings\Администратор\Рабочий стол\1400241766_fwlmzaqajf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933056"/>
            <a:ext cx="3492369" cy="2654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47275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3" name="AutoShape 19"/>
          <p:cNvSpPr>
            <a:spLocks noChangeArrowheads="1"/>
          </p:cNvSpPr>
          <p:nvPr/>
        </p:nvSpPr>
        <p:spPr bwMode="auto">
          <a:xfrm>
            <a:off x="2124075" y="7938"/>
            <a:ext cx="4464050" cy="792162"/>
          </a:xfrm>
          <a:prstGeom prst="ribbon">
            <a:avLst>
              <a:gd name="adj1" fmla="val 12500"/>
              <a:gd name="adj2" fmla="val 50000"/>
            </a:avLst>
          </a:prstGeom>
          <a:solidFill>
            <a:srgbClr val="CC99FF">
              <a:alpha val="42999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Отдохнём!</a:t>
            </a:r>
            <a:r>
              <a:rPr lang="ru-RU"/>
              <a:t> </a:t>
            </a:r>
            <a: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ru-RU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285" name="Text Box 21"/>
          <p:cNvSpPr txBox="1">
            <a:spLocks noChangeArrowheads="1"/>
          </p:cNvSpPr>
          <p:nvPr/>
        </p:nvSpPr>
        <p:spPr bwMode="auto">
          <a:xfrm>
            <a:off x="4121150" y="3919538"/>
            <a:ext cx="3603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ru-RU"/>
              <a:t>1   </a:t>
            </a:r>
          </a:p>
        </p:txBody>
      </p:sp>
      <p:sp>
        <p:nvSpPr>
          <p:cNvPr id="11286" name="Text Box 22"/>
          <p:cNvSpPr txBox="1">
            <a:spLocks noChangeArrowheads="1"/>
          </p:cNvSpPr>
          <p:nvPr/>
        </p:nvSpPr>
        <p:spPr bwMode="auto">
          <a:xfrm>
            <a:off x="8639175" y="3919538"/>
            <a:ext cx="2873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ru-RU"/>
              <a:t>2</a:t>
            </a:r>
          </a:p>
        </p:txBody>
      </p:sp>
      <p:sp>
        <p:nvSpPr>
          <p:cNvPr id="11287" name="Text Box 23"/>
          <p:cNvSpPr txBox="1">
            <a:spLocks noChangeArrowheads="1"/>
          </p:cNvSpPr>
          <p:nvPr/>
        </p:nvSpPr>
        <p:spPr bwMode="auto">
          <a:xfrm>
            <a:off x="4121150" y="6245225"/>
            <a:ext cx="2333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ru-RU"/>
              <a:t>3</a:t>
            </a:r>
          </a:p>
        </p:txBody>
      </p:sp>
      <p:sp>
        <p:nvSpPr>
          <p:cNvPr id="11288" name="Text Box 24"/>
          <p:cNvSpPr txBox="1">
            <a:spLocks noChangeArrowheads="1"/>
          </p:cNvSpPr>
          <p:nvPr/>
        </p:nvSpPr>
        <p:spPr bwMode="auto">
          <a:xfrm>
            <a:off x="8604250" y="6215063"/>
            <a:ext cx="5032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ru-RU"/>
              <a:t>4</a:t>
            </a:r>
          </a:p>
        </p:txBody>
      </p:sp>
      <p:sp>
        <p:nvSpPr>
          <p:cNvPr id="11289" name="Rectangle 25"/>
          <p:cNvSpPr>
            <a:spLocks noChangeArrowheads="1"/>
          </p:cNvSpPr>
          <p:nvPr/>
        </p:nvSpPr>
        <p:spPr bwMode="auto">
          <a:xfrm>
            <a:off x="179388" y="981075"/>
            <a:ext cx="8964612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ru-RU" sz="2400" i="1" dirty="0">
                <a:latin typeface="Comic Sans MS" pitchFamily="66" charset="0"/>
              </a:rPr>
              <a:t>Представьте: вы сидите на скамейке, рядом с вами лежит ваша шапка, к вам подходит человек и садится на неё! Как вы отреагируете???</a:t>
            </a:r>
          </a:p>
        </p:txBody>
      </p:sp>
      <p:pic>
        <p:nvPicPr>
          <p:cNvPr id="11291" name="Picture 27" descr="психология сангвиник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360613"/>
            <a:ext cx="3816350" cy="192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2" name="Picture 28" descr="психология флегматик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825" y="4594225"/>
            <a:ext cx="3816350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3" name="Picture 29" descr="психология холерик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64063"/>
            <a:ext cx="3816350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4" name="Picture 30" descr="психология меланхолик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825" y="2298700"/>
            <a:ext cx="3816350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0204131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3" grpId="0" animBg="1"/>
      <p:bldP spid="11285" grpId="0"/>
      <p:bldP spid="11286" grpId="0"/>
      <p:bldP spid="11287" grpId="0"/>
      <p:bldP spid="11288" grpId="0"/>
      <p:bldP spid="1128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147248" cy="4929411"/>
          </a:xfrm>
        </p:spPr>
        <p:txBody>
          <a:bodyPr>
            <a:normAutofit fontScale="92500"/>
          </a:bodyPr>
          <a:lstStyle/>
          <a:p>
            <a:r>
              <a:rPr lang="ru-RU" sz="4400" u="sng" dirty="0">
                <a:latin typeface="Comic Sans MS" pitchFamily="66" charset="0"/>
              </a:rPr>
              <a:t>Характер</a:t>
            </a:r>
            <a:r>
              <a:rPr lang="ru-RU" sz="4400" dirty="0">
                <a:latin typeface="Comic Sans MS" pitchFamily="66" charset="0"/>
              </a:rPr>
              <a:t> - совокупность устойчивых индивидуальных особенностей личности, складывающихся в деятельности и общении, обусловливая типическое для личности способы поведения. </a:t>
            </a:r>
          </a:p>
          <a:p>
            <a:endParaRPr lang="ru-RU" sz="4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331640" y="235766"/>
            <a:ext cx="58326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/>
                </a:solidFill>
                <a:latin typeface="Comic Sans MS" pitchFamily="66" charset="0"/>
              </a:rPr>
              <a:t>5.Понятие </a:t>
            </a:r>
            <a:r>
              <a:rPr lang="ru-RU" sz="3600" b="1" dirty="0">
                <a:solidFill>
                  <a:schemeClr val="accent1"/>
                </a:solidFill>
                <a:latin typeface="Comic Sans MS" pitchFamily="66" charset="0"/>
              </a:rPr>
              <a:t>о характере</a:t>
            </a:r>
          </a:p>
        </p:txBody>
      </p:sp>
    </p:spTree>
    <p:extLst>
      <p:ext uri="{BB962C8B-B14F-4D97-AF65-F5344CB8AC3E}">
        <p14:creationId xmlns:p14="http://schemas.microsoft.com/office/powerpoint/2010/main" val="115691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620713"/>
            <a:ext cx="8374063" cy="5113337"/>
          </a:xfrm>
        </p:spPr>
        <p:txBody>
          <a:bodyPr/>
          <a:lstStyle/>
          <a:p>
            <a:r>
              <a:rPr lang="ru-RU" sz="3600" dirty="0">
                <a:latin typeface="Comic Sans MS" pitchFamily="66" charset="0"/>
              </a:rPr>
              <a:t>Совокупность отличительных существенных, типических черт образует тип характера, который отражает типичные условия жизни человека. Под воздействием обстоятельств жизни, воспитания, требований общества и требований самого человека тип характера меняется и развивается</a:t>
            </a:r>
            <a:r>
              <a:rPr lang="ru-RU" dirty="0">
                <a:latin typeface="Comic Sans MS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25191460"/>
      </p:ext>
    </p:extLst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79512" y="116632"/>
            <a:ext cx="8507288" cy="173045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Comic Sans MS" pitchFamily="66" charset="0"/>
              </a:rPr>
              <a:t>6.Все </a:t>
            </a:r>
            <a:r>
              <a:rPr lang="ru-RU" sz="3600" b="1" dirty="0">
                <a:latin typeface="Comic Sans MS" pitchFamily="66" charset="0"/>
              </a:rPr>
              <a:t>типологии человеческих характеров, как правило, исходят из ряда общих идей.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2060575"/>
            <a:ext cx="8507413" cy="452596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sz="2800" b="1" u="sng" dirty="0" smtClean="0">
                <a:latin typeface="Comic Sans MS" pitchFamily="66" charset="0"/>
              </a:rPr>
              <a:t>1</a:t>
            </a:r>
            <a:r>
              <a:rPr lang="en-US" sz="2000" b="1" u="sng" dirty="0" smtClean="0">
                <a:latin typeface="Comic Sans MS" pitchFamily="66" charset="0"/>
              </a:rPr>
              <a:t>.</a:t>
            </a:r>
            <a:r>
              <a:rPr lang="ru-RU" sz="2800" dirty="0" smtClean="0">
                <a:latin typeface="Comic Sans MS" pitchFamily="66" charset="0"/>
              </a:rPr>
              <a:t>Характер </a:t>
            </a:r>
            <a:r>
              <a:rPr lang="ru-RU" sz="2800" dirty="0">
                <a:latin typeface="Comic Sans MS" pitchFamily="66" charset="0"/>
              </a:rPr>
              <a:t>человека формируется в онтогенезе относительно рано и на протяжении остальной жизни проявляет себя как более или менее устойчивое личностное образование.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2800" b="1" u="sng" dirty="0">
                <a:latin typeface="Comic Sans MS" pitchFamily="66" charset="0"/>
              </a:rPr>
              <a:t>2.</a:t>
            </a:r>
            <a:r>
              <a:rPr lang="ru-RU" sz="2800" dirty="0">
                <a:latin typeface="Comic Sans MS" pitchFamily="66" charset="0"/>
              </a:rPr>
              <a:t> Сочетания личностных черт, которые входят в характер человека, не являются случайными.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2800" b="1" u="sng" dirty="0">
                <a:latin typeface="Comic Sans MS" pitchFamily="66" charset="0"/>
              </a:rPr>
              <a:t>3.</a:t>
            </a:r>
            <a:r>
              <a:rPr lang="ru-RU" sz="2800" dirty="0">
                <a:latin typeface="Comic Sans MS" pitchFamily="66" charset="0"/>
              </a:rPr>
              <a:t> Большая часть людей в соответствии со своими основными чертами харак­тера может быть разделена на типовые группы</a:t>
            </a:r>
            <a:r>
              <a:rPr lang="ru-RU" sz="2000" dirty="0">
                <a:latin typeface="Comic Sans MS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43265262"/>
      </p:ext>
    </p:extLst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548680"/>
            <a:ext cx="6512511" cy="1143000"/>
          </a:xfrm>
        </p:spPr>
        <p:txBody>
          <a:bodyPr/>
          <a:lstStyle/>
          <a:p>
            <a:pPr lvl="0" algn="ctr"/>
            <a:r>
              <a:rPr lang="ru-RU" sz="3600" dirty="0"/>
              <a:t>Профессия и темперамент</a:t>
            </a:r>
            <a:r>
              <a:rPr lang="ru-RU" sz="2500" dirty="0"/>
              <a:t/>
            </a:r>
            <a:br>
              <a:rPr lang="ru-RU" sz="25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3" y="1837966"/>
            <a:ext cx="4104456" cy="439934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4000" dirty="0"/>
              <a:t>Каждый тип психики </a:t>
            </a:r>
            <a:r>
              <a:rPr lang="ru-RU" sz="4000" dirty="0" smtClean="0"/>
              <a:t>больше</a:t>
            </a:r>
            <a:r>
              <a:rPr lang="ru-RU" sz="4000" dirty="0"/>
              <a:t> </a:t>
            </a:r>
            <a:r>
              <a:rPr lang="ru-RU" sz="4000" dirty="0" smtClean="0"/>
              <a:t>подходит для одних дел и профессий и меньше – для других</a:t>
            </a:r>
            <a:r>
              <a:rPr lang="ru-RU" sz="4000" dirty="0"/>
              <a:t>.</a:t>
            </a:r>
          </a:p>
        </p:txBody>
      </p:sp>
      <p:pic>
        <p:nvPicPr>
          <p:cNvPr id="6146" name="Picture 2" descr="C:\Documents and Settings\User\Рабочий стол\психология\poker-tempera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8501" y="4033771"/>
            <a:ext cx="2540846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Documents and Settings\User\Рабочий стол\психология\13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347" y="1709671"/>
            <a:ext cx="25400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Documents and Settings\User\Рабочий стол\психология\articles_text_3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872" y="1741102"/>
            <a:ext cx="1895475" cy="4280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530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0" y="0"/>
            <a:ext cx="8686800" cy="6858000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ru-RU" b="1" dirty="0" smtClean="0"/>
              <a:t>        </a:t>
            </a:r>
            <a:endParaRPr lang="ru-RU" dirty="0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907946982"/>
              </p:ext>
            </p:extLst>
          </p:nvPr>
        </p:nvGraphicFramePr>
        <p:xfrm>
          <a:off x="467544" y="548680"/>
          <a:ext cx="828092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9621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391</TotalTime>
  <Words>1426</Words>
  <Application>Microsoft Office PowerPoint</Application>
  <PresentationFormat>Экран (4:3)</PresentationFormat>
  <Paragraphs>143</Paragraphs>
  <Slides>25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25</vt:i4>
      </vt:variant>
    </vt:vector>
  </HeadingPairs>
  <TitlesOfParts>
    <vt:vector size="38" baseType="lpstr">
      <vt:lpstr>Calibri</vt:lpstr>
      <vt:lpstr>Comic Sans MS</vt:lpstr>
      <vt:lpstr>Constantia</vt:lpstr>
      <vt:lpstr>Georgia</vt:lpstr>
      <vt:lpstr>Tahoma</vt:lpstr>
      <vt:lpstr>Times New Roman</vt:lpstr>
      <vt:lpstr>Trebuchet MS</vt:lpstr>
      <vt:lpstr>Wingdings</vt:lpstr>
      <vt:lpstr>Wingdings 2</vt:lpstr>
      <vt:lpstr>Воздушный поток</vt:lpstr>
      <vt:lpstr>Поток</vt:lpstr>
      <vt:lpstr>1_Поток</vt:lpstr>
      <vt:lpstr>2_Поток</vt:lpstr>
      <vt:lpstr>МИНИСТЕРСТВО ВЫСШЕГО И СРЕДНЕГО СПЕЦИАЛЬНОГО ОБРАЗОВОНИЯ РЕСПУБЛИКИ УЗБЕКИСТАН  ТАШКЕНТСКИЙ ГОСУДАРСТВЕННЫЙ УНИВЕРСИТЕТ  ИМЕНИ НИЗАМИ   КАФЕДРА  ДИСТАНЦИОННОЕ ОБРАЗОВАНИЕ  </vt:lpstr>
      <vt:lpstr>План:</vt:lpstr>
      <vt:lpstr>Цель учебного занятия:</vt:lpstr>
      <vt:lpstr>1.Темперамент– </vt:lpstr>
      <vt:lpstr>Презентация PowerPoint</vt:lpstr>
      <vt:lpstr>Темперамент</vt:lpstr>
      <vt:lpstr>Презентация PowerPoint</vt:lpstr>
      <vt:lpstr>Презентация PowerPoint</vt:lpstr>
      <vt:lpstr>3. Физиологические основы темперамента</vt:lpstr>
      <vt:lpstr>Презентация PowerPoint</vt:lpstr>
      <vt:lpstr>Холерик </vt:lpstr>
      <vt:lpstr>Флегматик </vt:lpstr>
      <vt:lpstr>Презентация PowerPoint</vt:lpstr>
      <vt:lpstr>Презентация PowerPoint</vt:lpstr>
      <vt:lpstr>4.Особенности проявления темперамента у детей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6.Все типологии человеческих характеров, как правило, исходят из ряда общих идей.</vt:lpstr>
      <vt:lpstr>Профессия и темперамент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Comp</dc:creator>
  <cp:lastModifiedBy>ADMIN</cp:lastModifiedBy>
  <cp:revision>25</cp:revision>
  <dcterms:created xsi:type="dcterms:W3CDTF">2012-12-17T22:45:33Z</dcterms:created>
  <dcterms:modified xsi:type="dcterms:W3CDTF">2019-10-18T10:12:53Z</dcterms:modified>
</cp:coreProperties>
</file>