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1" r:id="rId4"/>
    <p:sldId id="257" r:id="rId5"/>
    <p:sldId id="258" r:id="rId6"/>
    <p:sldId id="259" r:id="rId7"/>
    <p:sldId id="260" r:id="rId8"/>
    <p:sldId id="267" r:id="rId9"/>
    <p:sldId id="268" r:id="rId10"/>
    <p:sldId id="261" r:id="rId11"/>
    <p:sldId id="262" r:id="rId12"/>
    <p:sldId id="263" r:id="rId13"/>
    <p:sldId id="264" r:id="rId14"/>
    <p:sldId id="269" r:id="rId15"/>
    <p:sldId id="265" r:id="rId16"/>
    <p:sldId id="270" r:id="rId17"/>
    <p:sldId id="272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472B8-9FFA-4F01-BB14-C896764BB8EB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B5567-ED80-4CE8-AF90-F854BBFB03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file:///C:\Documents%20and%20Settings\User\&#1056;&#1072;&#1073;&#1086;&#1095;&#1080;&#1081;%20&#1089;&#1090;&#1086;&#1083;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0"/>
            <a:ext cx="7000892" cy="3286148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</a:rPr>
              <a:t>Эволюция выделительной системы</a:t>
            </a:r>
            <a:endParaRPr lang="ru-RU" sz="6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User\Рабочий стол\анимация\Учителя и ученики ІІ\14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285992"/>
            <a:ext cx="2522392" cy="350046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52006" y="4586125"/>
            <a:ext cx="55124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Выполнил: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Курова Светлана Васильевна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биологии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МОУ «Гимназия №9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г.Буденновска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2019г.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4900" b="1" i="1" dirty="0" smtClean="0">
                <a:solidFill>
                  <a:schemeClr val="tx2"/>
                </a:solidFill>
                <a:cs typeface="Times New Roman" pitchFamily="18" charset="0"/>
              </a:rPr>
              <a:t>Задачи урока:</a:t>
            </a:r>
            <a:br>
              <a:rPr lang="ru-RU" sz="4900" b="1" i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определить роль выделительной системы в обмене веществ, проследить эволюцию выделительной системы; развивать умение выделять и обосновывать признаки усложнения и повышения организации живых организмов.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8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Проверка знаний: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 каких животных впервые появилась кровеносная система и какого типа?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чем особенность строения незамкнутой системы кровообращения?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 каких животных незамкнутая кровеносная система? 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В </a:t>
            </a:r>
            <a:r>
              <a:rPr lang="ru-RU" dirty="0" smtClean="0">
                <a:solidFill>
                  <a:srgbClr val="002060"/>
                </a:solidFill>
              </a:rPr>
              <a:t>чем проявляется связь между строением сердца и уровнем организации животного?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Какие функции выполняет кровь?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Каков состав крови?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У каких классов животных замкнутая кровеносная система?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Простейшие</a:t>
            </a:r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  <a:hlinkClick r:id="rId2" action="ppaction://hlinkfile"/>
              </a:rPr>
              <a:t> 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214950"/>
            <a:ext cx="9144000" cy="1411279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Простейшие удаляют продукты жизнедеятельности через клеточную оболочку, а излишки воды – через сократительную вакуоль.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7" name="Picture 3" descr="F:\биология\биология 7 класс\картинки\животные\Беспозвоночные\тип Простейшие\многообразие простейших\простейшие.jpg"/>
          <p:cNvPicPr>
            <a:picLocks noChangeAspect="1" noChangeArrowheads="1"/>
          </p:cNvPicPr>
          <p:nvPr/>
        </p:nvPicPr>
        <p:blipFill>
          <a:blip r:embed="rId3" cstate="print"/>
          <a:srcRect t="18500" b="8000"/>
          <a:stretch>
            <a:fillRect/>
          </a:stretch>
        </p:blipFill>
        <p:spPr bwMode="auto">
          <a:xfrm>
            <a:off x="642910" y="1142984"/>
            <a:ext cx="7215238" cy="3788026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Губки и Кишечнополостные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636"/>
            <a:ext cx="9144000" cy="155415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Губки и Кишечнополостные продукты обмена веществ выделяют в окружающую среду всеми клетками организма.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Гидроидные."/>
          <p:cNvPicPr/>
          <p:nvPr/>
        </p:nvPicPr>
        <p:blipFill>
          <a:blip r:embed="rId2" cstate="print"/>
          <a:srcRect l="26049" r="48760" b="51111"/>
          <a:stretch>
            <a:fillRect/>
          </a:stretch>
        </p:blipFill>
        <p:spPr bwMode="auto">
          <a:xfrm>
            <a:off x="6000760" y="1071546"/>
            <a:ext cx="2643206" cy="2786082"/>
          </a:xfrm>
          <a:prstGeom prst="rect">
            <a:avLst/>
          </a:prstGeom>
          <a:noFill/>
          <a:ln w="38100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 descr="Гидроидные."/>
          <p:cNvPicPr/>
          <p:nvPr/>
        </p:nvPicPr>
        <p:blipFill>
          <a:blip r:embed="rId2" cstate="print"/>
          <a:srcRect r="75191" b="51087"/>
          <a:stretch>
            <a:fillRect/>
          </a:stretch>
        </p:blipFill>
        <p:spPr bwMode="auto">
          <a:xfrm>
            <a:off x="428596" y="1142984"/>
            <a:ext cx="2643206" cy="2786082"/>
          </a:xfrm>
          <a:prstGeom prst="rect">
            <a:avLst/>
          </a:prstGeom>
          <a:noFill/>
          <a:ln w="38100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0" name="Picture 2" descr="F:\биология\биология 7 класс\картинки\животные\Беспозвоночные\тип Губки\губки.jpg"/>
          <p:cNvPicPr>
            <a:picLocks noChangeAspect="1" noChangeArrowheads="1"/>
          </p:cNvPicPr>
          <p:nvPr/>
        </p:nvPicPr>
        <p:blipFill>
          <a:blip r:embed="rId3" cstate="print"/>
          <a:srcRect l="4412" r="25000"/>
          <a:stretch>
            <a:fillRect/>
          </a:stretch>
        </p:blipFill>
        <p:spPr bwMode="auto">
          <a:xfrm>
            <a:off x="3214678" y="2071678"/>
            <a:ext cx="2622206" cy="2786082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Плоские черви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1214422"/>
            <a:ext cx="3857620" cy="535785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У Плоских червей появилась впервые выделительная система в виде тонких канальцев - </a:t>
            </a:r>
            <a:r>
              <a:rPr lang="ru-RU" b="1" dirty="0" err="1" smtClean="0">
                <a:solidFill>
                  <a:srgbClr val="002060"/>
                </a:solidFill>
              </a:rPr>
              <a:t>протонефридиев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Выделительные системы плоских и кольчатых червей"/>
          <p:cNvPicPr/>
          <p:nvPr/>
        </p:nvPicPr>
        <p:blipFill>
          <a:blip r:embed="rId2" cstate="print"/>
          <a:srcRect r="50731"/>
          <a:stretch>
            <a:fillRect/>
          </a:stretch>
        </p:blipFill>
        <p:spPr bwMode="auto">
          <a:xfrm>
            <a:off x="285720" y="1142984"/>
            <a:ext cx="4714908" cy="5500726"/>
          </a:xfrm>
          <a:prstGeom prst="rect">
            <a:avLst/>
          </a:prstGeom>
          <a:noFill/>
          <a:ln w="38100" cmpd="sng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Кольчатые черви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1071546"/>
            <a:ext cx="4071934" cy="5500726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 каждом сегменте пара воронок, открывающихся  в полость тела, </a:t>
            </a:r>
            <a:r>
              <a:rPr lang="ru-RU" b="1" dirty="0" err="1" smtClean="0">
                <a:solidFill>
                  <a:srgbClr val="002060"/>
                </a:solidFill>
              </a:rPr>
              <a:t>соединеных</a:t>
            </a:r>
            <a:r>
              <a:rPr lang="ru-RU" b="1" dirty="0" smtClean="0">
                <a:solidFill>
                  <a:srgbClr val="002060"/>
                </a:solidFill>
              </a:rPr>
              <a:t> канальцами, открывающимися порами в следующем сегменте.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Выделительные системы плоских и кольчатых червей"/>
          <p:cNvPicPr/>
          <p:nvPr/>
        </p:nvPicPr>
        <p:blipFill>
          <a:blip r:embed="rId2" cstate="print"/>
          <a:srcRect l="50731" r="996" b="4044"/>
          <a:stretch>
            <a:fillRect/>
          </a:stretch>
        </p:blipFill>
        <p:spPr bwMode="auto">
          <a:xfrm>
            <a:off x="357158" y="1071546"/>
            <a:ext cx="4500594" cy="5572164"/>
          </a:xfrm>
          <a:prstGeom prst="rect">
            <a:avLst/>
          </a:prstGeom>
          <a:noFill/>
          <a:ln w="38100" cmpd="sng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613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Моллюски и иглокожие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365104"/>
            <a:ext cx="8784976" cy="2193107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У моллюсков: 1-2 почки, проводящие каналы и выделительные поры.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У иглокожих специальных органов выделения нет.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5" r="14805"/>
          <a:stretch>
            <a:fillRect/>
          </a:stretch>
        </p:blipFill>
        <p:spPr bwMode="auto">
          <a:xfrm>
            <a:off x="5724128" y="1628800"/>
            <a:ext cx="3017163" cy="2376264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5184576" cy="2438400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Членистоногие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05064"/>
            <a:ext cx="8892480" cy="252028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• Органы выделения ракообразных – пара зеленых желез на голове в основании длинных усиков.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• У паукообразных появились мальпигиевые сосуды.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• У некоторых членистоногих продукты обмена накапливаются в хитиновом покровые и удаляются с линькой.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68" t="6830" b="3654"/>
          <a:stretch>
            <a:fillRect/>
          </a:stretch>
        </p:blipFill>
        <p:spPr bwMode="auto">
          <a:xfrm>
            <a:off x="395536" y="1124744"/>
            <a:ext cx="4141738" cy="2448272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8423" y="1052736"/>
            <a:ext cx="4157633" cy="2520280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Членистоногие - Насекомые 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25144"/>
            <a:ext cx="8640960" cy="21328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• Мальпигиевы сосуды насекомых - однослойные длинные трубочки, впадающие в просвет задней кишки.</a:t>
            </a:r>
          </a:p>
        </p:txBody>
      </p:sp>
      <p:pic>
        <p:nvPicPr>
          <p:cNvPr id="4" name="Рисунок 3" descr="Мальпигиевы тельца насекомых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40768"/>
            <a:ext cx="7458622" cy="3149541"/>
          </a:xfrm>
          <a:prstGeom prst="rect">
            <a:avLst/>
          </a:prstGeom>
          <a:noFill/>
          <a:ln w="38100" cmpd="sng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</a:rPr>
              <a:t>Рыбы </a:t>
            </a:r>
            <a:endParaRPr lang="ru-RU" sz="6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14885"/>
            <a:ext cx="9144000" cy="192882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Две лентовидные красно-бурые почки между плавательным пузырем и  позвоночником, два мочеточника открываются в клоаку.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У некоторых есть мочевой пузырь.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Documents and Settings\User\Рабочий стол\анимация\Рыбы\2f85ee7f950121a49c809aa73d887f4d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552" y="0"/>
            <a:ext cx="2158448" cy="1500198"/>
          </a:xfrm>
          <a:prstGeom prst="rect">
            <a:avLst/>
          </a:prstGeom>
          <a:noFill/>
        </p:spPr>
      </p:pic>
      <p:pic>
        <p:nvPicPr>
          <p:cNvPr id="3075" name="Picture 3" descr="C:\Documents and Settings\User\Рабочий стол\анимация\Рыбы\1c047cb41c5d51f522eb7207c90c12d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66" cy="1970939"/>
          </a:xfrm>
          <a:prstGeom prst="rect">
            <a:avLst/>
          </a:prstGeom>
          <a:noFill/>
        </p:spPr>
      </p:pic>
      <p:pic>
        <p:nvPicPr>
          <p:cNvPr id="3076" name="Picture 4" descr="F:\биология\биология 7 класс\картинки\животные\тип Хордовые\подтип Позвоночные\кл.Рыбы\подкл.Костные\строение рыбы\внутрен.строение.jpg"/>
          <p:cNvPicPr>
            <a:picLocks noChangeAspect="1" noChangeArrowheads="1"/>
          </p:cNvPicPr>
          <p:nvPr/>
        </p:nvPicPr>
        <p:blipFill>
          <a:blip r:embed="rId4" cstate="print"/>
          <a:srcRect l="18588" t="35001" r="20548" b="31351"/>
          <a:stretch>
            <a:fillRect/>
          </a:stretch>
        </p:blipFill>
        <p:spPr bwMode="auto">
          <a:xfrm>
            <a:off x="1475656" y="1700808"/>
            <a:ext cx="6011103" cy="2880320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644008" y="90872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Почки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644008" y="1340768"/>
            <a:ext cx="720080" cy="165618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6643734" cy="1071546"/>
          </a:xfrm>
        </p:spPr>
        <p:txBody>
          <a:bodyPr>
            <a:normAutofit fontScale="90000"/>
          </a:bodyPr>
          <a:lstStyle/>
          <a:p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</a:rPr>
              <a:t>Земноводные </a:t>
            </a:r>
            <a:endParaRPr lang="ru-RU" sz="6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86322"/>
            <a:ext cx="9144000" cy="2071678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Парные почки по бокам позвоночника. Мочеточники открываются в клоаку. Моча из клоаки поступает в мочевой пузырь, откуда наружу.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F:\биология\биология 7 класс\картинки\животные\тип Хордовые\подтип Позвоночные\кл. Земноводные\отр.Бесхвостые\строение лягушки\мочеполовая с-ма.jpg"/>
          <p:cNvPicPr>
            <a:picLocks noChangeAspect="1" noChangeArrowheads="1"/>
          </p:cNvPicPr>
          <p:nvPr/>
        </p:nvPicPr>
        <p:blipFill>
          <a:blip r:embed="rId2" cstate="print"/>
          <a:srcRect b="21663"/>
          <a:stretch>
            <a:fillRect/>
          </a:stretch>
        </p:blipFill>
        <p:spPr bwMode="auto">
          <a:xfrm>
            <a:off x="285720" y="1000108"/>
            <a:ext cx="2500330" cy="3677872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  <p:pic>
        <p:nvPicPr>
          <p:cNvPr id="4099" name="Picture 3" descr="F:\биология\биология 7 класс\картинки\животные\тип Хордовые\подтип Позвоночные\кл. Земноводные\отр.Бесхвостые\строение лягушки\дыхание и выделение.jpg"/>
          <p:cNvPicPr>
            <a:picLocks noChangeAspect="1" noChangeArrowheads="1"/>
          </p:cNvPicPr>
          <p:nvPr/>
        </p:nvPicPr>
        <p:blipFill>
          <a:blip r:embed="rId3" cstate="print"/>
          <a:srcRect t="8750"/>
          <a:stretch>
            <a:fillRect/>
          </a:stretch>
        </p:blipFill>
        <p:spPr bwMode="auto">
          <a:xfrm>
            <a:off x="3286116" y="1071546"/>
            <a:ext cx="3971925" cy="3619512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  <p:pic>
        <p:nvPicPr>
          <p:cNvPr id="3074" name="Picture 2" descr="C:\Documents and Settings\User\Рабочий стол\анимация\анимация земноводные\43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4750" y="214290"/>
            <a:ext cx="1486371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000924" cy="11430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Пресмыкающиеся 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14884"/>
            <a:ext cx="9144000" cy="214311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Тазовые почки, мочеточники и мочевой пузырь. Удаляются твердые продукты, т.к. вода обратно всасывается в кровь.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Часть продуктов выделяется слезами и носовой слизью.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F:\биология\биология 7 класс\картинки\животные\тип Хордовые\подтип Позвоночные\кл.Пресмыкающиеся\подкл.Чешуйчатые\отр.Ящерицы\строение ящерицы\внутр.строение.jpg"/>
          <p:cNvPicPr>
            <a:picLocks noChangeAspect="1" noChangeArrowheads="1"/>
          </p:cNvPicPr>
          <p:nvPr/>
        </p:nvPicPr>
        <p:blipFill>
          <a:blip r:embed="rId2" cstate="print"/>
          <a:srcRect t="14000" b="20000"/>
          <a:stretch>
            <a:fillRect/>
          </a:stretch>
        </p:blipFill>
        <p:spPr bwMode="auto">
          <a:xfrm>
            <a:off x="603946" y="1201740"/>
            <a:ext cx="7397078" cy="3370267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  <p:pic>
        <p:nvPicPr>
          <p:cNvPr id="4098" name="Picture 2" descr="C:\Documents and Settings\User\Рабочий стол\анимация\Рептилии\543913c7d5cac68a0452ba2476cb229b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87070"/>
            <a:ext cx="1785918" cy="1079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000924" cy="11430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Птицы 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09120"/>
            <a:ext cx="9144000" cy="21431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Крупные тазовые почки, мочеточники открываются в клоаку.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Мочевого пузыря нет, моча выделяется часто в виде белой густой кашицы.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7476" t="37971" r="56300" b="27950"/>
          <a:stretch>
            <a:fillRect/>
          </a:stretch>
        </p:blipFill>
        <p:spPr bwMode="auto">
          <a:xfrm>
            <a:off x="3779912" y="1124744"/>
            <a:ext cx="5049321" cy="3261372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8988" r="53311" b="17190"/>
          <a:stretch>
            <a:fillRect/>
          </a:stretch>
        </p:blipFill>
        <p:spPr bwMode="auto">
          <a:xfrm>
            <a:off x="539552" y="1124744"/>
            <a:ext cx="2651399" cy="3312368"/>
          </a:xfrm>
          <a:prstGeom prst="rect">
            <a:avLst/>
          </a:prstGeom>
          <a:noFill/>
          <a:ln w="25400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7000892" cy="1143000"/>
          </a:xfrm>
        </p:spPr>
        <p:txBody>
          <a:bodyPr>
            <a:normAutofit/>
          </a:bodyPr>
          <a:lstStyle/>
          <a:p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</a:rPr>
              <a:t>Млекопитающие </a:t>
            </a:r>
            <a:endParaRPr lang="ru-RU" sz="6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2428868"/>
            <a:ext cx="4786314" cy="400052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Парные бобовидные почки в поясничной области по бокам позвоночника, мочеточники, мочевой пузырь и мочеиспускательный канал.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Documents and Settings\User\Рабочий стол\анимация\Хищники\a90225c9cfc23cc11b4c980d428f821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60648"/>
            <a:ext cx="1494651" cy="1988840"/>
          </a:xfrm>
          <a:prstGeom prst="rect">
            <a:avLst/>
          </a:prstGeom>
          <a:noFill/>
        </p:spPr>
      </p:pic>
      <p:pic>
        <p:nvPicPr>
          <p:cNvPr id="6147" name="Picture 3" descr="C:\Documents and Settings\User\Рабочий стол\анимация\Хищники\6a9dca927dbc01f0ded2d4fba438528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42984"/>
            <a:ext cx="2184066" cy="1120034"/>
          </a:xfrm>
          <a:prstGeom prst="rect">
            <a:avLst/>
          </a:prstGeom>
          <a:noFill/>
        </p:spPr>
      </p:pic>
      <p:pic>
        <p:nvPicPr>
          <p:cNvPr id="6149" name="Picture 5" descr="F:\биология\биология 7 класс\картинки\животные\тип Хордовые\подтип Позвоночные\кл. Млекопитающие\подкл.Плацентарные-Высшие\общие признаки.jpg"/>
          <p:cNvPicPr>
            <a:picLocks noChangeAspect="1" noChangeArrowheads="1"/>
          </p:cNvPicPr>
          <p:nvPr/>
        </p:nvPicPr>
        <p:blipFill>
          <a:blip r:embed="rId4" cstate="print"/>
          <a:srcRect l="50951" t="40774" r="27649" b="31558"/>
          <a:stretch>
            <a:fillRect/>
          </a:stretch>
        </p:blipFill>
        <p:spPr bwMode="auto">
          <a:xfrm>
            <a:off x="285720" y="2551333"/>
            <a:ext cx="4286280" cy="3878063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32656"/>
            <a:ext cx="9001156" cy="114300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chemeClr val="accent5">
                    <a:lumMod val="50000"/>
                  </a:schemeClr>
                </a:solidFill>
              </a:rPr>
              <a:t>Эволюция выделительной системы 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428868"/>
            <a:ext cx="8892480" cy="400052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Эволюция системы выделения шла в направлении создания и усложнения специализированных органов, обеспечивающих выведение из организма вредных жидких продуктов жизнедеятельности.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Закрепление: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45259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Как жидкие продукты жизнедеятельности выделяются из организма простейших и кишечнополостных?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Какие органы входят в состав выделительной системы позвоночных?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Почему не все животные имеют мочевой пузырь? С чем это связано?</a:t>
            </a:r>
          </a:p>
          <a:p>
            <a:endParaRPr lang="ru-RU" dirty="0"/>
          </a:p>
        </p:txBody>
      </p:sp>
      <p:pic>
        <p:nvPicPr>
          <p:cNvPr id="4" name="Picture 3" descr="F:\биология\биология 7 класс\картинки\животные\Беспозвоночные\тип Простейшие\многообразие простейших\простейшие.jpg"/>
          <p:cNvPicPr>
            <a:picLocks noChangeAspect="1" noChangeArrowheads="1"/>
          </p:cNvPicPr>
          <p:nvPr/>
        </p:nvPicPr>
        <p:blipFill>
          <a:blip r:embed="rId2" cstate="print"/>
          <a:srcRect l="1561" t="27926" r="66503" b="13392"/>
          <a:stretch>
            <a:fillRect/>
          </a:stretch>
        </p:blipFill>
        <p:spPr bwMode="auto">
          <a:xfrm>
            <a:off x="827584" y="4797152"/>
            <a:ext cx="1440160" cy="1800200"/>
          </a:xfrm>
          <a:prstGeom prst="rect">
            <a:avLst/>
          </a:prstGeom>
          <a:noFill/>
          <a:ln w="38100" cmpd="sng">
            <a:solidFill>
              <a:srgbClr val="002060"/>
            </a:solidFill>
          </a:ln>
        </p:spPr>
      </p:pic>
      <p:pic>
        <p:nvPicPr>
          <p:cNvPr id="5" name="Рисунок 4" descr="Гидроидные."/>
          <p:cNvPicPr/>
          <p:nvPr/>
        </p:nvPicPr>
        <p:blipFill>
          <a:blip r:embed="rId3" cstate="print"/>
          <a:srcRect r="75191" b="51087"/>
          <a:stretch>
            <a:fillRect/>
          </a:stretch>
        </p:blipFill>
        <p:spPr bwMode="auto">
          <a:xfrm>
            <a:off x="3059832" y="4725144"/>
            <a:ext cx="1440160" cy="1800200"/>
          </a:xfrm>
          <a:prstGeom prst="rect">
            <a:avLst/>
          </a:prstGeom>
          <a:noFill/>
          <a:ln w="38100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12" descr="0_c43f_177c94bd_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725144"/>
            <a:ext cx="1469990" cy="1800399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18" descr="260704"/>
          <p:cNvPicPr>
            <a:picLocks noChangeAspect="1" noChangeArrowheads="1"/>
          </p:cNvPicPr>
          <p:nvPr/>
        </p:nvPicPr>
        <p:blipFill>
          <a:blip r:embed="rId5" cstate="print">
            <a:lum contrast="36000"/>
          </a:blip>
          <a:srcRect t="14999"/>
          <a:stretch>
            <a:fillRect/>
          </a:stretch>
        </p:blipFill>
        <p:spPr bwMode="auto">
          <a:xfrm>
            <a:off x="7218486" y="4653136"/>
            <a:ext cx="1385962" cy="1841398"/>
          </a:xfrm>
          <a:prstGeom prst="rect">
            <a:avLst/>
          </a:prstGeom>
          <a:noFill/>
          <a:ln w="22225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857232"/>
            <a:ext cx="5357818" cy="2154230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</a:rPr>
              <a:t>Домашнее задание:</a:t>
            </a:r>
            <a:endParaRPr lang="ru-RU" sz="6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3357562"/>
            <a:ext cx="4400552" cy="104298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§42, </a:t>
            </a:r>
            <a:r>
              <a:rPr lang="ru-RU" sz="5400" b="1" i="1" dirty="0">
                <a:solidFill>
                  <a:schemeClr val="accent5">
                    <a:lumMod val="50000"/>
                  </a:schemeClr>
                </a:solidFill>
              </a:rPr>
              <a:t>п/т </a:t>
            </a: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</a:rPr>
              <a:t>§41-42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171" name="Picture 3" descr="C:\Documents and Settings\User\Рабочий стол\анимация\Птицы\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3405703" cy="4540937"/>
          </a:xfrm>
          <a:prstGeom prst="rect">
            <a:avLst/>
          </a:prstGeom>
          <a:noFill/>
          <a:ln w="38100" cmpd="sng">
            <a:solidFill>
              <a:schemeClr val="accent5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417</Words>
  <Application>Microsoft Office PowerPoint</Application>
  <PresentationFormat>Экран (4:3)</PresentationFormat>
  <Paragraphs>53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Эволюция выделительной системы</vt:lpstr>
      <vt:lpstr>Задачи урока: определить роль выделительной системы в обмене веществ, проследить эволюцию выделительной системы; развивать умение выделять и обосновывать признаки усложнения и повышения организации живых организмов.</vt:lpstr>
      <vt:lpstr>Проверка знаний:</vt:lpstr>
      <vt:lpstr>Простейшие </vt:lpstr>
      <vt:lpstr>Губки и Кишечнополостные</vt:lpstr>
      <vt:lpstr>Плоские черви</vt:lpstr>
      <vt:lpstr>Кольчатые черви</vt:lpstr>
      <vt:lpstr>Моллюски и иглокожие</vt:lpstr>
      <vt:lpstr>Членистоногие</vt:lpstr>
      <vt:lpstr>Членистоногие - Насекомые </vt:lpstr>
      <vt:lpstr>Рыбы </vt:lpstr>
      <vt:lpstr>Земноводные </vt:lpstr>
      <vt:lpstr>Пресмыкающиеся </vt:lpstr>
      <vt:lpstr>Птицы </vt:lpstr>
      <vt:lpstr>Млекопитающие </vt:lpstr>
      <vt:lpstr>Эволюция выделительной системы </vt:lpstr>
      <vt:lpstr>Закрепление:</vt:lpstr>
      <vt:lpstr>Домашнее задание: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выделительной системы</dc:title>
  <dc:creator>User</dc:creator>
  <cp:lastModifiedBy>Роман</cp:lastModifiedBy>
  <cp:revision>21</cp:revision>
  <dcterms:created xsi:type="dcterms:W3CDTF">2011-03-01T15:57:34Z</dcterms:created>
  <dcterms:modified xsi:type="dcterms:W3CDTF">2019-10-30T19:21:53Z</dcterms:modified>
</cp:coreProperties>
</file>