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sldIdLst>
    <p:sldId id="256" r:id="rId2"/>
    <p:sldId id="262" r:id="rId3"/>
    <p:sldId id="258" r:id="rId4"/>
    <p:sldId id="260" r:id="rId5"/>
    <p:sldId id="264" r:id="rId6"/>
    <p:sldId id="266" r:id="rId7"/>
    <p:sldId id="267" r:id="rId8"/>
    <p:sldId id="268" r:id="rId9"/>
    <p:sldId id="275" r:id="rId10"/>
    <p:sldId id="273" r:id="rId11"/>
    <p:sldId id="274" r:id="rId12"/>
    <p:sldId id="271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7" autoAdjust="0"/>
    <p:restoredTop sz="94585" autoAdjust="0"/>
  </p:normalViewPr>
  <p:slideViewPr>
    <p:cSldViewPr>
      <p:cViewPr varScale="1">
        <p:scale>
          <a:sx n="96" d="100"/>
          <a:sy n="96" d="100"/>
        </p:scale>
        <p:origin x="-437" y="-91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4FDE60-D267-4CA2-9231-53ABDD89B9C1}" type="datetimeFigureOut">
              <a:rPr lang="ru-RU" smtClean="0"/>
              <a:pPr/>
              <a:t>31.10.2019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C0BEB9-2D63-4A08-A572-F0D1D6C27A62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8.xml"/><Relationship Id="rId1" Type="http://schemas.openxmlformats.org/officeDocument/2006/relationships/themeOverride" Target="../theme/themeOverr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Национальная школа на территории</a:t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> Ханты-Мансийского автономного округа-Югры</a:t>
            </a: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im0-tub-ru.yandex.net/i?id=0228543d1a400fabe0927ed274628517-l&amp;n=13"/>
          <p:cNvPicPr/>
          <p:nvPr/>
        </p:nvPicPr>
        <p:blipFill>
          <a:blip r:embed="rId2" cstate="print"/>
          <a:srcRect r="1183" b="33525"/>
          <a:stretch>
            <a:fillRect/>
          </a:stretch>
        </p:blipFill>
        <p:spPr bwMode="auto">
          <a:xfrm>
            <a:off x="0" y="3828709"/>
            <a:ext cx="9144000" cy="302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5940152" y="3898857"/>
            <a:ext cx="3017108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Работу выполнил: 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ченик 3 «Е» класса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МБОУ «СОШ №6, им. Сирина Н.И.»</a:t>
            </a:r>
          </a:p>
          <a:p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г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. Ханты 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Мансийска</a:t>
            </a:r>
            <a:endParaRPr lang="ru-RU" sz="14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Козлов Владислав</a:t>
            </a:r>
          </a:p>
          <a:p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Научный руководитель: 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учитель начальных классов</a:t>
            </a:r>
          </a:p>
          <a:p>
            <a:r>
              <a:rPr lang="ru-RU" sz="1400" b="1" dirty="0" err="1" smtClean="0">
                <a:latin typeface="Times New Roman" pitchFamily="18" charset="0"/>
                <a:cs typeface="Times New Roman" pitchFamily="18" charset="0"/>
              </a:rPr>
              <a:t>Гречмак</a:t>
            </a:r>
            <a:r>
              <a:rPr lang="ru-RU" sz="1400" b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Александра Сергеевна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Выбор темы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обусловлен изучением историей образования коренного населения ХМАО-Югры.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Актуальность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заключается в том, что 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с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егодня народы стали проявлять повышенный интерес к своему языку, к своей культуре, традициям и обычаям. Традиции народа являются неоценимым средством и в познавательном значении содержания произведений народного творчества, красоты родного языка. Поэтому перед обществом стоит задача формирования морально-этического облика учащихся начальной школы на ценностях этнической, отечественной и мировой культуры, где одним из элементов национальной культуры является родной язык. </a:t>
            </a:r>
          </a:p>
        </p:txBody>
      </p:sp>
      <p:pic>
        <p:nvPicPr>
          <p:cNvPr id="4" name="Рисунок 3" descr="https://im0-tub-ru.yandex.net/i?id=0228543d1a400fabe0927ed274628517-l&amp;n=13"/>
          <p:cNvPicPr/>
          <p:nvPr/>
        </p:nvPicPr>
        <p:blipFill>
          <a:blip r:embed="rId3" cstate="print"/>
          <a:srcRect r="1183" b="33525"/>
          <a:stretch>
            <a:fillRect/>
          </a:stretch>
        </p:blipFill>
        <p:spPr bwMode="auto">
          <a:xfrm>
            <a:off x="0" y="3861048"/>
            <a:ext cx="9144000" cy="29969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3300" b="1" dirty="0" smtClean="0">
                <a:latin typeface="Times New Roman" pitchFamily="18" charset="0"/>
                <a:cs typeface="Times New Roman" pitchFamily="18" charset="0"/>
              </a:rPr>
              <a:t>Введение.</a:t>
            </a: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/>
              <a:t> 	В </a:t>
            </a:r>
            <a:r>
              <a:rPr lang="ru-RU" sz="2200" dirty="0" smtClean="0">
                <a:latin typeface="Times New Roman" pitchFamily="18" charset="0"/>
                <a:ea typeface="+mj-ea"/>
                <a:cs typeface="Times New Roman" pitchFamily="18" charset="0"/>
              </a:rPr>
              <a:t>данной работе кратко отражены пути становления образования в России, в частности национальной школы. Трудности ликвидации безграмотности в молодой Советской России показаны на примере моей прабабушки Шулининой Елены Алексеевы (Кайдаловой), я также рассказал о нашей учительской династии. В исследовательской работе сказано о необходимости повышения образования того времени, о внедрении обязательного образования от начального до среднего. Очень важно, что в нашей стране появились и развиваются национальные школы.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 descr="https://im0-tub-ru.yandex.net/i?id=0228543d1a400fabe0927ed274628517-l&amp;n=13"/>
          <p:cNvPicPr/>
          <p:nvPr/>
        </p:nvPicPr>
        <p:blipFill>
          <a:blip r:embed="rId2" cstate="print"/>
          <a:srcRect r="1183" b="33525"/>
          <a:stretch>
            <a:fillRect/>
          </a:stretch>
        </p:blipFill>
        <p:spPr bwMode="auto">
          <a:xfrm>
            <a:off x="0" y="3828709"/>
            <a:ext cx="9144000" cy="302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99592" y="548680"/>
            <a:ext cx="7772400" cy="1470025"/>
          </a:xfrm>
        </p:spPr>
        <p:txBody>
          <a:bodyPr>
            <a:normAutofit fontScale="90000"/>
          </a:bodyPr>
          <a:lstStyle/>
          <a:p>
            <a:pPr algn="l"/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1700" b="1" dirty="0"/>
              <a:t/>
            </a:r>
            <a:br>
              <a:rPr lang="ru-RU" sz="1700" b="1" dirty="0"/>
            </a:br>
            <a:r>
              <a:rPr lang="ru-RU" sz="1700" b="1" dirty="0" smtClean="0"/>
              <a:t/>
            </a:r>
            <a:br>
              <a:rPr lang="ru-RU" sz="1700" b="1" dirty="0" smtClean="0"/>
            </a:br>
            <a:r>
              <a:rPr lang="ru-RU" sz="2200" b="1" u="sng" dirty="0" smtClean="0">
                <a:latin typeface="Times New Roman" pitchFamily="18" charset="0"/>
                <a:cs typeface="Times New Roman" pitchFamily="18" charset="0"/>
              </a:rPr>
              <a:t>Цель </a:t>
            </a: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исследования: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теоретически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познакомиться с историей возникновения национальных школ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Задачи: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1.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На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основе изучения научной литературы дать понятие словосочетанию «национальная школа».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2.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Проанализировать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динамику роста развития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национальной школы».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3.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ходе экспериментальной работы, выявить сохранение исследовательских знаний в настоящее время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Объект исследования: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история возникновения «национальной школы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Предмет: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«национальная школа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».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u="sng" dirty="0">
                <a:latin typeface="Times New Roman" pitchFamily="18" charset="0"/>
                <a:cs typeface="Times New Roman" pitchFamily="18" charset="0"/>
              </a:rPr>
              <a:t>Гипотеза:</a:t>
            </a:r>
            <a:r>
              <a:rPr lang="ru-RU" sz="2200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если внедрить национальную культуру и традиции в системы образования, то можно добиться эффективности в общеразвивающем обучении.</a:t>
            </a:r>
            <a:r>
              <a:rPr lang="ru-RU" dirty="0"/>
              <a:t/>
            </a:r>
            <a:br>
              <a:rPr lang="ru-RU" dirty="0"/>
            </a:br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endParaRPr lang="ru-RU" b="1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Рисунок 4" descr="https://im0-tub-ru.yandex.net/i?id=0228543d1a400fabe0927ed274628517-l&amp;n=13"/>
          <p:cNvPicPr/>
          <p:nvPr/>
        </p:nvPicPr>
        <p:blipFill>
          <a:blip r:embed="rId3" cstate="print"/>
          <a:srcRect r="1183" b="33525"/>
          <a:stretch>
            <a:fillRect/>
          </a:stretch>
        </p:blipFill>
        <p:spPr bwMode="auto">
          <a:xfrm>
            <a:off x="0" y="5301208"/>
            <a:ext cx="9144000" cy="15567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67744" y="260648"/>
            <a:ext cx="4320480" cy="36004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Часть 1. Исторический обзор.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Содержимое 4" descr="https://im0-tub-ru.yandex.net/i?id=67b63c67a07cdc0abc7e1f38f43000da-l&amp;n=13"/>
          <p:cNvPicPr>
            <a:picLocks noGrp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2051720" y="2060848"/>
            <a:ext cx="5039742" cy="3265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476672"/>
            <a:ext cx="8424936" cy="2448272"/>
          </a:xfrm>
        </p:spPr>
        <p:txBody>
          <a:bodyPr>
            <a:noAutofit/>
          </a:bodyPr>
          <a:lstStyle/>
          <a:p>
            <a:pPr algn="just"/>
            <a:r>
              <a:rPr lang="ru-RU" sz="2000" dirty="0" smtClean="0"/>
              <a:t>	В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первые годы после установления Советской власти в области национального образования на Севере были поставлены главные задачи,  такие как культурное строительство и ликвидация неграмотности. В связи с этим, одной из важных проблем было привлечение в национальные школы всего населения школьного возраста.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Национальное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образование на Севере требовало от государства особого внимания, в частности организации полноценного учебного процесса в условиях территориальной раздробленности, низкой плотности населения и особенностей бытовых условий.</a:t>
            </a: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323528" y="260648"/>
            <a:ext cx="8352928" cy="6336704"/>
          </a:xfrm>
        </p:spPr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</a:p>
          <a:p>
            <a:pPr algn="just"/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Для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ликвидации неграмотности в различных регионах советского Союза в 20-30 годах и даже в 40-е привлекались совсем еще молодые люди, чаще всего они были дворянского происхождения, </a:t>
            </a:r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как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например моя прабабушка Шулинина Елена Алексеевна (</a:t>
            </a:r>
            <a:r>
              <a:rPr lang="ru-RU" sz="2000" dirty="0" err="1">
                <a:latin typeface="Times New Roman" pitchFamily="18" charset="0"/>
                <a:ea typeface="+mj-ea"/>
                <a:cs typeface="Times New Roman" pitchFamily="18" charset="0"/>
              </a:rPr>
              <a:t>Кайдалова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) о которой я расскажу дальше.</a:t>
            </a:r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4" name="Рисунок 3" descr="https://im0-tub-ru.yandex.net/i?id=8ff570e91c6bdaf2f1f44dcf48c97980-l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628800"/>
            <a:ext cx="6156449" cy="37587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179512" y="332656"/>
            <a:ext cx="4464496" cy="6264696"/>
          </a:xfrm>
        </p:spPr>
        <p:txBody>
          <a:bodyPr>
            <a:noAutofit/>
          </a:bodyPr>
          <a:lstStyle/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Закончив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Тобольскую Мариинскую женскую гимназию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в</a:t>
            </a:r>
          </a:p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16-ти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летнем возрасте,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мою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прабабушку  Шулинину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Елену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Алексеевну (Кайдалову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) на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2 года отправили в село на территории ХМАО-Югры. Общеобразовательные занятия проводили вечерами. Люди,  которые были старше ее во много раз с уважением  слушали очень внимательно. Конечно же, не обошлось без трудностей.</a:t>
            </a:r>
          </a:p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Для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того чтобы собрать детей для обучения, молодые учителя пешком обходили юрты. Коренные жители не отпускали своих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детей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в школы-интернаты,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Родители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часто занижали возраст детей и скрывали от учителей. </a:t>
            </a:r>
          </a:p>
          <a:p>
            <a:endParaRPr lang="ru-RU" sz="2000" dirty="0"/>
          </a:p>
        </p:txBody>
      </p:sp>
      <p:pic>
        <p:nvPicPr>
          <p:cNvPr id="1026" name="Picture 2" descr="C:\Users\_к_\Documents\Владик\прабабушка.jpg"/>
          <p:cNvPicPr>
            <a:picLocks noChangeAspect="1" noChangeArrowheads="1"/>
          </p:cNvPicPr>
          <p:nvPr/>
        </p:nvPicPr>
        <p:blipFill>
          <a:blip r:embed="rId3" cstate="print"/>
          <a:srcRect l="3011" r="12674"/>
          <a:stretch>
            <a:fillRect/>
          </a:stretch>
        </p:blipFill>
        <p:spPr bwMode="auto">
          <a:xfrm>
            <a:off x="4572000" y="188640"/>
            <a:ext cx="4320480" cy="6376823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4499992" y="332656"/>
            <a:ext cx="4464496" cy="6264696"/>
          </a:xfrm>
        </p:spPr>
        <p:txBody>
          <a:bodyPr>
            <a:noAutofit/>
          </a:bodyPr>
          <a:lstStyle/>
          <a:p>
            <a:pPr algn="r"/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r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Комиссия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признала ее работу очень хорошей и направила в учительский институт в город Тобольск. Она проработала 42 года учителем начальных классов. Награждена медалями и получила звание «Заслуженный учитель школ РСФСР». </a:t>
            </a:r>
          </a:p>
          <a:p>
            <a:pPr algn="r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Ее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муж и мой прадедушка Шулинин Петр Иванович работал учителем истории и директором школы. Он прошел всю войну и в 1950 году умер от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ран, полученных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на войне, награжден медалями и орденами. Из шестерых их детей четверо стали педагогами, получив звание «Отличники Просвещения».</a:t>
            </a:r>
          </a:p>
          <a:p>
            <a:endParaRPr lang="ru-RU" sz="2000" dirty="0"/>
          </a:p>
        </p:txBody>
      </p:sp>
      <p:pic>
        <p:nvPicPr>
          <p:cNvPr id="4" name="Рисунок 3" descr="https://screenshotscdn.firefoxusercontent.com/images/15879f49-d0ac-4f7f-aa58-4b551f2afe99.pn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404664"/>
            <a:ext cx="4320480" cy="5832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51520" y="260648"/>
            <a:ext cx="4464496" cy="6264696"/>
          </a:xfrm>
        </p:spPr>
        <p:txBody>
          <a:bodyPr>
            <a:noAutofit/>
          </a:bodyPr>
          <a:lstStyle/>
          <a:p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Моя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бабушка Шулинина 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Наталия </a:t>
            </a:r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Петровна пошла по стопам своего  отца, работала учителем истории и  директором школы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.</a:t>
            </a:r>
          </a:p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6" name="__plpcte_target" descr="https://i.mycdn.me/image?id=804021348251&amp;t=3&amp;plc=WEB&amp;tkn=*SmGTmxtXFK8JC5Xv1AMSDOMz-q4"/>
          <p:cNvPicPr/>
          <p:nvPr/>
        </p:nvPicPr>
        <p:blipFill>
          <a:blip r:embed="rId3" cstate="print"/>
          <a:srcRect l="40303" t="-61" r="9998"/>
          <a:stretch>
            <a:fillRect/>
          </a:stretch>
        </p:blipFill>
        <p:spPr bwMode="auto">
          <a:xfrm>
            <a:off x="4716016" y="548680"/>
            <a:ext cx="3888432" cy="56166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" descr="C:\Users\_к_\Documents\Владик\IMG-20190312-WA0004.jpg"/>
          <p:cNvPicPr>
            <a:picLocks noChangeAspect="1" noChangeArrowheads="1"/>
          </p:cNvPicPr>
          <p:nvPr/>
        </p:nvPicPr>
        <p:blipFill>
          <a:blip r:embed="rId4" cstate="print"/>
          <a:srcRect l="6977" b="16279"/>
          <a:stretch>
            <a:fillRect/>
          </a:stretch>
        </p:blipFill>
        <p:spPr bwMode="auto">
          <a:xfrm>
            <a:off x="395536" y="1700808"/>
            <a:ext cx="3972441" cy="4766930"/>
          </a:xfrm>
          <a:prstGeom prst="rect">
            <a:avLst/>
          </a:prstGeom>
          <a:noFill/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51520" y="260648"/>
            <a:ext cx="8568952" cy="7848872"/>
          </a:xfrm>
        </p:spPr>
        <p:txBody>
          <a:bodyPr>
            <a:noAutofit/>
          </a:bodyPr>
          <a:lstStyle/>
          <a:p>
            <a:pPr algn="ctr"/>
            <a:r>
              <a:rPr lang="ru-RU" sz="2000" dirty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Часть 2. Сохранение и изучение родных языков</a:t>
            </a:r>
          </a:p>
          <a:p>
            <a:pPr algn="ctr"/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коренных народов в системе образования ХМАО – Югры</a:t>
            </a:r>
          </a:p>
          <a:p>
            <a:pPr algn="ctr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Предметы «Родной язык», «Литературное чтение на родном языке» входят в обязательную часть основной образовательной программы.</a:t>
            </a: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</a:p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Изучение родных языков коренных малочисленных народов Севера – хантыйского, мансийского, ненецкого – введено в 28 школах (Белоярский, Березовский, Нефтеюганский, Нижневартовский, Сургутский, Кондинский, Октябрьский, Ханты-Мансийский районы) с численностью в 1668 человек.</a:t>
            </a:r>
          </a:p>
          <a:p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</a:t>
            </a:r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	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2000" dirty="0"/>
          </a:p>
        </p:txBody>
      </p:sp>
      <p:pic>
        <p:nvPicPr>
          <p:cNvPr id="6" name="Рисунок 5" descr="https://im0-tub-ru.yandex.net/i?id=e0bc7ea3535534b538581bfb9fd2fc1a-l&amp;n=13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195736" y="2204864"/>
            <a:ext cx="4968552" cy="266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Текст 4"/>
          <p:cNvSpPr>
            <a:spLocks noGrp="1"/>
          </p:cNvSpPr>
          <p:nvPr>
            <p:ph type="body" sz="half" idx="2"/>
          </p:nvPr>
        </p:nvSpPr>
        <p:spPr>
          <a:xfrm>
            <a:off x="251520" y="260648"/>
            <a:ext cx="8568952" cy="7848872"/>
          </a:xfrm>
        </p:spPr>
        <p:txBody>
          <a:bodyPr>
            <a:noAutofit/>
          </a:bodyPr>
          <a:lstStyle/>
          <a:p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В зависимости от количества обучающихся на изучение родного языка и литературы отводится от 3 до 1 часа в неделю.  В городских общеобразовательных организациях предмет «Родной язык и литература» к сожалению не ведется. 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	В Югре различные образовательные программы включают 10 предметов этнокультурного содержания: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-родной язык,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-родная литература,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-краеведение,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-география Югры,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-экология Югры,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-охотоведение и рыболовство, культура народов Севера,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-история  Югры, 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-национальные виды спорта,</a:t>
            </a:r>
          </a:p>
          <a:p>
            <a:pPr algn="just"/>
            <a:r>
              <a:rPr lang="ru-RU" sz="2000" dirty="0" smtClean="0">
                <a:latin typeface="Times New Roman" pitchFamily="18" charset="0"/>
                <a:ea typeface="+mj-ea"/>
                <a:cs typeface="Times New Roman" pitchFamily="18" charset="0"/>
              </a:rPr>
              <a:t> -декоративно-прикладное искусство.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r>
              <a:rPr lang="ru-RU" sz="2000" dirty="0" smtClean="0"/>
              <a:t>	</a:t>
            </a:r>
          </a:p>
          <a:p>
            <a:endParaRPr lang="ru-RU" sz="2000" dirty="0" smtClean="0"/>
          </a:p>
          <a:p>
            <a:endParaRPr lang="ru-RU" sz="2000" dirty="0" smtClean="0"/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ru-RU" sz="2000" dirty="0" smtClean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pPr algn="just"/>
            <a:endParaRPr lang="ru-RU" sz="2000" dirty="0">
              <a:latin typeface="Times New Roman" pitchFamily="18" charset="0"/>
              <a:ea typeface="+mj-ea"/>
              <a:cs typeface="Times New Roman" pitchFamily="18" charset="0"/>
            </a:endParaRPr>
          </a:p>
          <a:p>
            <a:endParaRPr lang="ru-RU" sz="2000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95536" y="548680"/>
            <a:ext cx="8280920" cy="1470025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b="1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Заключение</a:t>
            </a:r>
            <a:r>
              <a:rPr lang="ru-RU" sz="2200" b="1" dirty="0" smtClean="0">
                <a:latin typeface="Times New Roman" pitchFamily="18" charset="0"/>
                <a:cs typeface="Times New Roman" pitchFamily="18" charset="0"/>
              </a:rPr>
              <a:t>.</a:t>
            </a:r>
            <a:br>
              <a:rPr lang="ru-RU" sz="22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	Исследования данной темы показали, что правильная политика в области национального образования будет способствовать: сохранению и развитию позитивного опыта образования народов ХМАО - Югры восстановлению и сохранению традиционного уклада жизни коренного населения (оленеводство, рыболовство, охота, сбор ягод и др.).</a:t>
            </a:r>
            <a:endParaRPr lang="ru-RU" sz="22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Рисунок 3" descr="https://im0-tub-ru.yandex.net/i?id=0228543d1a400fabe0927ed274628517-l&amp;n=13"/>
          <p:cNvPicPr/>
          <p:nvPr/>
        </p:nvPicPr>
        <p:blipFill>
          <a:blip r:embed="rId3" cstate="print"/>
          <a:srcRect r="1183" b="33525"/>
          <a:stretch>
            <a:fillRect/>
          </a:stretch>
        </p:blipFill>
        <p:spPr bwMode="auto">
          <a:xfrm>
            <a:off x="0" y="3429000"/>
            <a:ext cx="9144000" cy="30292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2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3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4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5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6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7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8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9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ppt/theme/themeOverride10.xml><?xml version="1.0" encoding="utf-8"?>
<a:themeOverride xmlns:a="http://schemas.openxmlformats.org/drawingml/2006/main">
  <a:clrScheme name="Стандартная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1184</TotalTime>
  <Words>42</Words>
  <Application>Microsoft Office PowerPoint</Application>
  <PresentationFormat>Экран (4:3)</PresentationFormat>
  <Paragraphs>87</Paragraphs>
  <Slides>12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Тема Office</vt:lpstr>
      <vt:lpstr>  Национальная школа на территории  Ханты-Мансийского автономного округа-Югры</vt:lpstr>
      <vt:lpstr>  Выбор темы обусловлен изучением историей образования коренного населения ХМАО-Югры.  Актуальность  заключается в том, что сегодня народы стали проявлять повышенный интерес к своему языку, к своей культуре, традициям и обычаям. Традиции народа являются неоценимым средством и в познавательном значении содержания произведений народного творчества, красоты родного языка. Поэтому перед обществом стоит задача формирования морально-этического облика учащихся начальной школы на ценностях этнической, отечественной и мировой культуры, где одним из элементов национальной культуры является родной язык. </vt:lpstr>
      <vt:lpstr>  Введение.   В данной работе кратко отражены пути становления образования в России, в частности национальной школы. Трудности ликвидации безграмотности в молодой Советской России показаны на примере моей прабабушки Шулининой Елены Алексеевы (Кайдаловой), я также рассказал о нашей учительской династии. В исследовательской работе сказано о необходимости повышения образования того времени, о внедрении обязательного образования от начального до среднего. Очень важно, что в нашей стране появились и развиваются национальные школы.</vt:lpstr>
      <vt:lpstr>                       Цель исследования: теоретически познакомиться с историей возникновения национальных школ. Задачи: 1. На основе изучения научной литературы дать понятие словосочетанию «национальная школа». 2. Проанализировать динамику роста развития »национальной школы». 3. В ходе экспериментальной работы, выявить сохранение исследовательских знаний в настоящее время. Объект исследования: история возникновения «национальной школы». Предмет: «национальная школа». Гипотеза: если внедрить национальную культуру и традиции в системы образования, то можно добиться эффективности в общеразвивающем обучении.   </vt:lpstr>
      <vt:lpstr>Часть 1. Исторический обзор.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  Заключение.   Исследования данной темы показали, что правильная политика в области национального образования будет способствовать: сохранению и развитию позитивного опыта образования народов ХМАО - Югры восстановлению и сохранению традиционного уклада жизни коренного населения (оленеводство, рыболовство, охота, сбор ягод и др.).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_к_</dc:creator>
  <cp:lastModifiedBy>215</cp:lastModifiedBy>
  <cp:revision>47</cp:revision>
  <dcterms:created xsi:type="dcterms:W3CDTF">2019-02-28T06:49:47Z</dcterms:created>
  <dcterms:modified xsi:type="dcterms:W3CDTF">2019-10-31T08:43:18Z</dcterms:modified>
</cp:coreProperties>
</file>