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61" r:id="rId3"/>
    <p:sldId id="260" r:id="rId4"/>
    <p:sldId id="257" r:id="rId5"/>
    <p:sldId id="258" r:id="rId6"/>
    <p:sldId id="259" r:id="rId7"/>
    <p:sldId id="264" r:id="rId8"/>
    <p:sldId id="262" r:id="rId9"/>
    <p:sldId id="263" r:id="rId10"/>
    <p:sldId id="265" r:id="rId11"/>
    <p:sldId id="266" r:id="rId12"/>
    <p:sldId id="267" r:id="rId13"/>
    <p:sldId id="269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DE096B-927B-4F9E-A693-CA4B39111A62}" type="datetimeFigureOut">
              <a:rPr lang="ru-RU" smtClean="0"/>
              <a:t>11.02.2015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57D96-6C52-4A9E-AE91-EA1A9B830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978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57D96-6C52-4A9E-AE91-EA1A9B830FD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018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57D96-6C52-4A9E-AE91-EA1A9B830FD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525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9442" y="980729"/>
            <a:ext cx="7117180" cy="3796652"/>
          </a:xfrm>
        </p:spPr>
        <p:txBody>
          <a:bodyPr>
            <a:normAutofit/>
          </a:bodyPr>
          <a:lstStyle/>
          <a:p>
            <a:pPr algn="ctr"/>
            <a:r>
              <a:rPr lang="ru-RU" sz="800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Segoe UI Symbol" pitchFamily="34" charset="0"/>
                <a:cs typeface="Times New Roman" pitchFamily="18" charset="0"/>
              </a:rPr>
              <a:t>Пок</a:t>
            </a:r>
            <a:r>
              <a:rPr lang="ru-RU" sz="800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ровы  тела</a:t>
            </a:r>
            <a:r>
              <a:rPr lang="ru-RU" sz="80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80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Урок по биологии  в 7 классе</a:t>
            </a:r>
            <a:br>
              <a:rPr lang="ru-RU" sz="27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7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4653136"/>
            <a:ext cx="7772400" cy="151216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Выполнила учитель биологии </a:t>
            </a: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МОУ «СОШ №9» г. Воскресенска Московской области</a:t>
            </a: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Содонова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О.А.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1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урока: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увидеть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взаимосвязь строения покровов тела  с уровнем организации животного.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40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40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урока: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получить представление об эволюции  покровов тела животных; развивать умения  и навыки работать в  парах, в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группах.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82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836712"/>
            <a:ext cx="7772400" cy="39604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sz="49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49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вариант:  1Б, 2Б, 3В, 4В, 5Б.</a:t>
            </a:r>
            <a:br>
              <a:rPr lang="ru-RU" sz="49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36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90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2 вариант: 1Г, 2А, 3Б, 2Б, 5В.</a:t>
            </a:r>
            <a:br>
              <a:rPr lang="ru-RU" sz="490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36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9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3 вариант: 1В, 2В, 3В, 4В, 5Г.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404664"/>
            <a:ext cx="7772400" cy="5976664"/>
          </a:xfrm>
        </p:spPr>
        <p:txBody>
          <a:bodyPr>
            <a:normAutofit/>
          </a:bodyPr>
          <a:lstStyle/>
          <a:p>
            <a:pPr algn="ctr"/>
            <a:r>
              <a:rPr lang="ru-RU" sz="5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Ответы теста</a:t>
            </a:r>
          </a:p>
        </p:txBody>
      </p:sp>
    </p:spTree>
    <p:extLst>
      <p:ext uri="{BB962C8B-B14F-4D97-AF65-F5344CB8AC3E}">
        <p14:creationId xmlns:p14="http://schemas.microsoft.com/office/powerpoint/2010/main" val="227079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183880" cy="1368152"/>
          </a:xfrm>
        </p:spPr>
        <p:txBody>
          <a:bodyPr>
            <a:normAutofit/>
          </a:bodyPr>
          <a:lstStyle/>
          <a:p>
            <a:r>
              <a:rPr lang="ru-RU" sz="5400" b="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</a:rPr>
              <a:t>Проблемный вопрос: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sz="6000" b="1" dirty="0" smtClean="0">
                <a:solidFill>
                  <a:srgbClr val="0070C0"/>
                </a:solidFill>
                <a:latin typeface="Times New Roman" pitchFamily="18" charset="0"/>
              </a:rPr>
              <a:t>В </a:t>
            </a:r>
            <a:r>
              <a:rPr lang="ru-RU" sz="6000" b="1" dirty="0">
                <a:solidFill>
                  <a:srgbClr val="0070C0"/>
                </a:solidFill>
                <a:latin typeface="Times New Roman" pitchFamily="18" charset="0"/>
              </a:rPr>
              <a:t>каком направлении шла эволюция </a:t>
            </a:r>
            <a:endParaRPr lang="ru-RU" sz="6000" b="1" dirty="0" smtClean="0">
              <a:solidFill>
                <a:srgbClr val="0070C0"/>
              </a:solidFill>
              <a:latin typeface="Times New Roman" pitchFamily="18" charset="0"/>
            </a:endParaRPr>
          </a:p>
          <a:p>
            <a:pPr marL="0" indent="0" algn="ctr">
              <a:buNone/>
            </a:pPr>
            <a:r>
              <a:rPr lang="ru-RU" sz="6000" b="1" dirty="0" smtClean="0">
                <a:solidFill>
                  <a:srgbClr val="0070C0"/>
                </a:solidFill>
                <a:latin typeface="Times New Roman" pitchFamily="18" charset="0"/>
              </a:rPr>
              <a:t>покровов тела</a:t>
            </a:r>
          </a:p>
          <a:p>
            <a:pPr marL="0" indent="0" algn="ctr">
              <a:buNone/>
            </a:pPr>
            <a:r>
              <a:rPr lang="ru-RU" sz="6000" b="1" dirty="0" smtClean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ru-RU" sz="6000" b="1" dirty="0">
                <a:solidFill>
                  <a:srgbClr val="0070C0"/>
                </a:solidFill>
                <a:latin typeface="Times New Roman" pitchFamily="18" charset="0"/>
              </a:rPr>
              <a:t>у животных?</a:t>
            </a:r>
          </a:p>
          <a:p>
            <a:pPr marL="0" indent="0">
              <a:buNone/>
            </a:pP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67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183880" cy="108012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Функции покровов животных</a:t>
            </a:r>
            <a:endParaRPr lang="ru-RU" sz="4400" b="1" dirty="0"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1844824"/>
            <a:ext cx="3931920" cy="439248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Защитная</a:t>
            </a:r>
          </a:p>
          <a:p>
            <a:pPr marL="0" indent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- предохраняет организм от проникновения  в него инородных тел и веществ,</a:t>
            </a:r>
          </a:p>
          <a:p>
            <a:pPr marL="0" indent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- от излишков  и потерь влаги,</a:t>
            </a:r>
          </a:p>
          <a:p>
            <a:pPr marL="0" indent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- от механических    повреждений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1988840"/>
            <a:ext cx="3931920" cy="417646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Терморегуляция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регулирование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температуры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тела</a:t>
            </a:r>
          </a:p>
          <a:p>
            <a:pPr marL="0" indent="0">
              <a:buNone/>
            </a:pP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Участвует в обмене веществ</a:t>
            </a:r>
          </a:p>
          <a:p>
            <a:pPr marL="0" indent="0">
              <a:buNone/>
            </a:pPr>
            <a:endParaRPr lang="ru-RU" sz="21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7881003" cy="3129829"/>
          </a:xfrm>
        </p:spPr>
        <p:txBody>
          <a:bodyPr/>
          <a:lstStyle/>
          <a:p>
            <a:pPr algn="ctr"/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Покровы простейших-</a:t>
            </a:r>
            <a:b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ОБОЛОЧКИ</a:t>
            </a:r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1556792"/>
            <a:ext cx="6552728" cy="4277533"/>
          </a:xfrm>
        </p:spPr>
        <p:txBody>
          <a:bodyPr/>
          <a:lstStyle/>
          <a:p>
            <a:r>
              <a:rPr lang="ru-RU" dirty="0" smtClean="0"/>
              <a:t>У </a:t>
            </a:r>
          </a:p>
          <a:p>
            <a:endParaRPr lang="ru-RU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0899" y="1783023"/>
            <a:ext cx="3469242" cy="4051302"/>
          </a:xfrm>
        </p:spPr>
        <p:txBody>
          <a:bodyPr/>
          <a:lstStyle/>
          <a:p>
            <a:r>
              <a:rPr lang="ru-RU" dirty="0" smtClean="0"/>
              <a:t>У </a:t>
            </a: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60" y="4869160"/>
            <a:ext cx="7074369" cy="1816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906" y="908719"/>
            <a:ext cx="1784588" cy="5799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19" y="3246461"/>
            <a:ext cx="7073187" cy="1632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870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75724"/>
            <a:ext cx="8064896" cy="924475"/>
          </a:xfrm>
        </p:spPr>
        <p:txBody>
          <a:bodyPr/>
          <a:lstStyle/>
          <a:p>
            <a:pPr algn="ctr"/>
            <a:r>
              <a:rPr lang="ru-RU" sz="4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Многоклеточные организмы</a:t>
            </a:r>
            <a:endParaRPr lang="ru-RU" sz="4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Внешние покровы тела многоклеточных организмов усложняются  и представляют собой слой удлиненных клеток. Такие покровы называют 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плоским эпителием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30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1961" y="260648"/>
            <a:ext cx="4669953" cy="3744416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 свободноживущих плоских червей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плоский эпителий с мерцательными ресничками.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96667" y="1880641"/>
            <a:ext cx="3471277" cy="405130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62" y="4149080"/>
            <a:ext cx="4680640" cy="2218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602" y="260648"/>
            <a:ext cx="3888312" cy="3294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914" y="3555086"/>
            <a:ext cx="3890565" cy="291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164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7953011" cy="141155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260648"/>
            <a:ext cx="4392488" cy="632864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 более сложных беспозвоночных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покровная ткань выделяет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хитинизированную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многослойную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кутикулу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плотное неклеточное образование, выполняющее защитную и опорную функции. 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Панцирь ракообразных – это кутикула пропитанная известью.</a:t>
            </a:r>
            <a:endParaRPr lang="ru-RU" sz="28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99" y="548680"/>
            <a:ext cx="4369195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393" y="3391510"/>
            <a:ext cx="4369195" cy="32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699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09442" y="4581128"/>
            <a:ext cx="7090950" cy="18722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Раковина моллюсков образовалась в результате  накопления извести  в поверхностных слоях  кутикулы.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60648"/>
            <a:ext cx="5729242" cy="4301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445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3" y="675725"/>
            <a:ext cx="7123080" cy="889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09442" y="476672"/>
            <a:ext cx="3471277" cy="576064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Под кутикулой у сложных беспозвоночных в эпителии находятся 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железы:</a:t>
            </a:r>
          </a:p>
          <a:p>
            <a:pPr algn="just">
              <a:buFont typeface="Wingdings" pitchFamily="2" charset="2"/>
              <a:buChar char="§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слюнные,</a:t>
            </a:r>
          </a:p>
          <a:p>
            <a:pPr algn="just">
              <a:buFont typeface="Wingdings" pitchFamily="2" charset="2"/>
              <a:buChar char="§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паутинные,</a:t>
            </a:r>
          </a:p>
          <a:p>
            <a:pPr algn="just">
              <a:buFont typeface="Wingdings" pitchFamily="2" charset="2"/>
              <a:buChar char="§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ядовитые,</a:t>
            </a:r>
          </a:p>
          <a:p>
            <a:pPr algn="just">
              <a:buFont typeface="Wingdings" pitchFamily="2" charset="2"/>
              <a:buChar char="§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пахучие.</a:t>
            </a:r>
          </a:p>
          <a:p>
            <a:pPr>
              <a:buFont typeface="Wingdings" pitchFamily="2" charset="2"/>
              <a:buChar char="§"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63281" y="836712"/>
            <a:ext cx="3469242" cy="5024339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692696"/>
            <a:ext cx="4037329" cy="3024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364" y="3717447"/>
            <a:ext cx="4029472" cy="201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11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064895" cy="2448272"/>
          </a:xfrm>
        </p:spPr>
        <p:txBody>
          <a:bodyPr/>
          <a:lstStyle/>
          <a:p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Позвоночные животные </a:t>
            </a:r>
            <a:r>
              <a:rPr lang="ru-RU" sz="4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Кожа </a:t>
            </a:r>
            <a:r>
              <a:rPr lang="ru-RU" sz="4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состоит из  двух слоев </a:t>
            </a:r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4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4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9552" y="2348880"/>
            <a:ext cx="3941167" cy="4032448"/>
          </a:xfrm>
        </p:spPr>
        <p:txBody>
          <a:bodyPr>
            <a:normAutofit fontScale="85000"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эпидермиса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Эпидермис – наружный слой.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нем образуются роговые чешуи, перья, когти, копыта, полые рога, волосы;</a:t>
            </a:r>
          </a:p>
          <a:p>
            <a:pPr marL="0" indent="0">
              <a:buNone/>
            </a:pP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асполагаются железы, пигментные клетки.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63280" y="2276871"/>
            <a:ext cx="4013175" cy="3584179"/>
          </a:xfrm>
        </p:spPr>
        <p:txBody>
          <a:bodyPr>
            <a:normAutofit fontScale="85000"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собственно кожи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Она обладает прочностью.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ней располагаются корни волос, кожные роговые образования: ногти, сальные и потовые железы.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94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83" y="39806"/>
            <a:ext cx="8911413" cy="6683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927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endParaRPr lang="ru-RU" sz="4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844824"/>
            <a:ext cx="7125112" cy="4051437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2828836"/>
            <a:ext cx="74168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40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эволюция </a:t>
            </a:r>
            <a:r>
              <a:rPr lang="ru-RU" sz="40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покровов </a:t>
            </a:r>
            <a:r>
              <a:rPr lang="ru-RU" sz="40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тела шла по пути увеличения числа слоев и появления в них новых </a:t>
            </a:r>
            <a:r>
              <a:rPr lang="ru-RU" sz="40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образований.</a:t>
            </a:r>
            <a:endParaRPr lang="ru-RU" sz="4000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43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Весна</Template>
  <TotalTime>216</TotalTime>
  <Words>259</Words>
  <Application>Microsoft Office PowerPoint</Application>
  <PresentationFormat>Экран (4:3)</PresentationFormat>
  <Paragraphs>47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Spring</vt:lpstr>
      <vt:lpstr>Покровы  тела Урок по биологии  в 7 классе </vt:lpstr>
      <vt:lpstr>  Цель урока: увидеть взаимосвязь строения покровов тела  с уровнем организации животного.</vt:lpstr>
      <vt:lpstr>   1 вариант:  1Б, 2Б, 3В, 4В, 5Б.   2 вариант: 1Г, 2А, 3Б, 2Б, 5В.   3 вариант: 1В, 2В, 3В, 4В, 5Г.</vt:lpstr>
      <vt:lpstr>Проблемный вопрос:</vt:lpstr>
      <vt:lpstr> Функции покровов животных</vt:lpstr>
      <vt:lpstr>Покровы простейших-  ОБОЛОЧКИ </vt:lpstr>
      <vt:lpstr>Многоклеточные организмы</vt:lpstr>
      <vt:lpstr>У свободноживущих плоских червей  плоский эпителий с мерцательными ресничками. </vt:lpstr>
      <vt:lpstr>Презентация PowerPoint</vt:lpstr>
      <vt:lpstr>Презентация PowerPoint</vt:lpstr>
      <vt:lpstr>Презентация PowerPoint</vt:lpstr>
      <vt:lpstr>Позвоночные животные  Кожа состоит из  двух слоев : </vt:lpstr>
      <vt:lpstr>Презентация PowerPoint</vt:lpstr>
      <vt:lpstr>Вывод: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Покровы тела Урок по биологии  в 7 классе </dc:title>
  <dc:creator>Олег</dc:creator>
  <cp:lastModifiedBy>Олег</cp:lastModifiedBy>
  <cp:revision>40</cp:revision>
  <dcterms:created xsi:type="dcterms:W3CDTF">2015-02-08T21:24:02Z</dcterms:created>
  <dcterms:modified xsi:type="dcterms:W3CDTF">2015-02-11T01:57:23Z</dcterms:modified>
</cp:coreProperties>
</file>