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7" r:id="rId2"/>
    <p:sldId id="278" r:id="rId3"/>
    <p:sldId id="280" r:id="rId4"/>
    <p:sldId id="279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56" r:id="rId13"/>
    <p:sldId id="261" r:id="rId14"/>
    <p:sldId id="257" r:id="rId15"/>
    <p:sldId id="258" r:id="rId16"/>
    <p:sldId id="259" r:id="rId17"/>
    <p:sldId id="260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EFBB6-52C5-4E90-B304-C6B091884D29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74EF7-FD78-4C35-9CD5-FB29CDAF58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50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74EF7-FD78-4C35-9CD5-FB29CDAF5864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FDC6C-E43A-45D9-BF91-B7B36BA004BE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3E8D9-283F-41B3-988B-E749444D93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3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lemon_PNG3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5105400" cy="43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3429000" y="6096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lemon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04413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man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381500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WordArt 5"/>
          <p:cNvSpPr>
            <a:spLocks noChangeArrowheads="1" noChangeShapeType="1" noTextEdit="1"/>
          </p:cNvSpPr>
          <p:nvPr/>
        </p:nvSpPr>
        <p:spPr bwMode="auto">
          <a:xfrm>
            <a:off x="3429000" y="7620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mango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27714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nanas-poleznye-svojst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4960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3124200" y="609600"/>
            <a:ext cx="27432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pineapple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8633504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tomato_PNG125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4419600" cy="423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WordArt 6"/>
          <p:cNvSpPr>
            <a:spLocks noChangeArrowheads="1" noChangeShapeType="1" noTextEdit="1"/>
          </p:cNvSpPr>
          <p:nvPr/>
        </p:nvSpPr>
        <p:spPr bwMode="auto">
          <a:xfrm>
            <a:off x="3581400" y="685800"/>
            <a:ext cx="2333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tomato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657158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kupit_optom_maslo_slivochnoe_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5029200" cy="462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3429000" y="609600"/>
            <a:ext cx="2667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butter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03016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kok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5462588" cy="439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>
            <a:off x="3429000" y="6096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coconut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1641074"/>
      </p:ext>
    </p:extLst>
  </p:cSld>
  <p:clrMapOvr>
    <a:masterClrMapping/>
  </p:clrMapOvr>
  <p:transition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Olive Oi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05000"/>
            <a:ext cx="6629400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3048000" y="609600"/>
            <a:ext cx="28956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olive oil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6480674"/>
      </p:ext>
    </p:extLst>
  </p:cSld>
  <p:clrMapOvr>
    <a:masterClrMapping/>
  </p:clrMapOvr>
  <p:transition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BrBDeZ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00"/>
            <a:ext cx="6400800" cy="426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3429000" y="6096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flour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980541"/>
      </p:ext>
    </p:extLst>
  </p:cSld>
  <p:clrMapOvr>
    <a:masterClrMapping/>
  </p:clrMapOvr>
  <p:transition>
    <p:split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beans-global-sourc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7162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3429000" y="6096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beans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8434148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61076218_5ba432098e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7239000" cy="403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3581400" y="762000"/>
            <a:ext cx="21050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sugar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8235002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1417435374_sol-per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4648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WordArt 6"/>
          <p:cNvSpPr>
            <a:spLocks noChangeArrowheads="1" noChangeShapeType="1" noTextEdit="1"/>
          </p:cNvSpPr>
          <p:nvPr/>
        </p:nvSpPr>
        <p:spPr bwMode="auto">
          <a:xfrm>
            <a:off x="2362200" y="6096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tx1">
                    <a:alpha val="50000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</a:rPr>
              <a:t>salt and pepper</a:t>
            </a:r>
            <a:endParaRPr lang="ru-RU" sz="3600" b="1" kern="1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>
                  <a:alpha val="50000"/>
                </a:schemeClr>
              </a:solidFill>
              <a:effectLst>
                <a:outerShdw dist="45791" dir="2021404" algn="ctr" rotWithShape="0">
                  <a:srgbClr val="9999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9075656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2060848"/>
            <a:ext cx="56166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Many, much,</a:t>
            </a:r>
          </a:p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a lot of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u="sng" dirty="0"/>
              <a:t>C</a:t>
            </a:r>
            <a:r>
              <a:rPr lang="en-US" sz="3200" b="1" u="sng" dirty="0" smtClean="0"/>
              <a:t>ountable and uncountable nouns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ru-RU" sz="2700" b="1" dirty="0" smtClean="0"/>
              <a:t>Исчисляемые и неисчисляемые существительные</a:t>
            </a:r>
            <a:endParaRPr lang="ru-RU" sz="2700" b="1" dirty="0"/>
          </a:p>
        </p:txBody>
      </p:sp>
      <p:pic>
        <p:nvPicPr>
          <p:cNvPr id="4" name="Picture 2" descr="D:\Майя\Учитель\к урокам\3 класс\Еда\breakfast_foo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369" y="1600200"/>
            <a:ext cx="681126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</a:t>
            </a:r>
            <a:r>
              <a:rPr lang="en-US" b="1" dirty="0" smtClean="0"/>
              <a:t>ountable nouns</a:t>
            </a:r>
            <a:br>
              <a:rPr lang="en-US" b="1" dirty="0" smtClean="0"/>
            </a:br>
            <a:endParaRPr lang="ru-RU" b="1" dirty="0"/>
          </a:p>
        </p:txBody>
      </p:sp>
      <p:pic>
        <p:nvPicPr>
          <p:cNvPr id="4" name="Содержимое 3" descr="product_Dekang_e-Liquid_for_Electronic_Cigarettes_850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052736"/>
            <a:ext cx="1524000" cy="1539240"/>
          </a:xfrm>
        </p:spPr>
      </p:pic>
      <p:pic>
        <p:nvPicPr>
          <p:cNvPr id="1026" name="Picture 2" descr="C:\Documents and Settings\Admin\Рабочий стол\229-ava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844824"/>
            <a:ext cx="3096344" cy="18002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ec13e9c15d500d09284d985d38f9f3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717032"/>
            <a:ext cx="2736304" cy="211364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67544" y="2708920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One apple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75856" y="3861048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Two apples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868144" y="5805264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Three</a:t>
            </a:r>
            <a:r>
              <a:rPr lang="en-US" b="1" dirty="0" smtClean="0"/>
              <a:t> </a:t>
            </a:r>
            <a:r>
              <a:rPr lang="en-US" sz="2400" b="1" dirty="0" smtClean="0"/>
              <a:t>apples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Uncountable nouns</a:t>
            </a:r>
            <a:endParaRPr lang="ru-RU" dirty="0"/>
          </a:p>
        </p:txBody>
      </p:sp>
      <p:pic>
        <p:nvPicPr>
          <p:cNvPr id="4" name="Содержимое 3" descr="sol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268761"/>
            <a:ext cx="3994406" cy="3528392"/>
          </a:xfrm>
        </p:spPr>
      </p:pic>
      <p:pic>
        <p:nvPicPr>
          <p:cNvPr id="6146" name="Picture 2" descr="C:\Documents and Settings\Admin\Рабочий стол\104619575_4019326_orez_01_282045f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5336" y="1268760"/>
            <a:ext cx="4091120" cy="35283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5085184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Salt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652120" y="522920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Rice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products can we count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4" name="Содержимое 3" descr="96da7eb7e1253859b9a696bab762110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1865181" cy="1398886"/>
          </a:xfrm>
        </p:spPr>
      </p:pic>
      <p:pic>
        <p:nvPicPr>
          <p:cNvPr id="7170" name="Picture 2" descr="C:\Documents and Settings\Admin\Рабочий стол\oran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124744"/>
            <a:ext cx="1944216" cy="1944216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Рабочий стол\enhanced-buzz-23369-1283384714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124744"/>
            <a:ext cx="2496277" cy="1872208"/>
          </a:xfrm>
          <a:prstGeom prst="rect">
            <a:avLst/>
          </a:prstGeom>
          <a:noFill/>
        </p:spPr>
      </p:pic>
      <p:pic>
        <p:nvPicPr>
          <p:cNvPr id="7172" name="Picture 4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01008"/>
            <a:ext cx="1944216" cy="1944216"/>
          </a:xfrm>
          <a:prstGeom prst="rect">
            <a:avLst/>
          </a:prstGeom>
          <a:noFill/>
        </p:spPr>
      </p:pic>
      <p:pic>
        <p:nvPicPr>
          <p:cNvPr id="7173" name="Picture 5" descr="C:\Documents and Settings\Admin\Рабочий стол\green-beans-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3861048"/>
            <a:ext cx="2160240" cy="1620180"/>
          </a:xfrm>
          <a:prstGeom prst="rect">
            <a:avLst/>
          </a:prstGeom>
          <a:noFill/>
        </p:spPr>
      </p:pic>
      <p:pic>
        <p:nvPicPr>
          <p:cNvPr id="7174" name="Picture 6" descr="C:\Documents and Settings\Admin\Рабочий стол\mango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92963" y="1268760"/>
            <a:ext cx="1951037" cy="1584176"/>
          </a:xfrm>
          <a:prstGeom prst="rect">
            <a:avLst/>
          </a:prstGeom>
          <a:noFill/>
        </p:spPr>
      </p:pic>
      <p:pic>
        <p:nvPicPr>
          <p:cNvPr id="7175" name="Picture 7" descr="C:\Documents and Settings\Admin\Рабочий стол\100088530_zetanru_rulonyoboevfeatsexygirlswallpapers355sht_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3861048"/>
            <a:ext cx="3400995" cy="191214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15616" y="2564904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56376" y="2924944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52120" y="299695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U</a:t>
            </a:r>
            <a:endParaRPr lang="ru-RU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732240" y="580526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U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5589240"/>
            <a:ext cx="4187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U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75856" y="5445224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275856" y="3140968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9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Many</a:t>
            </a:r>
            <a:r>
              <a:rPr lang="ru-RU" b="1" dirty="0" smtClean="0"/>
              <a:t> (много)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используется с исчисляемыми существительными в вопросительных и отрицательных предложениях</a:t>
            </a:r>
          </a:p>
          <a:p>
            <a:pPr>
              <a:buNone/>
            </a:pPr>
            <a:r>
              <a:rPr lang="en-US" dirty="0" smtClean="0"/>
              <a:t>There aren’t </a:t>
            </a:r>
            <a:r>
              <a:rPr lang="en-US" b="1" dirty="0" smtClean="0"/>
              <a:t>many</a:t>
            </a:r>
            <a:r>
              <a:rPr lang="en-US" dirty="0" smtClean="0"/>
              <a:t> apples in the fridge.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холодильнике не много яблок.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Are there </a:t>
            </a:r>
            <a:r>
              <a:rPr lang="en-US" b="1" dirty="0" smtClean="0"/>
              <a:t>many </a:t>
            </a:r>
            <a:r>
              <a:rPr lang="en-US" dirty="0" smtClean="0"/>
              <a:t>apples in the fridge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В холодильнике много яблок?</a:t>
            </a:r>
            <a:endParaRPr lang="ru-RU" dirty="0"/>
          </a:p>
        </p:txBody>
      </p:sp>
      <p:pic>
        <p:nvPicPr>
          <p:cNvPr id="8194" name="Picture 2" descr="C:\Documents and Settings\Admin\Рабочий стол\229-ava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9" y="4632594"/>
            <a:ext cx="2952328" cy="2147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Much</a:t>
            </a:r>
            <a:r>
              <a:rPr lang="ru-RU" b="1" dirty="0" smtClean="0"/>
              <a:t> (много)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используется с неисчисляемыми существительными в вопросительных и отрицательных предложениях</a:t>
            </a:r>
          </a:p>
          <a:p>
            <a:r>
              <a:rPr lang="en-US" dirty="0" smtClean="0"/>
              <a:t>There isn’t</a:t>
            </a:r>
            <a:r>
              <a:rPr lang="en-US" b="1" dirty="0" smtClean="0"/>
              <a:t> much </a:t>
            </a:r>
            <a:r>
              <a:rPr lang="en-US" dirty="0" smtClean="0"/>
              <a:t>salt in the salad.</a:t>
            </a:r>
          </a:p>
          <a:p>
            <a:r>
              <a:rPr lang="ru-RU" dirty="0" smtClean="0"/>
              <a:t>В салате не много соли.</a:t>
            </a:r>
          </a:p>
          <a:p>
            <a:pPr>
              <a:buNone/>
            </a:pPr>
            <a:r>
              <a:rPr lang="en-US" dirty="0" smtClean="0"/>
              <a:t>Is there </a:t>
            </a:r>
            <a:r>
              <a:rPr lang="en-US" b="1" dirty="0" smtClean="0"/>
              <a:t>much</a:t>
            </a:r>
            <a:r>
              <a:rPr lang="en-US" dirty="0" smtClean="0"/>
              <a:t> salt in the salad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В салате много соли?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9218" name="Picture 2" descr="C:\Documents and Settings\Admin\Рабочий стол\sol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501008"/>
            <a:ext cx="3238633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 lot of</a:t>
            </a:r>
            <a:r>
              <a:rPr lang="ru-RU" b="1" dirty="0" smtClean="0"/>
              <a:t> (много)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используется в утвердительных предложениях.</a:t>
            </a:r>
          </a:p>
          <a:p>
            <a:pPr>
              <a:buNone/>
            </a:pPr>
            <a:r>
              <a:rPr lang="en-US" dirty="0" smtClean="0"/>
              <a:t>There is </a:t>
            </a:r>
            <a:r>
              <a:rPr lang="en-US" b="1" dirty="0" smtClean="0"/>
              <a:t>a lot of </a:t>
            </a:r>
            <a:r>
              <a:rPr lang="en-US" dirty="0" smtClean="0"/>
              <a:t>sugar in the tea.</a:t>
            </a:r>
          </a:p>
          <a:p>
            <a:pPr>
              <a:buNone/>
            </a:pPr>
            <a:r>
              <a:rPr lang="ru-RU" dirty="0" smtClean="0"/>
              <a:t> В чае много сахара.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 descr="Органический нерафинированный тростниковый сахар, 907гр, TRADER JOE`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212976"/>
            <a:ext cx="253365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042720"/>
              </p:ext>
            </p:extLst>
          </p:nvPr>
        </p:nvGraphicFramePr>
        <p:xfrm>
          <a:off x="1" y="-24300"/>
          <a:ext cx="9144001" cy="7038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9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8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57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8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3000" b="1" dirty="0" smtClean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latin typeface="+mj-lt"/>
                          <a:ea typeface="Calibri"/>
                          <a:cs typeface="Times New Roman"/>
                        </a:rPr>
                        <a:t>Много</a:t>
                      </a:r>
                      <a:endParaRPr lang="ru-RU" sz="30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A lot of</a:t>
                      </a:r>
                      <a:endParaRPr lang="ru-RU" sz="4800" b="1" kern="1200" dirty="0">
                        <a:solidFill>
                          <a:schemeClr val="l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Many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2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исчисл</a:t>
                      </a: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.)</a:t>
                      </a:r>
                      <a:endParaRPr lang="ru-RU" sz="2800" b="1" kern="1200" dirty="0">
                        <a:solidFill>
                          <a:schemeClr val="l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Much</a:t>
                      </a:r>
                      <a:endParaRPr lang="ru-RU" sz="4800" b="1" kern="1200" dirty="0" smtClean="0">
                        <a:solidFill>
                          <a:schemeClr val="l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2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неисчисл</a:t>
                      </a: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Calibri"/>
                          <a:cs typeface="Times New Roman"/>
                        </a:rPr>
                        <a:t>.)</a:t>
                      </a:r>
                      <a:endParaRPr lang="ru-RU" sz="2800" b="1" kern="1200" dirty="0">
                        <a:solidFill>
                          <a:schemeClr val="lt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800" b="1" dirty="0" smtClean="0">
                          <a:latin typeface="+mj-lt"/>
                          <a:ea typeface="Calibri"/>
                          <a:cs typeface="Times New Roman"/>
                        </a:rPr>
                        <a:t>+</a:t>
                      </a:r>
                      <a:endParaRPr lang="ru-RU" sz="8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There is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a lot of </a:t>
                      </a:r>
                      <a:r>
                        <a:rPr lang="en-US" sz="3200" b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sugar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in the tea.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32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have got </a:t>
                      </a:r>
                      <a:r>
                        <a:rPr lang="en-US" sz="32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a lot of</a:t>
                      </a:r>
                      <a:r>
                        <a:rPr lang="en-US" sz="3200" b="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bananas</a:t>
                      </a:r>
                      <a:r>
                        <a:rPr lang="en-US" sz="32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b="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800" b="1" dirty="0" smtClean="0">
                          <a:latin typeface="+mj-lt"/>
                          <a:ea typeface="Calibri"/>
                          <a:cs typeface="Times New Roman"/>
                        </a:rPr>
                        <a:t>?</a:t>
                      </a:r>
                      <a:endParaRPr lang="ru-RU" sz="8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How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many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apples</a:t>
                      </a:r>
                      <a:r>
                        <a:rPr lang="en-US" sz="32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are</a:t>
                      </a:r>
                      <a:r>
                        <a:rPr lang="en-US" sz="3200" b="0" u="non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there</a:t>
                      </a:r>
                      <a:r>
                        <a:rPr lang="en-US" sz="32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in the fridge?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How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much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salt</a:t>
                      </a:r>
                      <a:r>
                        <a:rPr lang="en-US" sz="3200" b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is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there in the salad?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4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800" b="1" dirty="0" smtClean="0"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  <a:endParaRPr lang="ru-RU" sz="8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There aren’t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many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apples 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in the fridge.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There isn’t </a:t>
                      </a:r>
                      <a:r>
                        <a:rPr lang="en-US" sz="3200" b="1" kern="120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much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salt</a:t>
                      </a:r>
                      <a:r>
                        <a:rPr lang="en-US" sz="3200" b="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in the salad.</a:t>
                      </a:r>
                      <a:endParaRPr lang="ru-RU" sz="3200" b="0" kern="1200" dirty="0" smtClean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139952" y="1417638"/>
            <a:ext cx="2808312" cy="1363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4762872" cy="604867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How many </a:t>
            </a:r>
            <a:r>
              <a:rPr lang="en-US" dirty="0" smtClean="0"/>
              <a:t>eggs are there</a:t>
            </a:r>
            <a:r>
              <a:rPr lang="ru-RU" dirty="0" smtClean="0"/>
              <a:t>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Сколько яиц ?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many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                                 </a:t>
            </a:r>
          </a:p>
          <a:p>
            <a:pPr>
              <a:buNone/>
            </a:pPr>
            <a:endParaRPr lang="ru-RU" b="1" dirty="0"/>
          </a:p>
          <a:p>
            <a:pPr>
              <a:buNone/>
            </a:pPr>
            <a:r>
              <a:rPr lang="en-US" b="1" dirty="0" smtClean="0"/>
              <a:t>How much </a:t>
            </a:r>
            <a:r>
              <a:rPr lang="en-US" dirty="0" smtClean="0"/>
              <a:t>bread is there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Сколько хлеба?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  <a:r>
              <a:rPr lang="ru-RU" dirty="0" smtClean="0"/>
              <a:t>                    </a:t>
            </a:r>
            <a:endParaRPr lang="ru-RU" dirty="0"/>
          </a:p>
        </p:txBody>
      </p:sp>
      <p:pic>
        <p:nvPicPr>
          <p:cNvPr id="10244" name="Picture 4" descr="C:\Documents and Settings\Admin\Рабочий стол\120304025019-120328131034-p-O-jajco-kurinoe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908719"/>
            <a:ext cx="3960440" cy="2617183"/>
          </a:xfrm>
          <a:prstGeom prst="rect">
            <a:avLst/>
          </a:prstGeom>
          <a:noFill/>
        </p:spPr>
      </p:pic>
      <p:pic>
        <p:nvPicPr>
          <p:cNvPr id="10245" name="Picture 5" descr="C:\Documents and Settings\Admin\Рабочий стол\yereukgjh2r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077072"/>
            <a:ext cx="3672408" cy="24467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612068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How much    </a:t>
            </a:r>
          </a:p>
          <a:p>
            <a:pPr>
              <a:buNone/>
            </a:pPr>
            <a:r>
              <a:rPr lang="ru-RU" dirty="0" smtClean="0"/>
              <a:t>……</a:t>
            </a:r>
            <a:r>
              <a:rPr lang="en-US" dirty="0" smtClean="0"/>
              <a:t>olive oil is there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</a:p>
          <a:p>
            <a:pPr>
              <a:buNone/>
            </a:pPr>
            <a:r>
              <a:rPr lang="en-US" b="1" dirty="0" smtClean="0"/>
              <a:t>How much    </a:t>
            </a:r>
          </a:p>
          <a:p>
            <a:pPr>
              <a:buNone/>
            </a:pPr>
            <a:r>
              <a:rPr lang="en-US" dirty="0" smtClean="0"/>
              <a:t>…….cheese is there 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 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 </a:t>
            </a:r>
            <a:endParaRPr lang="ru-RU" dirty="0"/>
          </a:p>
        </p:txBody>
      </p:sp>
      <p:pic>
        <p:nvPicPr>
          <p:cNvPr id="25602" name="Picture 2" descr="C:\Documents and Settings\Admin\Рабочий стол\793bf4f20f97060fd6b1f1ed940f27a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794722"/>
            <a:ext cx="3782193" cy="2744191"/>
          </a:xfrm>
          <a:prstGeom prst="rect">
            <a:avLst/>
          </a:prstGeom>
          <a:noFill/>
        </p:spPr>
      </p:pic>
      <p:pic>
        <p:nvPicPr>
          <p:cNvPr id="25604" name="Picture 4" descr="2011 December UniqueDaily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6632"/>
            <a:ext cx="2808312" cy="3572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6868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How much</a:t>
            </a:r>
          </a:p>
          <a:p>
            <a:pPr>
              <a:buNone/>
            </a:pPr>
            <a:r>
              <a:rPr lang="en-US" dirty="0" smtClean="0"/>
              <a:t>……..orange juice is there</a:t>
            </a:r>
            <a:r>
              <a:rPr lang="ru-RU" dirty="0" smtClean="0"/>
              <a:t> 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How many</a:t>
            </a:r>
          </a:p>
          <a:p>
            <a:pPr>
              <a:buNone/>
            </a:pPr>
            <a:r>
              <a:rPr lang="en-US" dirty="0" smtClean="0"/>
              <a:t>…….</a:t>
            </a:r>
            <a:r>
              <a:rPr lang="ru-RU" dirty="0"/>
              <a:t>.</a:t>
            </a:r>
            <a:r>
              <a:rPr lang="en-US" dirty="0" smtClean="0"/>
              <a:t>potatoes are there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many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ru-RU" dirty="0"/>
          </a:p>
        </p:txBody>
      </p:sp>
      <p:pic>
        <p:nvPicPr>
          <p:cNvPr id="26626" name="Picture 2" descr="C:\Documents and Settings\Admin\Рабочий стол\1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764704"/>
            <a:ext cx="2673198" cy="2502113"/>
          </a:xfrm>
          <a:prstGeom prst="rect">
            <a:avLst/>
          </a:prstGeom>
          <a:noFill/>
        </p:spPr>
      </p:pic>
      <p:pic>
        <p:nvPicPr>
          <p:cNvPr id="26627" name="Picture 3" descr="C:\Documents and Settings\Admin\Рабочий стол\61-Potatoes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149080"/>
            <a:ext cx="2232248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How many</a:t>
            </a:r>
          </a:p>
          <a:p>
            <a:pPr>
              <a:buNone/>
            </a:pPr>
            <a:r>
              <a:rPr lang="en-US" dirty="0" smtClean="0"/>
              <a:t>……..tomatoes are there</a:t>
            </a:r>
            <a:r>
              <a:rPr lang="ru-RU" dirty="0" smtClean="0"/>
              <a:t> 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 - </a:t>
            </a:r>
            <a:r>
              <a:rPr lang="en-US" dirty="0" smtClean="0"/>
              <a:t>Not many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</a:p>
          <a:p>
            <a:pPr>
              <a:buNone/>
            </a:pPr>
            <a:r>
              <a:rPr lang="en-US" b="1" dirty="0" smtClean="0"/>
              <a:t>How much</a:t>
            </a:r>
          </a:p>
          <a:p>
            <a:pPr>
              <a:buNone/>
            </a:pPr>
            <a:r>
              <a:rPr lang="en-US" dirty="0" smtClean="0"/>
              <a:t>……butter is there</a:t>
            </a:r>
            <a:r>
              <a:rPr lang="ru-RU" dirty="0" smtClean="0"/>
              <a:t> 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 </a:t>
            </a:r>
          </a:p>
          <a:p>
            <a:pPr>
              <a:buNone/>
            </a:pPr>
            <a:r>
              <a:rPr lang="ru-RU" dirty="0" smtClean="0"/>
              <a:t> - </a:t>
            </a:r>
            <a:r>
              <a:rPr lang="en-US" dirty="0" smtClean="0"/>
              <a:t>A lot</a:t>
            </a:r>
            <a:endParaRPr lang="ru-RU" dirty="0"/>
          </a:p>
        </p:txBody>
      </p:sp>
      <p:pic>
        <p:nvPicPr>
          <p:cNvPr id="23554" name="Picture 2" descr="C:\Documents and Settings\Admin\Рабочий стол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556792"/>
            <a:ext cx="2152650" cy="1800200"/>
          </a:xfrm>
          <a:prstGeom prst="rect">
            <a:avLst/>
          </a:prstGeom>
          <a:noFill/>
        </p:spPr>
      </p:pic>
      <p:pic>
        <p:nvPicPr>
          <p:cNvPr id="23556" name="Picture 4" descr="C:\Documents and Settings\Admin\Рабочий стол\1-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293096"/>
            <a:ext cx="3355363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How much</a:t>
            </a:r>
          </a:p>
          <a:p>
            <a:pPr>
              <a:buNone/>
            </a:pPr>
            <a:r>
              <a:rPr lang="en-US" dirty="0" smtClean="0"/>
              <a:t>…….pepper is there</a:t>
            </a:r>
            <a:r>
              <a:rPr lang="ru-RU" dirty="0" smtClean="0"/>
              <a:t>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much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</a:p>
          <a:p>
            <a:pPr>
              <a:buNone/>
            </a:pPr>
            <a:r>
              <a:rPr lang="en-US" b="1" dirty="0" smtClean="0"/>
              <a:t>How many</a:t>
            </a:r>
          </a:p>
          <a:p>
            <a:pPr>
              <a:buNone/>
            </a:pPr>
            <a:r>
              <a:rPr lang="en-US" dirty="0" smtClean="0"/>
              <a:t>…..biscuits are there </a:t>
            </a:r>
            <a:r>
              <a:rPr lang="ru-RU" dirty="0" smtClean="0"/>
              <a:t>?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Not many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en-US" dirty="0" smtClean="0"/>
              <a:t>A lot</a:t>
            </a:r>
            <a:endParaRPr lang="ru-RU" dirty="0"/>
          </a:p>
        </p:txBody>
      </p:sp>
      <p:pic>
        <p:nvPicPr>
          <p:cNvPr id="24578" name="Picture 2" descr="C:\Documents and Settings\Admin\Рабочий стол\46ada3937c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7017" y="3861048"/>
            <a:ext cx="2874471" cy="1925390"/>
          </a:xfrm>
          <a:prstGeom prst="rect">
            <a:avLst/>
          </a:prstGeom>
          <a:noFill/>
        </p:spPr>
      </p:pic>
      <p:pic>
        <p:nvPicPr>
          <p:cNvPr id="24579" name="Picture 3" descr="C:\Documents and Settings\Admin\Рабочий стол\783a053a-d9b9-4b67-8f14-842a846120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556792"/>
            <a:ext cx="1224136" cy="1728192"/>
          </a:xfrm>
          <a:prstGeom prst="rect">
            <a:avLst/>
          </a:prstGeom>
          <a:noFill/>
        </p:spPr>
      </p:pic>
      <p:pic>
        <p:nvPicPr>
          <p:cNvPr id="6" name="Picture 3" descr="C:\Documents and Settings\Admin\Рабочий стол\783a053a-d9b9-4b67-8f14-842a846120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3733" y="0"/>
            <a:ext cx="2400267" cy="1800200"/>
          </a:xfrm>
          <a:prstGeom prst="rect">
            <a:avLst/>
          </a:prstGeom>
          <a:noFill/>
        </p:spPr>
      </p:pic>
      <p:pic>
        <p:nvPicPr>
          <p:cNvPr id="7" name="Picture 3" descr="C:\Documents and Settings\Admin\Рабочий стол\783a053a-d9b9-4b67-8f14-842a846120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0"/>
            <a:ext cx="1748817" cy="1601416"/>
          </a:xfrm>
          <a:prstGeom prst="rect">
            <a:avLst/>
          </a:prstGeom>
          <a:noFill/>
        </p:spPr>
      </p:pic>
      <p:pic>
        <p:nvPicPr>
          <p:cNvPr id="8" name="Picture 3" descr="C:\Documents and Settings\Admin\Рабочий стол\783a053a-d9b9-4b67-8f14-842a846120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556792"/>
            <a:ext cx="1375517" cy="1728192"/>
          </a:xfrm>
          <a:prstGeom prst="rect">
            <a:avLst/>
          </a:prstGeom>
          <a:noFill/>
        </p:spPr>
      </p:pic>
      <p:pic>
        <p:nvPicPr>
          <p:cNvPr id="9" name="Picture 3" descr="C:\Documents and Settings\Admin\Рабочий стол\783a053a-d9b9-4b67-8f14-842a846120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556792"/>
            <a:ext cx="1115616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Try to complete the following sentences. Use </a:t>
            </a:r>
            <a:r>
              <a:rPr lang="en-US" b="1" dirty="0" smtClean="0"/>
              <a:t>How much /How many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1……..oranges are there in the bag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2……..</a:t>
            </a:r>
            <a:r>
              <a:rPr lang="en-US" dirty="0" smtClean="0"/>
              <a:t>butter is there in the fridge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en-US" dirty="0" smtClean="0"/>
              <a:t>3……..bread is there on the table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4……..</a:t>
            </a:r>
            <a:r>
              <a:rPr lang="en-US" dirty="0" smtClean="0"/>
              <a:t>eggs are there in the box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5……..</a:t>
            </a:r>
            <a:r>
              <a:rPr lang="en-US" dirty="0" smtClean="0"/>
              <a:t>potatoes are there in the cupboard</a:t>
            </a:r>
            <a:r>
              <a:rPr lang="ru-RU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Look, read and write </a:t>
            </a:r>
            <a:r>
              <a:rPr lang="en-US" b="1" dirty="0" smtClean="0"/>
              <a:t>Yes/No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There is a lot of olive oil.               </a:t>
            </a:r>
          </a:p>
          <a:p>
            <a:r>
              <a:rPr lang="en-US" sz="2400" dirty="0" smtClean="0"/>
              <a:t>There are a lot of biscuits.                </a:t>
            </a:r>
          </a:p>
          <a:p>
            <a:r>
              <a:rPr lang="en-US" sz="2400" dirty="0" smtClean="0"/>
              <a:t>There is a lot of butter.                     </a:t>
            </a:r>
          </a:p>
          <a:p>
            <a:r>
              <a:rPr lang="en-US" sz="2400" dirty="0" smtClean="0"/>
              <a:t>There is a lot of cheese.         </a:t>
            </a:r>
          </a:p>
          <a:p>
            <a:r>
              <a:rPr lang="en-US" sz="2400" dirty="0" smtClean="0"/>
              <a:t>There are a </a:t>
            </a:r>
            <a:r>
              <a:rPr lang="en-US" sz="2400" smtClean="0"/>
              <a:t>lot of tomatoes</a:t>
            </a:r>
            <a:r>
              <a:rPr lang="en-US" sz="2400" dirty="0" smtClean="0"/>
              <a:t>.  </a:t>
            </a:r>
            <a:endParaRPr lang="ru-RU" sz="2400" dirty="0"/>
          </a:p>
        </p:txBody>
      </p:sp>
      <p:pic>
        <p:nvPicPr>
          <p:cNvPr id="4" name="Picture 2" descr="C:\Documents and Settings\Admin\Рабочий стол\46ada3937c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537" y="4365104"/>
            <a:ext cx="2706919" cy="1872208"/>
          </a:xfrm>
          <a:prstGeom prst="rect">
            <a:avLst/>
          </a:prstGeom>
          <a:noFill/>
        </p:spPr>
      </p:pic>
      <p:pic>
        <p:nvPicPr>
          <p:cNvPr id="5" name="Picture 2" descr="C:\Documents and Settings\Admin\Рабочий стол\793bf4f20f97060fd6b1f1ed940f27a8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509120"/>
            <a:ext cx="2736305" cy="1985341"/>
          </a:xfrm>
          <a:prstGeom prst="rect">
            <a:avLst/>
          </a:prstGeom>
          <a:noFill/>
        </p:spPr>
      </p:pic>
      <p:pic>
        <p:nvPicPr>
          <p:cNvPr id="6" name="Picture 4" descr="2011 December UniqueDaily.co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4574" y="1268760"/>
            <a:ext cx="2160240" cy="2747825"/>
          </a:xfrm>
          <a:prstGeom prst="rect">
            <a:avLst/>
          </a:prstGeom>
          <a:noFill/>
        </p:spPr>
      </p:pic>
      <p:pic>
        <p:nvPicPr>
          <p:cNvPr id="7" name="Picture 4" descr="C:\Documents and Settings\Admin\Рабочий стол\1-1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619692"/>
            <a:ext cx="2651819" cy="1764196"/>
          </a:xfrm>
          <a:prstGeom prst="rect">
            <a:avLst/>
          </a:prstGeom>
          <a:noFill/>
        </p:spPr>
      </p:pic>
      <p:pic>
        <p:nvPicPr>
          <p:cNvPr id="8" name="Picture 2" descr="C:\Documents and Settings\Admin\Рабочий стол\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235893">
            <a:off x="4377435" y="1675731"/>
            <a:ext cx="2257537" cy="1887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051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mg03.rl0.ru/a3cd5908e67ae959f2b82c5e484b43f1/c960x720/fs00.infourok.ru/images/doc/150/173428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31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467</Words>
  <Application>Microsoft Office PowerPoint</Application>
  <PresentationFormat>Экран (4:3)</PresentationFormat>
  <Paragraphs>120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Countable and uncountable nouns Исчисляемые и неисчисляемые существительные</vt:lpstr>
      <vt:lpstr>Countable nouns </vt:lpstr>
      <vt:lpstr>Uncountable nouns</vt:lpstr>
      <vt:lpstr>What products can we count?</vt:lpstr>
      <vt:lpstr>Many (много)</vt:lpstr>
      <vt:lpstr>Much (много)</vt:lpstr>
      <vt:lpstr>A lot of (много)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Try to complete the following sentences. Use How much /How many</vt:lpstr>
      <vt:lpstr>Look, read and write Yes/No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к318</dc:creator>
  <cp:lastModifiedBy>HP</cp:lastModifiedBy>
  <cp:revision>10</cp:revision>
  <dcterms:modified xsi:type="dcterms:W3CDTF">2019-11-06T05:31:04Z</dcterms:modified>
</cp:coreProperties>
</file>