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3" r:id="rId4"/>
    <p:sldId id="259" r:id="rId5"/>
    <p:sldId id="258" r:id="rId6"/>
    <p:sldId id="262" r:id="rId7"/>
    <p:sldId id="264" r:id="rId8"/>
    <p:sldId id="265" r:id="rId9"/>
    <p:sldId id="266" r:id="rId10"/>
    <p:sldId id="260" r:id="rId11"/>
    <p:sldId id="261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8712" autoAdjust="0"/>
  </p:normalViewPr>
  <p:slideViewPr>
    <p:cSldViewPr>
      <p:cViewPr>
        <p:scale>
          <a:sx n="70" d="100"/>
          <a:sy n="70" d="100"/>
        </p:scale>
        <p:origin x="-516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B96F1B-C3C1-4155-9C3D-AF55C4C6E016}" type="datetimeFigureOut">
              <a:rPr lang="ru-RU" smtClean="0"/>
              <a:pPr/>
              <a:t>19.11.2019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B3BDAB-B0B9-4EC2-BC6C-2FD1129BC49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Эти вопросы, по мнению экономистов, образуют три основных объекта изучения экономической науки (теории).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3BDAB-B0B9-4EC2-BC6C-2FD1129BC497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B792E-4AE1-4DFB-8550-3B62C13A875B}" type="datetime1">
              <a:rPr lang="ru-RU" smtClean="0"/>
              <a:pPr/>
              <a:t>19.11.2019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49A5B-ADAF-43F1-A442-7DB5A7CDDFAD}" type="datetime1">
              <a:rPr lang="ru-RU" smtClean="0"/>
              <a:pPr/>
              <a:t>19.11.2019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4B503-AE23-4DB6-B873-823B98D75DF7}" type="datetime1">
              <a:rPr lang="ru-RU" smtClean="0"/>
              <a:pPr/>
              <a:t>19.11.2019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F2E06-63F2-4EBB-A3BD-B797348C8F27}" type="datetime1">
              <a:rPr lang="ru-RU" smtClean="0"/>
              <a:pPr/>
              <a:t>19.11.2019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18950-7D73-4532-863C-809DA2E5A0D8}" type="datetime1">
              <a:rPr lang="ru-RU" smtClean="0"/>
              <a:pPr/>
              <a:t>19.11.2019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0B03F-7733-4819-90C0-5DAC7CE487DE}" type="datetime1">
              <a:rPr lang="ru-RU" smtClean="0"/>
              <a:pPr/>
              <a:t>19.11.2019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A8FA-31C7-42BD-BA35-57D29ACDC158}" type="datetime1">
              <a:rPr lang="ru-RU" smtClean="0"/>
              <a:pPr/>
              <a:t>19.11.2019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7A8EF-85AF-4C3E-8957-93206619CCC3}" type="datetime1">
              <a:rPr lang="ru-RU" smtClean="0"/>
              <a:pPr/>
              <a:t>19.11.2019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80959-CDD4-4B93-9495-B6424899DC25}" type="datetime1">
              <a:rPr lang="ru-RU" smtClean="0"/>
              <a:pPr/>
              <a:t>19.11.2019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E6EC1-0C7A-4ADB-9C48-0FEABBBABBAD}" type="datetime1">
              <a:rPr lang="ru-RU" smtClean="0"/>
              <a:pPr/>
              <a:t>19.11.2019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7F703-4AF2-4936-8899-702BC2E4A393}" type="datetime1">
              <a:rPr lang="ru-RU" smtClean="0"/>
              <a:pPr/>
              <a:t>19.11.2019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A8FB53-0B33-4788-AE8C-0CB414057DCA}" type="datetime1">
              <a:rPr lang="ru-RU" smtClean="0"/>
              <a:pPr/>
              <a:t>19.11.2019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pull dir="ld"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Предмет и методы экономической теории</a:t>
            </a:r>
            <a:endParaRPr lang="ru-RU" sz="5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28860" y="357166"/>
            <a:ext cx="6257940" cy="6143668"/>
          </a:xfrm>
        </p:spPr>
        <p:txBody>
          <a:bodyPr anchor="ctr">
            <a:normAutofit/>
          </a:bodyPr>
          <a:lstStyle/>
          <a:p>
            <a:pPr marL="0" indent="361950">
              <a:buNone/>
            </a:pPr>
            <a:r>
              <a:rPr lang="ru-RU" dirty="0" smtClean="0"/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Термин «ЭКОНОМИКА» имеет два значения.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6195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6195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КОНОМИКА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широком смысле - это совокупность сфер, отраслей и видов производства народного хозяйства страны.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БСХТ\Рабочий стол\Картинки Экономика\1_133_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" y="0"/>
            <a:ext cx="2214546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Documents and Settings\БСХТ\Рабочий стол\Картинки Экономика\02bc7092-8f7d-48ae-9f79-3f7d5728cba9.jpg.850x445_q82_crop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" y="1785926"/>
            <a:ext cx="2214546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Documents and Settings\БСХТ\Рабочий стол\Картинки Экономика\2c81b8eaefcb8a14aaf9897e9915dd0e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3500438"/>
            <a:ext cx="2214546" cy="1571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C:\Documents and Settings\БСХТ\Рабочий стол\Картинки Экономика\754598850884562.jpe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5072074"/>
            <a:ext cx="2214546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28860" y="357166"/>
            <a:ext cx="6257940" cy="6143668"/>
          </a:xfrm>
        </p:spPr>
        <p:txBody>
          <a:bodyPr anchor="ctr">
            <a:normAutofit/>
          </a:bodyPr>
          <a:lstStyle/>
          <a:p>
            <a:pPr marL="0" indent="35560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Само понятие «экономика» произошло от сочетания греческих слов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ойкос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 - дом, хозяйство и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номус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 - «закон» и буквально означает «законы ведения домашнего хозяйства».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5560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Считается, что автор понятия «экономика» - древнегреческий мыслитель Аристотель.</a:t>
            </a:r>
          </a:p>
          <a:p>
            <a:endParaRPr lang="ru-RU" dirty="0"/>
          </a:p>
        </p:txBody>
      </p:sp>
      <p:pic>
        <p:nvPicPr>
          <p:cNvPr id="2050" name="Picture 2" descr="C:\Documents and Settings\БСХТ\Рабочий стол\Картинки Экономика\66_522484479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785926"/>
            <a:ext cx="2214546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Documents and Settings\БСХТ\Рабочий стол\Картинки Экономика\111ekonomy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3429000"/>
            <a:ext cx="2214546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 descr="C:\Documents and Settings\БСХТ\Рабочий стол\Картинки Экономика\9ee6ee4b506a5c58f6e6069be0e73ec9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5072074"/>
            <a:ext cx="2214546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4" name="Picture 6" descr="C:\Documents and Settings\БСХТ\Рабочий стол\Картинки Экономика\17b4593af2c61c9c41eb0e747d5df8d5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0"/>
            <a:ext cx="2214546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71736" y="357166"/>
            <a:ext cx="6115064" cy="6143668"/>
          </a:xfrm>
        </p:spPr>
        <p:txBody>
          <a:bodyPr>
            <a:normAutofit fontScale="92500"/>
          </a:bodyPr>
          <a:lstStyle/>
          <a:p>
            <a:pPr marL="0" indent="36195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силу общественного разделения труда различаются следующие виды экономики: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экономика сфер народного хозяйства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(сферы производства, сферы услуг, сферы обращения и т.д.);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экономика отраслей народного хозяйства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(промышленности, сельского хозяйства, транспорта, строительства и т. д.);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региональная экономика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(отдельных отраслей, краев, республик);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экономика предприятия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(фирмы, фабрики, завода, АО и т.д.).</a:t>
            </a:r>
          </a:p>
          <a:p>
            <a:endParaRPr lang="ru-RU" dirty="0"/>
          </a:p>
        </p:txBody>
      </p:sp>
      <p:pic>
        <p:nvPicPr>
          <p:cNvPr id="2050" name="Picture 2" descr="C:\Documents and Settings\БСХТ\Рабочий стол\Картинки Экономика\8_864_864_fixed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" y="1"/>
            <a:ext cx="2214546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Documents and Settings\БСХТ\Рабочий стол\Картинки Экономика\9ee6ee4b506a5c58f6e6069be0e73ec9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" y="1785926"/>
            <a:ext cx="2214545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Documents and Settings\БСХТ\Рабочий стол\Картинки Экономика\565f261ed778b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3429000"/>
            <a:ext cx="2214546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Documents and Settings\БСХТ\Рабочий стол\Картинки Экономика\43658-1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5072074"/>
            <a:ext cx="2214546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71736" y="357166"/>
            <a:ext cx="6115064" cy="6143668"/>
          </a:xfrm>
        </p:spPr>
        <p:txBody>
          <a:bodyPr anchor="ctr">
            <a:normAutofit/>
          </a:bodyPr>
          <a:lstStyle/>
          <a:p>
            <a:pPr marL="0" indent="361950">
              <a:spcBef>
                <a:spcPts val="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Экономика является процессом преобразования имеющихся в распоряжении общества ресурсов в продукты, которые должны удовлетворять как производственные, так и непроизводственные потребности общества и его членов.</a:t>
            </a:r>
          </a:p>
          <a:p>
            <a:endParaRPr lang="ru-RU" dirty="0"/>
          </a:p>
        </p:txBody>
      </p:sp>
      <p:pic>
        <p:nvPicPr>
          <p:cNvPr id="4097" name="Picture 1" descr="C:\Documents and Settings\БСХТ\Рабочий стол\Картинки Экономика\b13c014259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" y="1"/>
            <a:ext cx="2214545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C:\Documents and Settings\БСХТ\Рабочий стол\Картинки Экономика\b55b4a26f5b8feea54c0334fef2caf40-324x235.jpe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1785926"/>
            <a:ext cx="2214546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C:\Documents and Settings\БСХТ\Рабочий стол\Картинки Экономика\1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3429001"/>
            <a:ext cx="2214546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C:\Documents and Settings\БСХТ\Рабочий стол\Картинки Экономика\1446677775_ekonomika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5072075"/>
            <a:ext cx="2214546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28860" y="357166"/>
            <a:ext cx="6257940" cy="5768997"/>
          </a:xfrm>
        </p:spPr>
        <p:txBody>
          <a:bodyPr anchor="ctr"/>
          <a:lstStyle/>
          <a:p>
            <a:pPr marL="0" indent="35560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Функционирование экономики включает в себя три элемента (подсистемы):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производство, реализацию и потребление.</a:t>
            </a:r>
          </a:p>
          <a:p>
            <a:pPr marL="0" indent="355600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5560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Производство является главным составляющим экономики и выступает основой жизни человеческого общества. </a:t>
            </a:r>
          </a:p>
          <a:p>
            <a:pPr marL="0" indent="355600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5560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Экономика имеет также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отраслевую и территориальную структуру.</a:t>
            </a:r>
          </a:p>
          <a:p>
            <a:endParaRPr lang="ru-RU" dirty="0"/>
          </a:p>
        </p:txBody>
      </p:sp>
      <p:pic>
        <p:nvPicPr>
          <p:cNvPr id="1026" name="Picture 2" descr="C:\Documents and Settings\БСХТ\Рабочий стол\Картинки Экономика\_AMA0503 (1)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"/>
            <a:ext cx="2214546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Documents and Settings\БСХТ\Рабочий стол\Картинки Экономика\6c611230e67a831de79147a51031f5df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1785926"/>
            <a:ext cx="2214546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Documents and Settings\БСХТ\Рабочий стол\Картинки Экономика\6d27ce62bd1c5acea0ccb54cd2a0bbaa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3429000"/>
            <a:ext cx="2214546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C:\Documents and Settings\БСХТ\Рабочий стол\Картинки Экономика\65b84e66df29f1c375d94f81b963889d_XL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5072075"/>
            <a:ext cx="2214546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28860" y="357166"/>
            <a:ext cx="6257940" cy="6143668"/>
          </a:xfrm>
        </p:spPr>
        <p:txBody>
          <a:bodyPr anchor="ctr">
            <a:normAutofit/>
          </a:bodyPr>
          <a:lstStyle/>
          <a:p>
            <a:pPr marL="0" indent="35560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Экономическая история и современная хозяйственная практика свидетельствуют, что экономическим агентам постоянно приходится решать три основных вопроса: </a:t>
            </a:r>
          </a:p>
          <a:p>
            <a:pPr marL="0" indent="355600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55600" indent="-355600"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ЧТО И СКОЛЬКО ПРОИЗВОДИТЬ? </a:t>
            </a:r>
          </a:p>
          <a:p>
            <a:pPr marL="355600" indent="-355600"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 ПРОИЗВОДИТЬ? (при какой комбинации производственных ресурсов, с использованием какой технологии должны быть произведены товары и услуги?)</a:t>
            </a:r>
          </a:p>
          <a:p>
            <a:pPr marL="355600" indent="-355600"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КОГО ПРОИЗВОДИТЬ? из ограниченных ресурсов.</a:t>
            </a:r>
          </a:p>
          <a:p>
            <a:endParaRPr lang="ru-RU" sz="2400" dirty="0"/>
          </a:p>
        </p:txBody>
      </p:sp>
      <p:pic>
        <p:nvPicPr>
          <p:cNvPr id="3074" name="Picture 2" descr="C:\Documents and Settings\БСХТ\Рабочий стол\Картинки Экономика\45db3f3095c176f8d22c13989317ef2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" y="0"/>
            <a:ext cx="2214545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Documents and Settings\БСХТ\Рабочий стол\Картинки Экономика\45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1785926"/>
            <a:ext cx="2214546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Documents and Settings\БСХТ\Рабочий стол\Картинки Экономика\2194693_stock-photo-3d-business-white-people-economy-bar-graph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3429000"/>
            <a:ext cx="2214546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Documents and Settings\БСХТ\Рабочий стол\Картинки Экономика\1435058678_2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0" y="5072074"/>
            <a:ext cx="2214546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28860" y="357166"/>
            <a:ext cx="6257940" cy="6143668"/>
          </a:xfrm>
        </p:spPr>
        <p:txBody>
          <a:bodyPr anchor="ctr">
            <a:normAutofit/>
          </a:bodyPr>
          <a:lstStyle/>
          <a:p>
            <a:pPr marL="0" indent="35560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Результатом деятельности экономических агентов выступают блага: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товары и услуги. </a:t>
            </a:r>
          </a:p>
          <a:p>
            <a:pPr marL="0" indent="355600"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5560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Предметом общей экономической теорией являются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экономические отношения (производственные отношения)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возникающие между людьми в процессе производства, распределения, обмена и потребления, независимо от экономической формации общества. </a:t>
            </a:r>
          </a:p>
          <a:p>
            <a:pPr marL="0" indent="35560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Деятельность экономических агентов, или производственные отношения, составляют предмет экономической науки. </a:t>
            </a:r>
          </a:p>
          <a:p>
            <a:pPr marL="0" indent="355600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Производственные отношения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это отношения по поводу производства, распределения, обмена и потребления общественного продукта.</a:t>
            </a:r>
          </a:p>
          <a:p>
            <a:pPr marL="0" indent="355600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Documents and Settings\БСХТ\Рабочий стол\Картинки Экономика\whyipoor10-1024x768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" y="0"/>
            <a:ext cx="2214545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Documents and Settings\БСХТ\Рабочий стол\Картинки Экономика\Money_Banknotes_Euro_500_530158_1280x72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5214926"/>
            <a:ext cx="2214546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Documents and Settings\БСХТ\Рабочий стол\Картинки Экономика\shutterstock_128726255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" y="1785927"/>
            <a:ext cx="2214545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Documents and Settings\БСХТ\Рабочий стол\Картинки Экономика\i-used-to-shell-out-thousand-of-dollars-on-marketing-agencies-compressor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500438"/>
            <a:ext cx="2285984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28860" y="357166"/>
            <a:ext cx="6257940" cy="6143668"/>
          </a:xfrm>
        </p:spPr>
        <p:txBody>
          <a:bodyPr anchor="ctr">
            <a:normAutofit/>
          </a:bodyPr>
          <a:lstStyle/>
          <a:p>
            <a:pPr marL="0" indent="35560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Структурно экономика включает в себя два раздела: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микроэкономику и макроэкономику. 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55600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5560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Макро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и микроэкономика взаимообусловлены и органически взаимодействуют.</a:t>
            </a:r>
          </a:p>
        </p:txBody>
      </p:sp>
      <p:pic>
        <p:nvPicPr>
          <p:cNvPr id="2050" name="Picture 2" descr="C:\Documents and Settings\БСХТ\Рабочий стол\Картинки Экономика\Экономика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" y="1"/>
            <a:ext cx="2214545" cy="1785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Documents and Settings\БСХТ\Рабочий стол\Картинки Экономика\Старые картины\18065647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1785926"/>
            <a:ext cx="2214546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C:\Documents and Settings\БСХТ\Рабочий стол\Картинки Экономика\1270375287_19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3429000"/>
            <a:ext cx="2214546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 descr="C:\Documents and Settings\БСХТ\Рабочий стол\Картинки Экономика\coins_on_chart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5072075"/>
            <a:ext cx="2214546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71736" y="357166"/>
            <a:ext cx="6115064" cy="5768997"/>
          </a:xfrm>
        </p:spPr>
        <p:txBody>
          <a:bodyPr anchor="ctr"/>
          <a:lstStyle/>
          <a:p>
            <a:pPr marL="0" indent="35560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Микроэкономика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изучает поведение отдельных экономических агентов. </a:t>
            </a:r>
          </a:p>
          <a:p>
            <a:pPr marL="0" indent="35560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Ее основоположниками считаются представители маржинализма.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55600">
              <a:buNone/>
            </a:pPr>
            <a:endParaRPr lang="ru-RU" dirty="0"/>
          </a:p>
        </p:txBody>
      </p:sp>
      <p:pic>
        <p:nvPicPr>
          <p:cNvPr id="3074" name="Picture 2" descr="C:\Documents and Settings\БСХТ\Рабочий стол\Картинки Экономика\kartinki-deneg-1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2214546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Documents and Settings\БСХТ\Рабочий стол\Картинки Экономика\TS_167454627_700x467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5072074"/>
            <a:ext cx="2214545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C:\Documents and Settings\БСХТ\Рабочий стол\Картинки Экономика\img2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1785926"/>
            <a:ext cx="2214546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D:\Мои док\Картинки Экономика\green_economy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3429000"/>
            <a:ext cx="2214546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643174" y="357166"/>
            <a:ext cx="6043626" cy="5768997"/>
          </a:xfrm>
        </p:spPr>
        <p:txBody>
          <a:bodyPr anchor="ctr"/>
          <a:lstStyle/>
          <a:p>
            <a:pPr marL="0" indent="35560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Макроэкономика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изучает экономические процессы и явления на уровне государства. </a:t>
            </a:r>
          </a:p>
          <a:p>
            <a:pPr marL="0" indent="35560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Объект ее исследования – национальный продукт, экономический рост, занятость, инфляция.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2050" name="Picture 2" descr="D:\Мои док\Картинки Экономика\economy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"/>
            <a:ext cx="2214546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D:\Мои док\Картинки Экономика\ecre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1785926"/>
            <a:ext cx="2190736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D:\Мои док\Картинки Экономика\ekonomika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3429000"/>
            <a:ext cx="2214546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 descr="D:\Мои док\Картинки Экономика\Чистая-прибыль-это-ключевая-характеристика-предприятия4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5072074"/>
            <a:ext cx="2214546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5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Благодарю за внимание</a:t>
            </a:r>
            <a:endParaRPr lang="ru-RU" sz="5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420</Words>
  <PresentationFormat>Экран (4:3)</PresentationFormat>
  <Paragraphs>47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Предмет и методы экономической теории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Благодарю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Company</cp:lastModifiedBy>
  <cp:revision>21</cp:revision>
  <dcterms:modified xsi:type="dcterms:W3CDTF">2019-11-19T06:53:47Z</dcterms:modified>
</cp:coreProperties>
</file>