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260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3955B5-51F4-47C9-A446-A97D26A556C4}" type="datetimeFigureOut">
              <a:rPr lang="ru-RU" smtClean="0"/>
              <a:t>06.12.2019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E3D811-649A-402F-97F3-B5575A2BE0C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3955B5-51F4-47C9-A446-A97D26A556C4}" type="datetimeFigureOut">
              <a:rPr lang="ru-RU" smtClean="0"/>
              <a:t>06.12.2019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E3D811-649A-402F-97F3-B5575A2BE0C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3955B5-51F4-47C9-A446-A97D26A556C4}" type="datetimeFigureOut">
              <a:rPr lang="ru-RU" smtClean="0"/>
              <a:t>06.12.2019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E3D811-649A-402F-97F3-B5575A2BE0C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3955B5-51F4-47C9-A446-A97D26A556C4}" type="datetimeFigureOut">
              <a:rPr lang="ru-RU" smtClean="0"/>
              <a:t>06.12.2019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E3D811-649A-402F-97F3-B5575A2BE0C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3955B5-51F4-47C9-A446-A97D26A556C4}" type="datetimeFigureOut">
              <a:rPr lang="ru-RU" smtClean="0"/>
              <a:t>06.12.2019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E3D811-649A-402F-97F3-B5575A2BE0C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3955B5-51F4-47C9-A446-A97D26A556C4}" type="datetimeFigureOut">
              <a:rPr lang="ru-RU" smtClean="0"/>
              <a:t>06.12.2019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E3D811-649A-402F-97F3-B5575A2BE0C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3955B5-51F4-47C9-A446-A97D26A556C4}" type="datetimeFigureOut">
              <a:rPr lang="ru-RU" smtClean="0"/>
              <a:t>06.12.2019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E3D811-649A-402F-97F3-B5575A2BE0C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3955B5-51F4-47C9-A446-A97D26A556C4}" type="datetimeFigureOut">
              <a:rPr lang="ru-RU" smtClean="0"/>
              <a:t>06.12.2019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E3D811-649A-402F-97F3-B5575A2BE0C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3955B5-51F4-47C9-A446-A97D26A556C4}" type="datetimeFigureOut">
              <a:rPr lang="ru-RU" smtClean="0"/>
              <a:t>06.12.2019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E3D811-649A-402F-97F3-B5575A2BE0C7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3955B5-51F4-47C9-A446-A97D26A556C4}" type="datetimeFigureOut">
              <a:rPr lang="ru-RU" smtClean="0"/>
              <a:t>06.12.2019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E3D811-649A-402F-97F3-B5575A2BE0C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3955B5-51F4-47C9-A446-A97D26A556C4}" type="datetimeFigureOut">
              <a:rPr lang="ru-RU" smtClean="0"/>
              <a:t>06.12.2019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CE3D811-649A-402F-97F3-B5575A2BE0C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03955B5-51F4-47C9-A446-A97D26A556C4}" type="datetimeFigureOut">
              <a:rPr lang="ru-RU" smtClean="0"/>
              <a:t>06.12.2019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ECE3D811-649A-402F-97F3-B5575A2BE0C7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052736"/>
            <a:ext cx="7772400" cy="1828800"/>
          </a:xfrm>
        </p:spPr>
        <p:txBody>
          <a:bodyPr>
            <a:normAutofit/>
          </a:bodyPr>
          <a:lstStyle/>
          <a:p>
            <a:pPr algn="ctr"/>
            <a:r>
              <a:rPr lang="ru-RU" sz="4800" dirty="0" smtClean="0"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lang="ru-RU" sz="4800" dirty="0" smtClean="0">
                <a:effectLst/>
                <a:latin typeface="Arial" pitchFamily="34" charset="0"/>
                <a:cs typeface="Arial" pitchFamily="34" charset="0"/>
              </a:rPr>
              <a:t>Формы с</a:t>
            </a:r>
            <a:r>
              <a:rPr lang="ru-RU" sz="4800" dirty="0" smtClean="0">
                <a:effectLst/>
                <a:latin typeface="Arial" pitchFamily="34" charset="0"/>
                <a:cs typeface="Arial" pitchFamily="34" charset="0"/>
              </a:rPr>
              <a:t>обственности 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2336256"/>
          </a:xfrm>
        </p:spPr>
        <p:txBody>
          <a:bodyPr>
            <a:noAutofit/>
          </a:bodyPr>
          <a:lstStyle/>
          <a:p>
            <a:pPr algn="l"/>
            <a:r>
              <a:rPr lang="ru-RU" sz="3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1. Понятие собственности</a:t>
            </a:r>
            <a:r>
              <a:rPr lang="ru-RU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Собственность </a:t>
            </a:r>
            <a:r>
              <a:rPr lang="ru-RU" sz="3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как основа социально-экономических отношений</a:t>
            </a:r>
            <a:br>
              <a:rPr lang="ru-RU" sz="3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ru-RU" sz="3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2. Формы собственности</a:t>
            </a:r>
            <a:br>
              <a:rPr lang="ru-RU" sz="32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endParaRPr lang="ru-RU" sz="3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37021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9229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Собственность</a:t>
            </a:r>
            <a:r>
              <a:rPr lang="ru-RU" dirty="0">
                <a:latin typeface="Arial" pitchFamily="34" charset="0"/>
                <a:cs typeface="Arial" pitchFamily="34" charset="0"/>
              </a:rPr>
              <a:t> – система </a:t>
            </a:r>
            <a:r>
              <a:rPr lang="ru-RU" i="1" dirty="0">
                <a:latin typeface="Arial" pitchFamily="34" charset="0"/>
                <a:cs typeface="Arial" pitchFamily="34" charset="0"/>
              </a:rPr>
              <a:t>экономических и правовых отношений</a:t>
            </a:r>
            <a:r>
              <a:rPr lang="ru-RU" dirty="0">
                <a:latin typeface="Arial" pitchFamily="34" charset="0"/>
                <a:cs typeface="Arial" pitchFamily="34" charset="0"/>
              </a:rPr>
              <a:t> между людьми по поводу владения, распоряжения управления использования и присвоения жизненных благ, обусловленных каким – либо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имуществом.</a:t>
            </a:r>
            <a:endParaRPr lang="ru-RU" b="1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ru-RU" b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Отношения </a:t>
            </a:r>
            <a:r>
              <a:rPr lang="ru-RU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собственности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– </a:t>
            </a:r>
            <a:r>
              <a:rPr lang="ru-RU" dirty="0">
                <a:latin typeface="Arial" pitchFamily="34" charset="0"/>
                <a:cs typeface="Arial" pitchFamily="34" charset="0"/>
              </a:rPr>
              <a:t>это постоянно (систематически) повторяющиеся, воспроизводимые между людьми отношения, неразрывно  связанные  с имущественными правами владения, распоряжения, управления использования и присвоения средств производства и результатов их использования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915897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4189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Конституция РФ и Гражданский кодекс РФ признают и гарантируют любые формы собственности, при этом нормативно установлены три формы</a:t>
            </a:r>
            <a:r>
              <a:rPr lang="ru-RU" sz="32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marL="0" indent="0">
              <a:buNone/>
            </a:pPr>
            <a:endParaRPr lang="ru-RU" dirty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ru-RU" sz="3200" dirty="0">
                <a:latin typeface="Arial" pitchFamily="34" charset="0"/>
                <a:cs typeface="Arial" pitchFamily="34" charset="0"/>
              </a:rPr>
              <a:t>государственная (федеральная и субъектов РФ);</a:t>
            </a:r>
          </a:p>
          <a:p>
            <a:pPr lvl="0"/>
            <a:r>
              <a:rPr lang="ru-RU" sz="3200" dirty="0">
                <a:latin typeface="Arial" pitchFamily="34" charset="0"/>
                <a:cs typeface="Arial" pitchFamily="34" charset="0"/>
              </a:rPr>
              <a:t>муниципальная (местные органы управления); </a:t>
            </a:r>
          </a:p>
          <a:p>
            <a:pPr lvl="0"/>
            <a:r>
              <a:rPr lang="ru-RU" sz="3200" dirty="0">
                <a:latin typeface="Arial" pitchFamily="34" charset="0"/>
                <a:cs typeface="Arial" pitchFamily="34" charset="0"/>
              </a:rPr>
              <a:t>частная собственность.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99822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5629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2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Гражданский кодекс РФ выделяет следующие виды объектов собственности (собственность</a:t>
            </a:r>
            <a:r>
              <a:rPr lang="ru-RU" sz="32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):</a:t>
            </a:r>
          </a:p>
          <a:p>
            <a:pPr marL="0" indent="0">
              <a:buNone/>
            </a:pPr>
            <a:endParaRPr lang="ru-RU" sz="3200" dirty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ru-RU" sz="3200" dirty="0">
                <a:latin typeface="Arial" pitchFamily="34" charset="0"/>
                <a:cs typeface="Arial" pitchFamily="34" charset="0"/>
              </a:rPr>
              <a:t>интеллектуальную собственность</a:t>
            </a:r>
            <a:r>
              <a:rPr lang="ru-RU" sz="3200" b="1" dirty="0">
                <a:latin typeface="Arial" pitchFamily="34" charset="0"/>
                <a:cs typeface="Arial" pitchFamily="34" charset="0"/>
              </a:rPr>
              <a:t>;</a:t>
            </a:r>
            <a:endParaRPr lang="ru-RU" sz="3200" dirty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ru-RU" sz="3200" dirty="0">
                <a:latin typeface="Arial" pitchFamily="34" charset="0"/>
                <a:cs typeface="Arial" pitchFamily="34" charset="0"/>
              </a:rPr>
              <a:t>движимое имущество (например, ценные бумаги, ассигнации, деньги, драгоценные металлы);</a:t>
            </a:r>
          </a:p>
          <a:p>
            <a:pPr lvl="0"/>
            <a:r>
              <a:rPr lang="ru-RU" sz="3200" dirty="0">
                <a:latin typeface="Arial" pitchFamily="34" charset="0"/>
                <a:cs typeface="Arial" pitchFamily="34" charset="0"/>
              </a:rPr>
              <a:t>недвижимое имущество (например, земля, промышленные и жилые здания).</a:t>
            </a:r>
          </a:p>
          <a:p>
            <a:endParaRPr lang="ru-RU" sz="3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37323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764704"/>
            <a:ext cx="8183880" cy="4392488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ru-RU" sz="3600" b="1" dirty="0" smtClean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r>
              <a:rPr lang="ru-RU" sz="36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Частная форма </a:t>
            </a:r>
            <a:r>
              <a:rPr lang="ru-RU" sz="36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собственности </a:t>
            </a:r>
            <a:r>
              <a:rPr lang="ru-RU" sz="3600" dirty="0" smtClean="0">
                <a:latin typeface="Arial" pitchFamily="34" charset="0"/>
                <a:cs typeface="Arial" pitchFamily="34" charset="0"/>
              </a:rPr>
              <a:t>-собственность </a:t>
            </a:r>
            <a:r>
              <a:rPr lang="ru-RU" sz="3600" dirty="0">
                <a:latin typeface="Arial" pitchFamily="34" charset="0"/>
                <a:cs typeface="Arial" pitchFamily="34" charset="0"/>
              </a:rPr>
              <a:t>частных лиц: </a:t>
            </a:r>
            <a:endParaRPr lang="ru-RU" sz="3600" dirty="0" smtClean="0"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r>
              <a:rPr lang="ru-RU" sz="3600" dirty="0" smtClean="0">
                <a:latin typeface="Arial" pitchFamily="34" charset="0"/>
                <a:cs typeface="Arial" pitchFamily="34" charset="0"/>
              </a:rPr>
              <a:t>граждан </a:t>
            </a:r>
            <a:r>
              <a:rPr lang="ru-RU" sz="3600" dirty="0">
                <a:latin typeface="Arial" pitchFamily="34" charset="0"/>
                <a:cs typeface="Arial" pitchFamily="34" charset="0"/>
              </a:rPr>
              <a:t>- физических лиц и организаций - юридических лиц, осуществляющих обособленную от государства деятельность в собственных целях и интересах.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877883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476672"/>
            <a:ext cx="8496944" cy="547260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33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Для решения </a:t>
            </a:r>
            <a:r>
              <a:rPr lang="ru-RU" sz="33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3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проблем, непосильных индивидуальному </a:t>
            </a:r>
            <a:r>
              <a:rPr lang="ru-RU" sz="33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предпринимательству, </a:t>
            </a:r>
            <a:r>
              <a:rPr lang="ru-RU" sz="33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формируется долевая </a:t>
            </a:r>
            <a:r>
              <a:rPr lang="ru-RU" sz="33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собственность</a:t>
            </a:r>
            <a:r>
              <a:rPr lang="ru-RU" sz="33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,  для которой характерны</a:t>
            </a:r>
            <a:r>
              <a:rPr lang="ru-RU" sz="33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marL="0" indent="0">
              <a:buNone/>
            </a:pPr>
            <a:endParaRPr lang="ru-RU" sz="3300" dirty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ru-RU" sz="3300" dirty="0">
                <a:latin typeface="Arial" pitchFamily="34" charset="0"/>
                <a:cs typeface="Arial" pitchFamily="34" charset="0"/>
              </a:rPr>
              <a:t>объединение частных вкладов;</a:t>
            </a:r>
          </a:p>
          <a:p>
            <a:pPr lvl="0"/>
            <a:r>
              <a:rPr lang="ru-RU" sz="3300" dirty="0">
                <a:latin typeface="Arial" pitchFamily="34" charset="0"/>
                <a:cs typeface="Arial" pitchFamily="34" charset="0"/>
              </a:rPr>
              <a:t>использование в общих интересах владельцев (пайщиков) под единым контролем и управлением;</a:t>
            </a:r>
          </a:p>
          <a:p>
            <a:pPr lvl="0"/>
            <a:r>
              <a:rPr lang="ru-RU" sz="3300" dirty="0">
                <a:latin typeface="Arial" pitchFamily="34" charset="0"/>
                <a:cs typeface="Arial" pitchFamily="34" charset="0"/>
              </a:rPr>
              <a:t>распределение конечных результатов между участниками коллективного хозяйства с учетом собственности каждого из них.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77605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5629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2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В России Гражданским кодексом РФ определены следующие формы долевой собственности</a:t>
            </a:r>
            <a:r>
              <a:rPr lang="ru-RU" sz="32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marL="0" indent="0">
              <a:buNone/>
            </a:pPr>
            <a:endParaRPr lang="ru-RU" sz="3200" dirty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ru-RU" sz="3200" dirty="0">
                <a:latin typeface="Arial" pitchFamily="34" charset="0"/>
                <a:cs typeface="Arial" pitchFamily="34" charset="0"/>
              </a:rPr>
              <a:t>хозяйственные товарищества (полное товарищество, товарищество на вере);</a:t>
            </a:r>
          </a:p>
          <a:p>
            <a:pPr lvl="0"/>
            <a:r>
              <a:rPr lang="ru-RU" sz="3200" dirty="0">
                <a:latin typeface="Arial" pitchFamily="34" charset="0"/>
                <a:cs typeface="Arial" pitchFamily="34" charset="0"/>
              </a:rPr>
              <a:t>хозяйственные общества (ООО,ОДО, АО, дочерние и зависимые общества);</a:t>
            </a:r>
          </a:p>
          <a:p>
            <a:pPr lvl="0"/>
            <a:r>
              <a:rPr lang="ru-RU" sz="3200" dirty="0">
                <a:latin typeface="Arial" pitchFamily="34" charset="0"/>
                <a:cs typeface="Arial" pitchFamily="34" charset="0"/>
              </a:rPr>
              <a:t>производственные кооперативы;</a:t>
            </a:r>
          </a:p>
          <a:p>
            <a:pPr lvl="0"/>
            <a:r>
              <a:rPr lang="ru-RU" sz="3200" dirty="0">
                <a:latin typeface="Arial" pitchFamily="34" charset="0"/>
                <a:cs typeface="Arial" pitchFamily="34" charset="0"/>
              </a:rPr>
              <a:t>некоммерческие организации.</a:t>
            </a:r>
          </a:p>
        </p:txBody>
      </p:sp>
    </p:spTree>
    <p:extLst>
      <p:ext uri="{BB962C8B-B14F-4D97-AF65-F5344CB8AC3E}">
        <p14:creationId xmlns:p14="http://schemas.microsoft.com/office/powerpoint/2010/main" val="1915683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20290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Важная роль в экономике принадлежит </a:t>
            </a:r>
            <a:r>
              <a:rPr lang="ru-RU" b="1" u="sng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совместной собственности</a:t>
            </a:r>
            <a:r>
              <a:rPr lang="ru-RU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, имеющей следующие черты</a:t>
            </a:r>
            <a:r>
              <a:rPr lang="ru-RU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lvl="0"/>
            <a:r>
              <a:rPr lang="ru-RU" dirty="0" smtClean="0">
                <a:latin typeface="Arial" pitchFamily="34" charset="0"/>
                <a:cs typeface="Arial" pitchFamily="34" charset="0"/>
              </a:rPr>
              <a:t>все </a:t>
            </a:r>
            <a:r>
              <a:rPr lang="ru-RU" dirty="0">
                <a:latin typeface="Arial" pitchFamily="34" charset="0"/>
                <a:cs typeface="Arial" pitchFamily="34" charset="0"/>
              </a:rPr>
              <a:t>объединенные в коллектив люди относятся к средствам производства и другим факторам как к совместно и нераздельно им принадлежащим;</a:t>
            </a:r>
          </a:p>
          <a:p>
            <a:pPr lvl="0"/>
            <a:r>
              <a:rPr lang="ru-RU" dirty="0">
                <a:latin typeface="Arial" pitchFamily="34" charset="0"/>
                <a:cs typeface="Arial" pitchFamily="34" charset="0"/>
              </a:rPr>
              <a:t>не определяются и не выделяются доли имущества отдельных лиц;</a:t>
            </a:r>
          </a:p>
          <a:p>
            <a:pPr lvl="0"/>
            <a:r>
              <a:rPr lang="ru-RU" dirty="0">
                <a:latin typeface="Arial" pitchFamily="34" charset="0"/>
                <a:cs typeface="Arial" pitchFamily="34" charset="0"/>
              </a:rPr>
              <a:t>общий доход от хозяйственного использования совместной собственности распределяется согласно установленному порядку.</a:t>
            </a:r>
          </a:p>
        </p:txBody>
      </p:sp>
    </p:spTree>
    <p:extLst>
      <p:ext uri="{BB962C8B-B14F-4D97-AF65-F5344CB8AC3E}">
        <p14:creationId xmlns:p14="http://schemas.microsoft.com/office/powerpoint/2010/main" val="1192434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41892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При государственной собственности</a:t>
            </a:r>
            <a:r>
              <a:rPr lang="ru-RU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>
                <a:latin typeface="Arial" pitchFamily="34" charset="0"/>
                <a:cs typeface="Arial" pitchFamily="34" charset="0"/>
              </a:rPr>
              <a:t>абсолютные права находятся у государства. Государственное имущество не делится на доли и не выделяется отдельными участниками экономического процесса.</a:t>
            </a:r>
          </a:p>
          <a:p>
            <a:pPr marL="0" indent="0">
              <a:buNone/>
            </a:pP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По </a:t>
            </a:r>
            <a:r>
              <a:rPr lang="ru-RU" dirty="0">
                <a:latin typeface="Arial" pitchFamily="34" charset="0"/>
                <a:cs typeface="Arial" pitchFamily="34" charset="0"/>
              </a:rPr>
              <a:t>принципам формирования и механизмам функционирования с ней схожа </a:t>
            </a:r>
            <a:r>
              <a:rPr lang="ru-RU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муниципальная собственность</a:t>
            </a:r>
            <a:r>
              <a:rPr lang="ru-RU" dirty="0">
                <a:latin typeface="Arial" pitchFamily="34" charset="0"/>
                <a:cs typeface="Arial" pitchFamily="34" charset="0"/>
              </a:rPr>
              <a:t>, которая также имеет свои денежные и материальные источники, как и государственная,  не делится на доли, не может быть выделена отдельными участниками экономического процесса.</a:t>
            </a:r>
          </a:p>
        </p:txBody>
      </p:sp>
    </p:spTree>
    <p:extLst>
      <p:ext uri="{BB962C8B-B14F-4D97-AF65-F5344CB8AC3E}">
        <p14:creationId xmlns:p14="http://schemas.microsoft.com/office/powerpoint/2010/main" val="181729689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22</TotalTime>
  <Words>359</Words>
  <Application>Microsoft Office PowerPoint</Application>
  <PresentationFormat>Экран (4:3)</PresentationFormat>
  <Paragraphs>36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Verdana</vt:lpstr>
      <vt:lpstr>Wingdings 2</vt:lpstr>
      <vt:lpstr>Аспект</vt:lpstr>
      <vt:lpstr> Формы собственности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 Собственность</dc:title>
  <dc:creator>НАСТЯ</dc:creator>
  <cp:lastModifiedBy>Сергей Шаралапов</cp:lastModifiedBy>
  <cp:revision>4</cp:revision>
  <dcterms:created xsi:type="dcterms:W3CDTF">2017-10-27T17:53:55Z</dcterms:created>
  <dcterms:modified xsi:type="dcterms:W3CDTF">2019-12-06T06:02:27Z</dcterms:modified>
</cp:coreProperties>
</file>