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9" r:id="rId3"/>
    <p:sldId id="273" r:id="rId4"/>
    <p:sldId id="272" r:id="rId5"/>
    <p:sldId id="274" r:id="rId6"/>
    <p:sldId id="260" r:id="rId7"/>
    <p:sldId id="261" r:id="rId8"/>
    <p:sldId id="263" r:id="rId9"/>
    <p:sldId id="266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59628C-84D7-47B3-B951-A760515528DA}" type="datetimeFigureOut">
              <a:rPr lang="ru-RU" smtClean="0"/>
              <a:pPr/>
              <a:t>02.10.2019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371AE8-46CC-404B-953C-56E643CA2CA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A6212D5-081E-4BEB-90E1-96C57D0FAE3C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19B455E0-E923-4601-A53A-E1ED10A43963}" type="slidenum">
              <a:rPr lang="ru-RU" smtClean="0"/>
              <a:pPr eaLnBrk="1" hangingPunct="1">
                <a:defRPr/>
              </a:pPr>
              <a:t>4</a:t>
            </a:fld>
            <a:endParaRPr lang="ru-RU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 eaLnBrk="1" hangingPunct="1"/>
            <a:endParaRPr lang="ru-RU" dirty="0" smtClean="0"/>
          </a:p>
          <a:p>
            <a:pPr marL="228600" indent="-228600" eaLnBrk="1" hangingPunct="1"/>
            <a:endParaRPr lang="ru-RU" dirty="0" smtClean="0"/>
          </a:p>
          <a:p>
            <a:pPr marL="228600" indent="-228600" eaLnBrk="1" hangingPunct="1"/>
            <a:r>
              <a:rPr lang="ru-RU" dirty="0" smtClean="0"/>
              <a:t>Алгоритм написания заглавной буквы А: </a:t>
            </a:r>
          </a:p>
          <a:p>
            <a:pPr marL="228600" indent="-228600" eaLnBrk="1" hangingPunct="1">
              <a:buFontTx/>
              <a:buAutoNum type="arabicPeriod"/>
            </a:pPr>
            <a:r>
              <a:rPr lang="ru-RU" dirty="0" smtClean="0"/>
              <a:t>ставим ручку на нижней трети рабочей строки; </a:t>
            </a:r>
          </a:p>
          <a:p>
            <a:pPr marL="228600" indent="-228600" eaLnBrk="1" hangingPunct="1">
              <a:buFontTx/>
              <a:buAutoNum type="arabicPeriod"/>
            </a:pPr>
            <a:r>
              <a:rPr lang="ru-RU" dirty="0" smtClean="0"/>
              <a:t>кладем </a:t>
            </a:r>
            <a:r>
              <a:rPr lang="ru-RU" dirty="0" err="1" smtClean="0"/>
              <a:t>качалочку</a:t>
            </a:r>
            <a:r>
              <a:rPr lang="ru-RU" dirty="0" smtClean="0"/>
              <a:t>, уходим далеко вправо вверх (</a:t>
            </a:r>
            <a:r>
              <a:rPr lang="ru-RU" dirty="0" err="1" smtClean="0"/>
              <a:t>крючковая</a:t>
            </a:r>
            <a:r>
              <a:rPr lang="ru-RU" dirty="0" smtClean="0"/>
              <a:t> до нижней трети дополнительной строки);</a:t>
            </a:r>
          </a:p>
          <a:p>
            <a:pPr marL="228600" indent="-228600" eaLnBrk="1" hangingPunct="1">
              <a:buFontTx/>
              <a:buAutoNum type="arabicPeriod"/>
            </a:pPr>
            <a:r>
              <a:rPr lang="ru-RU" dirty="0" smtClean="0"/>
              <a:t>секрет до верхней трети дополнительной строки; </a:t>
            </a:r>
          </a:p>
          <a:p>
            <a:pPr marL="228600" indent="-228600" eaLnBrk="1" hangingPunct="1">
              <a:buFontTx/>
              <a:buAutoNum type="arabicPeriod"/>
            </a:pPr>
            <a:r>
              <a:rPr lang="ru-RU" dirty="0" smtClean="0"/>
              <a:t>по секрету наклонная линия вниз; </a:t>
            </a:r>
          </a:p>
          <a:p>
            <a:pPr marL="228600" indent="-228600" eaLnBrk="1" hangingPunct="1">
              <a:buFontTx/>
              <a:buAutoNum type="arabicPeriod"/>
            </a:pPr>
            <a:r>
              <a:rPr lang="ru-RU" dirty="0" smtClean="0"/>
              <a:t>поднимаемся влево вверх, выписываем петельку (рыбку) на середине рабочей строки.</a:t>
            </a:r>
          </a:p>
          <a:p>
            <a:pPr marL="228600" indent="-228600" eaLnBrk="1" hangingPunct="1">
              <a:buFontTx/>
              <a:buAutoNum type="arabicPeriod"/>
            </a:pPr>
            <a:endParaRPr lang="ru-RU" dirty="0" smtClean="0"/>
          </a:p>
          <a:p>
            <a:pPr marL="228600" indent="-228600" eaLnBrk="1" hangingPunct="1"/>
            <a:r>
              <a:rPr lang="ru-RU" dirty="0" smtClean="0"/>
              <a:t>Алгоритм написания строчной буквы а:</a:t>
            </a:r>
          </a:p>
          <a:p>
            <a:pPr marL="228600" indent="-228600" eaLnBrk="1" hangingPunct="1">
              <a:buFontTx/>
              <a:buAutoNum type="arabicPeriod"/>
            </a:pPr>
            <a:r>
              <a:rPr lang="ru-RU" dirty="0" smtClean="0"/>
              <a:t>Ставим ручку на верхней трети рабочей строки;</a:t>
            </a:r>
          </a:p>
          <a:p>
            <a:pPr marL="228600" indent="-228600" eaLnBrk="1" hangingPunct="1">
              <a:buFontTx/>
              <a:buAutoNum type="arabicPeriod"/>
            </a:pPr>
            <a:r>
              <a:rPr lang="ru-RU" dirty="0" smtClean="0"/>
              <a:t> уходим влево вверх, задерживаемся на строке – выписываем крышечку; </a:t>
            </a:r>
          </a:p>
          <a:p>
            <a:pPr marL="228600" indent="-228600" eaLnBrk="1" hangingPunct="1">
              <a:buFontTx/>
              <a:buAutoNum type="arabicPeriod"/>
            </a:pPr>
            <a:r>
              <a:rPr lang="ru-RU" dirty="0" smtClean="0"/>
              <a:t>опускаемся по наклонной вниз;</a:t>
            </a:r>
          </a:p>
          <a:p>
            <a:pPr marL="228600" indent="-228600" eaLnBrk="1" hangingPunct="1">
              <a:buFontTx/>
              <a:buAutoNum type="arabicPeriod"/>
            </a:pPr>
            <a:r>
              <a:rPr lang="ru-RU" dirty="0" smtClean="0"/>
              <a:t> выполняем </a:t>
            </a:r>
            <a:r>
              <a:rPr lang="ru-RU" dirty="0" err="1" smtClean="0"/>
              <a:t>качалочку</a:t>
            </a:r>
            <a:r>
              <a:rPr lang="ru-RU" dirty="0" smtClean="0"/>
              <a:t>; </a:t>
            </a:r>
          </a:p>
          <a:p>
            <a:pPr marL="228600" indent="-228600" eaLnBrk="1" hangingPunct="1">
              <a:buFontTx/>
              <a:buAutoNum type="arabicPeriod"/>
            </a:pPr>
            <a:r>
              <a:rPr lang="ru-RU" dirty="0" smtClean="0"/>
              <a:t>поднимаемся по крючковой до середины строки; </a:t>
            </a:r>
          </a:p>
          <a:p>
            <a:pPr marL="228600" indent="-228600" eaLnBrk="1" hangingPunct="1">
              <a:buFontTx/>
              <a:buAutoNum type="arabicPeriod"/>
            </a:pPr>
            <a:r>
              <a:rPr lang="ru-RU" dirty="0" smtClean="0"/>
              <a:t>соединяем две части секретом, секрет до верхней строки; </a:t>
            </a:r>
          </a:p>
          <a:p>
            <a:pPr marL="228600" indent="-228600" eaLnBrk="1" hangingPunct="1">
              <a:buFontTx/>
              <a:buAutoNum type="arabicPeriod"/>
            </a:pPr>
            <a:r>
              <a:rPr lang="ru-RU" dirty="0" smtClean="0"/>
              <a:t>по секрету наклонная вниз; </a:t>
            </a:r>
          </a:p>
          <a:p>
            <a:pPr marL="228600" indent="-228600" eaLnBrk="1" hangingPunct="1">
              <a:buFontTx/>
              <a:buAutoNum type="arabicPeriod"/>
            </a:pPr>
            <a:r>
              <a:rPr lang="ru-RU" dirty="0" err="1" smtClean="0"/>
              <a:t>качалочка</a:t>
            </a:r>
            <a:r>
              <a:rPr lang="ru-RU" dirty="0" smtClean="0"/>
              <a:t>;</a:t>
            </a:r>
          </a:p>
          <a:p>
            <a:pPr marL="228600" indent="-228600" eaLnBrk="1" hangingPunct="1">
              <a:buFontTx/>
              <a:buAutoNum type="arabicPeriod"/>
            </a:pPr>
            <a:r>
              <a:rPr lang="ru-RU" dirty="0" smtClean="0"/>
              <a:t> </a:t>
            </a:r>
            <a:r>
              <a:rPr lang="ru-RU" dirty="0" err="1" smtClean="0"/>
              <a:t>крючковая</a:t>
            </a:r>
            <a:r>
              <a:rPr lang="ru-RU" dirty="0" smtClean="0"/>
              <a:t> до середины строки.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C9837DF3-3BF2-4F75-975A-E370F1F83F88}" type="slidenum">
              <a:rPr lang="ru-RU" smtClean="0"/>
              <a:pPr eaLnBrk="1" hangingPunct="1">
                <a:defRPr/>
              </a:pPr>
              <a:t>5</a:t>
            </a:fld>
            <a:endParaRPr lang="ru-RU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  <a:p>
            <a:pPr eaLnBrk="1" hangingPunct="1"/>
            <a:endParaRPr lang="ru-RU" dirty="0" smtClean="0"/>
          </a:p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2D33A-E117-445A-A8B5-21C8A062BED3}" type="datetimeFigureOut">
              <a:rPr lang="ru-RU" smtClean="0"/>
              <a:pPr/>
              <a:t>02.10.2019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1E68F-6690-4E8F-8523-A9F71132C0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2D33A-E117-445A-A8B5-21C8A062BED3}" type="datetimeFigureOut">
              <a:rPr lang="ru-RU" smtClean="0"/>
              <a:pPr/>
              <a:t>02.10.2019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1E68F-6690-4E8F-8523-A9F71132C0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2D33A-E117-445A-A8B5-21C8A062BED3}" type="datetimeFigureOut">
              <a:rPr lang="ru-RU" smtClean="0"/>
              <a:pPr/>
              <a:t>02.10.2019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1E68F-6690-4E8F-8523-A9F71132C0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2D33A-E117-445A-A8B5-21C8A062BED3}" type="datetimeFigureOut">
              <a:rPr lang="ru-RU" smtClean="0"/>
              <a:pPr/>
              <a:t>02.10.2019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1E68F-6690-4E8F-8523-A9F71132C0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2D33A-E117-445A-A8B5-21C8A062BED3}" type="datetimeFigureOut">
              <a:rPr lang="ru-RU" smtClean="0"/>
              <a:pPr/>
              <a:t>02.10.2019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1E68F-6690-4E8F-8523-A9F71132C0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2D33A-E117-445A-A8B5-21C8A062BED3}" type="datetimeFigureOut">
              <a:rPr lang="ru-RU" smtClean="0"/>
              <a:pPr/>
              <a:t>02.10.2019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1E68F-6690-4E8F-8523-A9F71132C0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2D33A-E117-445A-A8B5-21C8A062BED3}" type="datetimeFigureOut">
              <a:rPr lang="ru-RU" smtClean="0"/>
              <a:pPr/>
              <a:t>02.10.2019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1E68F-6690-4E8F-8523-A9F71132C0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2D33A-E117-445A-A8B5-21C8A062BED3}" type="datetimeFigureOut">
              <a:rPr lang="ru-RU" smtClean="0"/>
              <a:pPr/>
              <a:t>02.10.2019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1E68F-6690-4E8F-8523-A9F71132C0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2D33A-E117-445A-A8B5-21C8A062BED3}" type="datetimeFigureOut">
              <a:rPr lang="ru-RU" smtClean="0"/>
              <a:pPr/>
              <a:t>02.10.2019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1E68F-6690-4E8F-8523-A9F71132C0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2D33A-E117-445A-A8B5-21C8A062BED3}" type="datetimeFigureOut">
              <a:rPr lang="ru-RU" smtClean="0"/>
              <a:pPr/>
              <a:t>02.10.2019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1E68F-6690-4E8F-8523-A9F71132C0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2D33A-E117-445A-A8B5-21C8A062BED3}" type="datetimeFigureOut">
              <a:rPr lang="ru-RU" smtClean="0"/>
              <a:pPr/>
              <a:t>02.10.2019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1E68F-6690-4E8F-8523-A9F71132C0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7BF586E-1583-4C8E-94D2-00BA56D5A0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83070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02D33A-E117-445A-A8B5-21C8A062BED3}" type="datetimeFigureOut">
              <a:rPr lang="ru-RU" smtClean="0"/>
              <a:pPr/>
              <a:t>02.10.2019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1E68F-6690-4E8F-8523-A9F71132C0F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Elena\Desktop\risunok-gorod-zdaniya-dom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827584" y="1772816"/>
            <a:ext cx="808426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dirty="0" smtClean="0">
                <a:solidFill>
                  <a:schemeClr val="accent5">
                    <a:lumMod val="75000"/>
                  </a:schemeClr>
                </a:solidFill>
                <a:latin typeface="Barocco Initial" pitchFamily="2" charset="0"/>
              </a:rPr>
              <a:t>БУКВОЛАНДИЯ</a:t>
            </a:r>
            <a:endParaRPr lang="ru-RU" sz="7200" dirty="0">
              <a:solidFill>
                <a:schemeClr val="accent5">
                  <a:lumMod val="75000"/>
                </a:schemeClr>
              </a:solidFill>
              <a:latin typeface="Barocco Initial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Elena\Desktop\ifGblx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Picture 2" descr="PA15021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691680" y="332656"/>
            <a:ext cx="2819818" cy="3600996"/>
          </a:xfrm>
          <a:prstGeom prst="rect">
            <a:avLst/>
          </a:prstGeom>
          <a:noFill/>
          <a:ln w="57150"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E:\Мои документы\Мои фото\сканер\2008-06 (июн)\сканирование000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644008" y="1844824"/>
            <a:ext cx="2970053" cy="419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20"/>
          <p:cNvGrpSpPr>
            <a:grpSpLocks/>
          </p:cNvGrpSpPr>
          <p:nvPr/>
        </p:nvGrpSpPr>
        <p:grpSpPr bwMode="auto">
          <a:xfrm>
            <a:off x="0" y="1927225"/>
            <a:ext cx="9144000" cy="2716213"/>
            <a:chOff x="-32" y="1927214"/>
            <a:chExt cx="9144032" cy="2716232"/>
          </a:xfrm>
        </p:grpSpPr>
        <p:cxnSp>
          <p:nvCxnSpPr>
            <p:cNvPr id="3" name="Прямая соединительная линия 2"/>
            <p:cNvCxnSpPr/>
            <p:nvPr/>
          </p:nvCxnSpPr>
          <p:spPr>
            <a:xfrm>
              <a:off x="-32" y="1927214"/>
              <a:ext cx="9144032" cy="1588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Прямая соединительная линия 3"/>
            <p:cNvCxnSpPr/>
            <p:nvPr/>
          </p:nvCxnSpPr>
          <p:spPr>
            <a:xfrm>
              <a:off x="-32" y="4641858"/>
              <a:ext cx="9144032" cy="1588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" name="Прямая соединительная линия 5"/>
          <p:cNvCxnSpPr/>
          <p:nvPr/>
        </p:nvCxnSpPr>
        <p:spPr>
          <a:xfrm rot="5400000">
            <a:off x="2077244" y="2821782"/>
            <a:ext cx="2428875" cy="642937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олилиния 7"/>
          <p:cNvSpPr/>
          <p:nvPr/>
        </p:nvSpPr>
        <p:spPr>
          <a:xfrm>
            <a:off x="2941638" y="4314825"/>
            <a:ext cx="727075" cy="325438"/>
          </a:xfrm>
          <a:custGeom>
            <a:avLst/>
            <a:gdLst>
              <a:gd name="connsiteX0" fmla="*/ 45076 w 727656"/>
              <a:gd name="connsiteY0" fmla="*/ 0 h 326264"/>
              <a:gd name="connsiteX1" fmla="*/ 19318 w 727656"/>
              <a:gd name="connsiteY1" fmla="*/ 128788 h 326264"/>
              <a:gd name="connsiteX2" fmla="*/ 19318 w 727656"/>
              <a:gd name="connsiteY2" fmla="*/ 257577 h 326264"/>
              <a:gd name="connsiteX3" fmla="*/ 135228 w 727656"/>
              <a:gd name="connsiteY3" fmla="*/ 309092 h 326264"/>
              <a:gd name="connsiteX4" fmla="*/ 276895 w 727656"/>
              <a:gd name="connsiteY4" fmla="*/ 321971 h 326264"/>
              <a:gd name="connsiteX5" fmla="*/ 470078 w 727656"/>
              <a:gd name="connsiteY5" fmla="*/ 283335 h 326264"/>
              <a:gd name="connsiteX6" fmla="*/ 727656 w 727656"/>
              <a:gd name="connsiteY6" fmla="*/ 64394 h 326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7656" h="326264">
                <a:moveTo>
                  <a:pt x="45076" y="0"/>
                </a:moveTo>
                <a:cubicBezTo>
                  <a:pt x="34343" y="42929"/>
                  <a:pt x="23611" y="85859"/>
                  <a:pt x="19318" y="128788"/>
                </a:cubicBezTo>
                <a:cubicBezTo>
                  <a:pt x="15025" y="171717"/>
                  <a:pt x="0" y="227527"/>
                  <a:pt x="19318" y="257577"/>
                </a:cubicBezTo>
                <a:cubicBezTo>
                  <a:pt x="38636" y="287627"/>
                  <a:pt x="92299" y="298360"/>
                  <a:pt x="135228" y="309092"/>
                </a:cubicBezTo>
                <a:cubicBezTo>
                  <a:pt x="178157" y="319824"/>
                  <a:pt x="221087" y="326264"/>
                  <a:pt x="276895" y="321971"/>
                </a:cubicBezTo>
                <a:cubicBezTo>
                  <a:pt x="332703" y="317678"/>
                  <a:pt x="394951" y="326264"/>
                  <a:pt x="470078" y="283335"/>
                </a:cubicBezTo>
                <a:cubicBezTo>
                  <a:pt x="545205" y="240406"/>
                  <a:pt x="636430" y="152400"/>
                  <a:pt x="727656" y="64394"/>
                </a:cubicBezTo>
              </a:path>
            </a:pathLst>
          </a:cu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cxnSp>
        <p:nvCxnSpPr>
          <p:cNvPr id="14" name="Прямая соединительная линия 13"/>
          <p:cNvCxnSpPr>
            <a:stCxn id="8" idx="6"/>
          </p:cNvCxnSpPr>
          <p:nvPr/>
        </p:nvCxnSpPr>
        <p:spPr>
          <a:xfrm flipV="1">
            <a:off x="3668713" y="3357563"/>
            <a:ext cx="974725" cy="1020762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5400000" flipH="1" flipV="1">
            <a:off x="4041775" y="2500313"/>
            <a:ext cx="1500187" cy="35718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5400000">
            <a:off x="3464719" y="2834482"/>
            <a:ext cx="2428875" cy="642937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олилиния 17"/>
          <p:cNvSpPr/>
          <p:nvPr/>
        </p:nvSpPr>
        <p:spPr>
          <a:xfrm>
            <a:off x="4329113" y="4321175"/>
            <a:ext cx="728662" cy="327025"/>
          </a:xfrm>
          <a:custGeom>
            <a:avLst/>
            <a:gdLst>
              <a:gd name="connsiteX0" fmla="*/ 45076 w 727656"/>
              <a:gd name="connsiteY0" fmla="*/ 0 h 326264"/>
              <a:gd name="connsiteX1" fmla="*/ 19318 w 727656"/>
              <a:gd name="connsiteY1" fmla="*/ 128788 h 326264"/>
              <a:gd name="connsiteX2" fmla="*/ 19318 w 727656"/>
              <a:gd name="connsiteY2" fmla="*/ 257577 h 326264"/>
              <a:gd name="connsiteX3" fmla="*/ 135228 w 727656"/>
              <a:gd name="connsiteY3" fmla="*/ 309092 h 326264"/>
              <a:gd name="connsiteX4" fmla="*/ 276895 w 727656"/>
              <a:gd name="connsiteY4" fmla="*/ 321971 h 326264"/>
              <a:gd name="connsiteX5" fmla="*/ 470078 w 727656"/>
              <a:gd name="connsiteY5" fmla="*/ 283335 h 326264"/>
              <a:gd name="connsiteX6" fmla="*/ 727656 w 727656"/>
              <a:gd name="connsiteY6" fmla="*/ 64394 h 326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7656" h="326264">
                <a:moveTo>
                  <a:pt x="45076" y="0"/>
                </a:moveTo>
                <a:cubicBezTo>
                  <a:pt x="34343" y="42929"/>
                  <a:pt x="23611" y="85859"/>
                  <a:pt x="19318" y="128788"/>
                </a:cubicBezTo>
                <a:cubicBezTo>
                  <a:pt x="15025" y="171717"/>
                  <a:pt x="0" y="227527"/>
                  <a:pt x="19318" y="257577"/>
                </a:cubicBezTo>
                <a:cubicBezTo>
                  <a:pt x="38636" y="287627"/>
                  <a:pt x="92299" y="298360"/>
                  <a:pt x="135228" y="309092"/>
                </a:cubicBezTo>
                <a:cubicBezTo>
                  <a:pt x="178157" y="319824"/>
                  <a:pt x="221087" y="326264"/>
                  <a:pt x="276895" y="321971"/>
                </a:cubicBezTo>
                <a:cubicBezTo>
                  <a:pt x="332703" y="317678"/>
                  <a:pt x="394951" y="326264"/>
                  <a:pt x="470078" y="283335"/>
                </a:cubicBezTo>
                <a:cubicBezTo>
                  <a:pt x="545205" y="240406"/>
                  <a:pt x="636430" y="152400"/>
                  <a:pt x="727656" y="64394"/>
                </a:cubicBezTo>
              </a:path>
            </a:pathLst>
          </a:cu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cxnSp>
        <p:nvCxnSpPr>
          <p:cNvPr id="19" name="Прямая соединительная линия 18"/>
          <p:cNvCxnSpPr>
            <a:stCxn id="18" idx="6"/>
          </p:cNvCxnSpPr>
          <p:nvPr/>
        </p:nvCxnSpPr>
        <p:spPr>
          <a:xfrm flipV="1">
            <a:off x="5057775" y="3435350"/>
            <a:ext cx="955675" cy="950913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 descr="C:\Users\Галя\AppData\Local\Microsoft\Windows\Temporary Internet Files\Content.IE5\W0SCGSEF\MCj04322650000[1].wmf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19792"/>
          <a:stretch>
            <a:fillRect/>
          </a:stretch>
        </p:blipFill>
        <p:spPr bwMode="auto">
          <a:xfrm>
            <a:off x="3571875" y="763588"/>
            <a:ext cx="1370013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Группа 14"/>
          <p:cNvGrpSpPr>
            <a:grpSpLocks/>
          </p:cNvGrpSpPr>
          <p:nvPr/>
        </p:nvGrpSpPr>
        <p:grpSpPr bwMode="auto">
          <a:xfrm>
            <a:off x="109538" y="214313"/>
            <a:ext cx="1890712" cy="3351212"/>
            <a:chOff x="3324175" y="3436073"/>
            <a:chExt cx="1890767" cy="3350513"/>
          </a:xfrm>
        </p:grpSpPr>
        <p:pic>
          <p:nvPicPr>
            <p:cNvPr id="19471" name="Picture 9" descr="C:\Users\Галя\AppData\Local\Microsoft\Windows\Temporary Internet Files\Content.IE5\WP3WJ9LH\MCj04324130000[1].wmf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4175" y="3714752"/>
              <a:ext cx="1890767" cy="3071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472" name="Picture 3" descr="C:\Users\Галя\AppData\Local\Microsoft\Windows\Temporary Internet Files\Content.IE5\W0SCGSEF\MCj04322650000[1].wmf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 b="19792"/>
            <a:stretch>
              <a:fillRect/>
            </a:stretch>
          </p:blipFill>
          <p:spPr bwMode="auto">
            <a:xfrm rot="-1287140">
              <a:off x="4378171" y="3436073"/>
              <a:ext cx="500066" cy="373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" name="Picture 2" descr="C:\Users\Максим\Desktop\ШАЛАШ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0788" y="4314825"/>
            <a:ext cx="2417762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Овал 1"/>
          <p:cNvSpPr>
            <a:spLocks noChangeArrowheads="1"/>
          </p:cNvSpPr>
          <p:nvPr/>
        </p:nvSpPr>
        <p:spPr bwMode="auto">
          <a:xfrm>
            <a:off x="7667625" y="5595938"/>
            <a:ext cx="360363" cy="419100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449263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2" name="Овал 21"/>
          <p:cNvSpPr>
            <a:spLocks noChangeArrowheads="1"/>
          </p:cNvSpPr>
          <p:nvPr/>
        </p:nvSpPr>
        <p:spPr bwMode="auto">
          <a:xfrm>
            <a:off x="3897313" y="4176713"/>
            <a:ext cx="358775" cy="419100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449263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>
              <a:solidFill>
                <a:schemeClr val="bg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3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ачал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Line 25"/>
          <p:cNvSpPr>
            <a:spLocks noChangeShapeType="1"/>
          </p:cNvSpPr>
          <p:nvPr/>
        </p:nvSpPr>
        <p:spPr bwMode="auto">
          <a:xfrm>
            <a:off x="0" y="3429000"/>
            <a:ext cx="914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07" name="Line 49"/>
          <p:cNvSpPr>
            <a:spLocks noChangeShapeType="1"/>
          </p:cNvSpPr>
          <p:nvPr/>
        </p:nvSpPr>
        <p:spPr bwMode="auto">
          <a:xfrm>
            <a:off x="0" y="3429000"/>
            <a:ext cx="914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2" name="Group 89"/>
          <p:cNvGrpSpPr>
            <a:grpSpLocks/>
          </p:cNvGrpSpPr>
          <p:nvPr/>
        </p:nvGrpSpPr>
        <p:grpSpPr bwMode="auto">
          <a:xfrm>
            <a:off x="5486400" y="3429000"/>
            <a:ext cx="1368425" cy="865188"/>
            <a:chOff x="3168" y="240"/>
            <a:chExt cx="862" cy="545"/>
          </a:xfrm>
        </p:grpSpPr>
        <p:sp>
          <p:nvSpPr>
            <p:cNvPr id="47135" name="Oval 90"/>
            <p:cNvSpPr>
              <a:spLocks noChangeArrowheads="1"/>
            </p:cNvSpPr>
            <p:nvPr/>
          </p:nvSpPr>
          <p:spPr bwMode="auto">
            <a:xfrm>
              <a:off x="3264" y="240"/>
              <a:ext cx="680" cy="499"/>
            </a:xfrm>
            <a:prstGeom prst="ellipse">
              <a:avLst/>
            </a:prstGeom>
            <a:noFill/>
            <a:ln w="114300">
              <a:solidFill>
                <a:srgbClr val="666699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7136" name="Rectangle 91"/>
            <p:cNvSpPr>
              <a:spLocks noChangeArrowheads="1"/>
            </p:cNvSpPr>
            <p:nvPr/>
          </p:nvSpPr>
          <p:spPr bwMode="auto">
            <a:xfrm rot="493204">
              <a:off x="3168" y="422"/>
              <a:ext cx="862" cy="3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47109" name="Line 20"/>
          <p:cNvSpPr>
            <a:spLocks noChangeShapeType="1"/>
          </p:cNvSpPr>
          <p:nvPr/>
        </p:nvSpPr>
        <p:spPr bwMode="auto">
          <a:xfrm flipH="1">
            <a:off x="2627313" y="0"/>
            <a:ext cx="2808287" cy="68580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81" name="Oval 33"/>
          <p:cNvSpPr>
            <a:spLocks noChangeArrowheads="1"/>
          </p:cNvSpPr>
          <p:nvPr/>
        </p:nvSpPr>
        <p:spPr bwMode="auto">
          <a:xfrm rot="1937574">
            <a:off x="6372225" y="4652963"/>
            <a:ext cx="581025" cy="935037"/>
          </a:xfrm>
          <a:prstGeom prst="ellipse">
            <a:avLst/>
          </a:prstGeom>
          <a:noFill/>
          <a:ln w="11430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7111" name="Rectangle 37"/>
          <p:cNvSpPr>
            <a:spLocks noChangeArrowheads="1"/>
          </p:cNvSpPr>
          <p:nvPr/>
        </p:nvSpPr>
        <p:spPr bwMode="auto">
          <a:xfrm rot="12019435" flipV="1">
            <a:off x="6167438" y="4583113"/>
            <a:ext cx="1152525" cy="719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079" name="Oval 31"/>
          <p:cNvSpPr>
            <a:spLocks noChangeArrowheads="1"/>
          </p:cNvSpPr>
          <p:nvPr/>
        </p:nvSpPr>
        <p:spPr bwMode="auto">
          <a:xfrm rot="1937574">
            <a:off x="5076825" y="4652963"/>
            <a:ext cx="581025" cy="935037"/>
          </a:xfrm>
          <a:prstGeom prst="ellipse">
            <a:avLst/>
          </a:prstGeom>
          <a:noFill/>
          <a:ln w="11430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7113" name="Rectangle 36"/>
          <p:cNvSpPr>
            <a:spLocks noChangeArrowheads="1"/>
          </p:cNvSpPr>
          <p:nvPr/>
        </p:nvSpPr>
        <p:spPr bwMode="auto">
          <a:xfrm rot="12019435" flipV="1">
            <a:off x="4862513" y="4594225"/>
            <a:ext cx="1152525" cy="6477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7114" name="Rectangle 35"/>
          <p:cNvSpPr>
            <a:spLocks noChangeArrowheads="1"/>
          </p:cNvSpPr>
          <p:nvPr/>
        </p:nvSpPr>
        <p:spPr bwMode="auto">
          <a:xfrm rot="493204">
            <a:off x="5508625" y="3789363"/>
            <a:ext cx="1368425" cy="5762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060" name="Line 12"/>
          <p:cNvSpPr>
            <a:spLocks noChangeShapeType="1"/>
          </p:cNvSpPr>
          <p:nvPr/>
        </p:nvSpPr>
        <p:spPr bwMode="auto">
          <a:xfrm flipH="1">
            <a:off x="6732588" y="4437063"/>
            <a:ext cx="1079500" cy="1008062"/>
          </a:xfrm>
          <a:prstGeom prst="line">
            <a:avLst/>
          </a:prstGeom>
          <a:noFill/>
          <a:ln w="114300">
            <a:solidFill>
              <a:srgbClr val="CC99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16" name="Line 19"/>
          <p:cNvSpPr>
            <a:spLocks noChangeShapeType="1"/>
          </p:cNvSpPr>
          <p:nvPr/>
        </p:nvSpPr>
        <p:spPr bwMode="auto">
          <a:xfrm>
            <a:off x="0" y="4437063"/>
            <a:ext cx="914400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17" name="Line 21"/>
          <p:cNvSpPr>
            <a:spLocks noChangeShapeType="1"/>
          </p:cNvSpPr>
          <p:nvPr/>
        </p:nvSpPr>
        <p:spPr bwMode="auto">
          <a:xfrm flipH="1">
            <a:off x="4356100" y="0"/>
            <a:ext cx="2808288" cy="68580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18" name="Line 23"/>
          <p:cNvSpPr>
            <a:spLocks noChangeShapeType="1"/>
          </p:cNvSpPr>
          <p:nvPr/>
        </p:nvSpPr>
        <p:spPr bwMode="auto">
          <a:xfrm flipH="1">
            <a:off x="1116013" y="0"/>
            <a:ext cx="2808287" cy="685800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19" name="Line 24"/>
          <p:cNvSpPr>
            <a:spLocks noChangeShapeType="1"/>
          </p:cNvSpPr>
          <p:nvPr/>
        </p:nvSpPr>
        <p:spPr bwMode="auto">
          <a:xfrm>
            <a:off x="0" y="5589588"/>
            <a:ext cx="914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61" name="Line 13"/>
          <p:cNvSpPr>
            <a:spLocks noChangeShapeType="1"/>
          </p:cNvSpPr>
          <p:nvPr/>
        </p:nvSpPr>
        <p:spPr bwMode="auto">
          <a:xfrm flipH="1">
            <a:off x="5003800" y="3644900"/>
            <a:ext cx="720725" cy="1655763"/>
          </a:xfrm>
          <a:prstGeom prst="line">
            <a:avLst/>
          </a:prstGeom>
          <a:noFill/>
          <a:ln w="1143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63" name="Line 15"/>
          <p:cNvSpPr>
            <a:spLocks noChangeShapeType="1"/>
          </p:cNvSpPr>
          <p:nvPr/>
        </p:nvSpPr>
        <p:spPr bwMode="auto">
          <a:xfrm flipV="1">
            <a:off x="6588125" y="3429000"/>
            <a:ext cx="431800" cy="1008063"/>
          </a:xfrm>
          <a:prstGeom prst="line">
            <a:avLst/>
          </a:prstGeom>
          <a:noFill/>
          <a:ln w="1270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64" name="Line 16"/>
          <p:cNvSpPr>
            <a:spLocks noChangeShapeType="1"/>
          </p:cNvSpPr>
          <p:nvPr/>
        </p:nvSpPr>
        <p:spPr bwMode="auto">
          <a:xfrm flipH="1">
            <a:off x="6300788" y="3429000"/>
            <a:ext cx="792162" cy="1871663"/>
          </a:xfrm>
          <a:prstGeom prst="line">
            <a:avLst/>
          </a:prstGeom>
          <a:noFill/>
          <a:ln w="1143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80" name="Line 32"/>
          <p:cNvSpPr>
            <a:spLocks noChangeShapeType="1"/>
          </p:cNvSpPr>
          <p:nvPr/>
        </p:nvSpPr>
        <p:spPr bwMode="auto">
          <a:xfrm flipH="1">
            <a:off x="5580063" y="4437063"/>
            <a:ext cx="1081087" cy="936625"/>
          </a:xfrm>
          <a:prstGeom prst="line">
            <a:avLst/>
          </a:prstGeom>
          <a:noFill/>
          <a:ln w="114300">
            <a:solidFill>
              <a:srgbClr val="CC99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24" name="Line 47"/>
          <p:cNvSpPr>
            <a:spLocks noChangeShapeType="1"/>
          </p:cNvSpPr>
          <p:nvPr/>
        </p:nvSpPr>
        <p:spPr bwMode="auto">
          <a:xfrm>
            <a:off x="-1588" y="4460875"/>
            <a:ext cx="9144001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25" name="Line 50"/>
          <p:cNvSpPr>
            <a:spLocks noChangeShapeType="1"/>
          </p:cNvSpPr>
          <p:nvPr/>
        </p:nvSpPr>
        <p:spPr bwMode="auto">
          <a:xfrm flipH="1">
            <a:off x="5651500" y="0"/>
            <a:ext cx="2808288" cy="68580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26" name="Line 51"/>
          <p:cNvSpPr>
            <a:spLocks noChangeShapeType="1"/>
          </p:cNvSpPr>
          <p:nvPr/>
        </p:nvSpPr>
        <p:spPr bwMode="auto">
          <a:xfrm>
            <a:off x="0" y="304800"/>
            <a:ext cx="914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3" name="Group 74"/>
          <p:cNvGrpSpPr>
            <a:grpSpLocks/>
          </p:cNvGrpSpPr>
          <p:nvPr/>
        </p:nvGrpSpPr>
        <p:grpSpPr bwMode="auto">
          <a:xfrm>
            <a:off x="6516688" y="3644900"/>
            <a:ext cx="431800" cy="360363"/>
            <a:chOff x="567" y="1026"/>
            <a:chExt cx="181" cy="136"/>
          </a:xfrm>
        </p:grpSpPr>
        <p:sp>
          <p:nvSpPr>
            <p:cNvPr id="47133" name="Line 75"/>
            <p:cNvSpPr>
              <a:spLocks noChangeShapeType="1"/>
            </p:cNvSpPr>
            <p:nvPr/>
          </p:nvSpPr>
          <p:spPr bwMode="auto">
            <a:xfrm>
              <a:off x="567" y="1026"/>
              <a:ext cx="180" cy="136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7134" name="Line 76"/>
            <p:cNvSpPr>
              <a:spLocks noChangeShapeType="1"/>
            </p:cNvSpPr>
            <p:nvPr/>
          </p:nvSpPr>
          <p:spPr bwMode="auto">
            <a:xfrm flipH="1">
              <a:off x="567" y="1026"/>
              <a:ext cx="181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2126" name="Picture 78" descr="30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5963" y="5157788"/>
            <a:ext cx="6477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27" name="Picture 79" descr="1-324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3663" y="2997200"/>
            <a:ext cx="66675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29" name="AutoShape 81"/>
          <p:cNvSpPr>
            <a:spLocks noChangeArrowheads="1"/>
          </p:cNvSpPr>
          <p:nvPr/>
        </p:nvSpPr>
        <p:spPr bwMode="auto">
          <a:xfrm>
            <a:off x="6588125" y="3716338"/>
            <a:ext cx="215900" cy="215900"/>
          </a:xfrm>
          <a:prstGeom prst="flowChartConnector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47131" name="Picture 100" descr="img010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1905000" cy="121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32" name="Text Box 104"/>
          <p:cNvSpPr txBox="1">
            <a:spLocks noChangeArrowheads="1"/>
          </p:cNvSpPr>
          <p:nvPr/>
        </p:nvSpPr>
        <p:spPr bwMode="auto">
          <a:xfrm>
            <a:off x="7924800" y="6629400"/>
            <a:ext cx="1219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900" i="1">
                <a:latin typeface="Arial" charset="0"/>
              </a:rPr>
              <a:t>Марабаева Л.А</a:t>
            </a:r>
            <a:r>
              <a:rPr lang="ru-RU" sz="800" i="1">
                <a:latin typeface="Arial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1" grpId="0" animBg="1"/>
      <p:bldP spid="2079" grpId="0" animBg="1"/>
      <p:bldP spid="2060" grpId="0" animBg="1"/>
      <p:bldP spid="2061" grpId="0" animBg="1"/>
      <p:bldP spid="2063" grpId="0" animBg="1"/>
      <p:bldP spid="2064" grpId="0" animBg="1"/>
      <p:bldP spid="2080" grpId="0" animBg="1"/>
      <p:bldP spid="212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Line 6"/>
          <p:cNvSpPr>
            <a:spLocks noChangeShapeType="1"/>
          </p:cNvSpPr>
          <p:nvPr/>
        </p:nvSpPr>
        <p:spPr bwMode="auto">
          <a:xfrm>
            <a:off x="76200" y="4724400"/>
            <a:ext cx="914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91" name="Oval 15"/>
          <p:cNvSpPr>
            <a:spLocks noChangeArrowheads="1"/>
          </p:cNvSpPr>
          <p:nvPr/>
        </p:nvSpPr>
        <p:spPr bwMode="auto">
          <a:xfrm rot="1937574">
            <a:off x="5419725" y="3836988"/>
            <a:ext cx="604838" cy="935037"/>
          </a:xfrm>
          <a:prstGeom prst="ellipse">
            <a:avLst/>
          </a:prstGeom>
          <a:noFill/>
          <a:ln w="11430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2228" name="Rectangle 16"/>
          <p:cNvSpPr>
            <a:spLocks noChangeArrowheads="1"/>
          </p:cNvSpPr>
          <p:nvPr/>
        </p:nvSpPr>
        <p:spPr bwMode="auto">
          <a:xfrm rot="12019435" flipV="1">
            <a:off x="5208588" y="3773488"/>
            <a:ext cx="1152525" cy="6477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2229" name="Line 2"/>
          <p:cNvSpPr>
            <a:spLocks noChangeShapeType="1"/>
          </p:cNvSpPr>
          <p:nvPr/>
        </p:nvSpPr>
        <p:spPr bwMode="auto">
          <a:xfrm flipH="1">
            <a:off x="2438400" y="0"/>
            <a:ext cx="2808288" cy="68580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2230" name="Line 3"/>
          <p:cNvSpPr>
            <a:spLocks noChangeShapeType="1"/>
          </p:cNvSpPr>
          <p:nvPr/>
        </p:nvSpPr>
        <p:spPr bwMode="auto">
          <a:xfrm flipH="1">
            <a:off x="4356100" y="0"/>
            <a:ext cx="2808288" cy="68580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2231" name="Line 5"/>
          <p:cNvSpPr>
            <a:spLocks noChangeShapeType="1"/>
          </p:cNvSpPr>
          <p:nvPr/>
        </p:nvSpPr>
        <p:spPr bwMode="auto">
          <a:xfrm>
            <a:off x="76200" y="3733800"/>
            <a:ext cx="914400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2232" name="Line 7"/>
          <p:cNvSpPr>
            <a:spLocks noChangeShapeType="1"/>
          </p:cNvSpPr>
          <p:nvPr/>
        </p:nvSpPr>
        <p:spPr bwMode="auto">
          <a:xfrm>
            <a:off x="0" y="2590800"/>
            <a:ext cx="914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2233" name="Line 8"/>
          <p:cNvSpPr>
            <a:spLocks noChangeShapeType="1"/>
          </p:cNvSpPr>
          <p:nvPr/>
        </p:nvSpPr>
        <p:spPr bwMode="auto">
          <a:xfrm flipH="1">
            <a:off x="5651500" y="0"/>
            <a:ext cx="2808288" cy="68580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5181600" y="6096000"/>
            <a:ext cx="862013" cy="609600"/>
            <a:chOff x="567" y="2931"/>
            <a:chExt cx="726" cy="544"/>
          </a:xfrm>
        </p:grpSpPr>
        <p:sp>
          <p:nvSpPr>
            <p:cNvPr id="52251" name="Oval 10"/>
            <p:cNvSpPr>
              <a:spLocks noChangeArrowheads="1"/>
            </p:cNvSpPr>
            <p:nvPr/>
          </p:nvSpPr>
          <p:spPr bwMode="auto">
            <a:xfrm rot="1872103">
              <a:off x="567" y="2976"/>
              <a:ext cx="577" cy="499"/>
            </a:xfrm>
            <a:prstGeom prst="ellipse">
              <a:avLst/>
            </a:prstGeom>
            <a:noFill/>
            <a:ln w="1270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2252" name="Rectangle 11"/>
            <p:cNvSpPr>
              <a:spLocks noChangeArrowheads="1"/>
            </p:cNvSpPr>
            <p:nvPr/>
          </p:nvSpPr>
          <p:spPr bwMode="auto">
            <a:xfrm rot="1471967">
              <a:off x="567" y="2931"/>
              <a:ext cx="726" cy="3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4594" name="Line 18"/>
          <p:cNvSpPr>
            <a:spLocks noChangeShapeType="1"/>
          </p:cNvSpPr>
          <p:nvPr/>
        </p:nvSpPr>
        <p:spPr bwMode="auto">
          <a:xfrm flipV="1">
            <a:off x="6934200" y="2608263"/>
            <a:ext cx="431800" cy="1125537"/>
          </a:xfrm>
          <a:prstGeom prst="line">
            <a:avLst/>
          </a:prstGeom>
          <a:noFill/>
          <a:ln w="1270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95" name="Line 19"/>
          <p:cNvSpPr>
            <a:spLocks noChangeShapeType="1"/>
          </p:cNvSpPr>
          <p:nvPr/>
        </p:nvSpPr>
        <p:spPr bwMode="auto">
          <a:xfrm flipH="1">
            <a:off x="5791200" y="2667000"/>
            <a:ext cx="1647825" cy="4021138"/>
          </a:xfrm>
          <a:prstGeom prst="line">
            <a:avLst/>
          </a:prstGeom>
          <a:noFill/>
          <a:ln w="1143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602" name="Line 26"/>
          <p:cNvSpPr>
            <a:spLocks noChangeShapeType="1"/>
          </p:cNvSpPr>
          <p:nvPr/>
        </p:nvSpPr>
        <p:spPr bwMode="auto">
          <a:xfrm flipH="1">
            <a:off x="5562600" y="3733800"/>
            <a:ext cx="2133600" cy="1828800"/>
          </a:xfrm>
          <a:prstGeom prst="line">
            <a:avLst/>
          </a:prstGeom>
          <a:noFill/>
          <a:ln w="114300">
            <a:solidFill>
              <a:srgbClr val="CC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603" name="Line 27"/>
          <p:cNvSpPr>
            <a:spLocks noChangeShapeType="1"/>
          </p:cNvSpPr>
          <p:nvPr/>
        </p:nvSpPr>
        <p:spPr bwMode="auto">
          <a:xfrm flipH="1">
            <a:off x="5349875" y="2667000"/>
            <a:ext cx="746125" cy="1812925"/>
          </a:xfrm>
          <a:prstGeom prst="line">
            <a:avLst/>
          </a:prstGeom>
          <a:noFill/>
          <a:ln w="1143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604" name="Line 28"/>
          <p:cNvSpPr>
            <a:spLocks noChangeShapeType="1"/>
          </p:cNvSpPr>
          <p:nvPr/>
        </p:nvSpPr>
        <p:spPr bwMode="auto">
          <a:xfrm flipH="1">
            <a:off x="5926138" y="3733800"/>
            <a:ext cx="1008062" cy="819150"/>
          </a:xfrm>
          <a:prstGeom prst="line">
            <a:avLst/>
          </a:prstGeom>
          <a:noFill/>
          <a:ln w="114300">
            <a:solidFill>
              <a:srgbClr val="CC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605" name="Line 29"/>
          <p:cNvSpPr>
            <a:spLocks noChangeShapeType="1"/>
          </p:cNvSpPr>
          <p:nvPr/>
        </p:nvSpPr>
        <p:spPr bwMode="auto">
          <a:xfrm flipV="1">
            <a:off x="5181600" y="5562600"/>
            <a:ext cx="381000" cy="838200"/>
          </a:xfrm>
          <a:prstGeom prst="line">
            <a:avLst/>
          </a:prstGeom>
          <a:noFill/>
          <a:ln w="1270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2241" name="Line 30"/>
          <p:cNvSpPr>
            <a:spLocks noChangeShapeType="1"/>
          </p:cNvSpPr>
          <p:nvPr/>
        </p:nvSpPr>
        <p:spPr bwMode="auto">
          <a:xfrm>
            <a:off x="0" y="152400"/>
            <a:ext cx="914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2242" name="Rectangle 32"/>
          <p:cNvSpPr>
            <a:spLocks noChangeArrowheads="1"/>
          </p:cNvSpPr>
          <p:nvPr/>
        </p:nvSpPr>
        <p:spPr bwMode="auto">
          <a:xfrm rot="12019435" flipV="1">
            <a:off x="2846388" y="1546225"/>
            <a:ext cx="1152525" cy="6477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4601" name="AutoShape 25"/>
          <p:cNvSpPr>
            <a:spLocks noChangeArrowheads="1"/>
          </p:cNvSpPr>
          <p:nvPr/>
        </p:nvSpPr>
        <p:spPr bwMode="auto">
          <a:xfrm>
            <a:off x="6019800" y="2514600"/>
            <a:ext cx="215900" cy="215900"/>
          </a:xfrm>
          <a:prstGeom prst="flowChartConnector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4610" name="Picture 34" descr="30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172200" y="4343400"/>
            <a:ext cx="6477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45" name="Picture 63" descr="D:\Буквы\img030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15200" y="152400"/>
            <a:ext cx="1828800" cy="168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46" name="Line 4"/>
          <p:cNvSpPr>
            <a:spLocks noChangeShapeType="1"/>
          </p:cNvSpPr>
          <p:nvPr/>
        </p:nvSpPr>
        <p:spPr bwMode="auto">
          <a:xfrm flipH="1">
            <a:off x="1116013" y="0"/>
            <a:ext cx="2808287" cy="68580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3" name="Group 70"/>
          <p:cNvGrpSpPr>
            <a:grpSpLocks/>
          </p:cNvGrpSpPr>
          <p:nvPr/>
        </p:nvGrpSpPr>
        <p:grpSpPr bwMode="auto">
          <a:xfrm>
            <a:off x="5562600" y="6499225"/>
            <a:ext cx="503238" cy="358775"/>
            <a:chOff x="567" y="1026"/>
            <a:chExt cx="181" cy="136"/>
          </a:xfrm>
        </p:grpSpPr>
        <p:sp>
          <p:nvSpPr>
            <p:cNvPr id="52249" name="Line 71"/>
            <p:cNvSpPr>
              <a:spLocks noChangeShapeType="1"/>
            </p:cNvSpPr>
            <p:nvPr/>
          </p:nvSpPr>
          <p:spPr bwMode="auto">
            <a:xfrm>
              <a:off x="567" y="1026"/>
              <a:ext cx="180" cy="136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2250" name="Line 72"/>
            <p:cNvSpPr>
              <a:spLocks noChangeShapeType="1"/>
            </p:cNvSpPr>
            <p:nvPr/>
          </p:nvSpPr>
          <p:spPr bwMode="auto">
            <a:xfrm flipH="1">
              <a:off x="567" y="1026"/>
              <a:ext cx="181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2248" name="Text Box 73"/>
          <p:cNvSpPr txBox="1">
            <a:spLocks noChangeArrowheads="1"/>
          </p:cNvSpPr>
          <p:nvPr/>
        </p:nvSpPr>
        <p:spPr bwMode="auto">
          <a:xfrm>
            <a:off x="7924800" y="6629400"/>
            <a:ext cx="1219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900" i="1">
                <a:latin typeface="Arial" charset="0"/>
              </a:rPr>
              <a:t>Марабаева Л.А</a:t>
            </a:r>
            <a:r>
              <a:rPr lang="ru-RU" sz="800" i="1">
                <a:latin typeface="Arial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4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4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4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4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4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4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91" grpId="0" animBg="1"/>
      <p:bldP spid="24594" grpId="0" animBg="1"/>
      <p:bldP spid="24595" grpId="0" animBg="1"/>
      <p:bldP spid="24602" grpId="0" animBg="1"/>
      <p:bldP spid="24603" grpId="0" animBg="1"/>
      <p:bldP spid="24604" grpId="0" animBg="1"/>
      <p:bldP spid="24605" grpId="0" animBg="1"/>
      <p:bldP spid="2460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Elena\Desktop\ifGblx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" name="Picture 5" descr="D:\клипарты\насекомые\83444166_large_0_540ab_1092d7c6_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19920453">
            <a:off x="5048968" y="1233294"/>
            <a:ext cx="1443038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475656" y="260498"/>
            <a:ext cx="5765414" cy="6597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Elena\Desktop\ifGblx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6660232" y="14127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/>
          </a:p>
        </p:txBody>
      </p:sp>
      <p:pic>
        <p:nvPicPr>
          <p:cNvPr id="13" name="Picture 5" descr="D:\клипарты\насекомые\83444166_large_0_540ab_1092d7c6_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14160458">
            <a:off x="7246484" y="5124415"/>
            <a:ext cx="1414534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336670" y="169284"/>
            <a:ext cx="5611594" cy="6596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0" y="0"/>
            <a:ext cx="9217025" cy="6858000"/>
            <a:chOff x="-23" y="0"/>
            <a:chExt cx="5806" cy="4320"/>
          </a:xfrm>
        </p:grpSpPr>
        <p:sp>
          <p:nvSpPr>
            <p:cNvPr id="85005" name="Line 3"/>
            <p:cNvSpPr>
              <a:spLocks noChangeShapeType="1"/>
            </p:cNvSpPr>
            <p:nvPr/>
          </p:nvSpPr>
          <p:spPr bwMode="auto">
            <a:xfrm>
              <a:off x="0" y="437"/>
              <a:ext cx="5760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85006" name="Line 4"/>
            <p:cNvSpPr>
              <a:spLocks noChangeShapeType="1"/>
            </p:cNvSpPr>
            <p:nvPr/>
          </p:nvSpPr>
          <p:spPr bwMode="auto">
            <a:xfrm>
              <a:off x="0" y="754"/>
              <a:ext cx="5760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85007" name="Line 5"/>
            <p:cNvSpPr>
              <a:spLocks noChangeShapeType="1"/>
            </p:cNvSpPr>
            <p:nvPr/>
          </p:nvSpPr>
          <p:spPr bwMode="auto">
            <a:xfrm>
              <a:off x="0" y="1343"/>
              <a:ext cx="5760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85008" name="Line 6"/>
            <p:cNvSpPr>
              <a:spLocks noChangeShapeType="1"/>
            </p:cNvSpPr>
            <p:nvPr/>
          </p:nvSpPr>
          <p:spPr bwMode="auto">
            <a:xfrm>
              <a:off x="0" y="1706"/>
              <a:ext cx="5760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85009" name="Line 7"/>
            <p:cNvSpPr>
              <a:spLocks noChangeShapeType="1"/>
            </p:cNvSpPr>
            <p:nvPr/>
          </p:nvSpPr>
          <p:spPr bwMode="auto">
            <a:xfrm>
              <a:off x="0" y="2342"/>
              <a:ext cx="5760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85010" name="Line 8"/>
            <p:cNvSpPr>
              <a:spLocks noChangeShapeType="1"/>
            </p:cNvSpPr>
            <p:nvPr/>
          </p:nvSpPr>
          <p:spPr bwMode="auto">
            <a:xfrm>
              <a:off x="23" y="2704"/>
              <a:ext cx="5760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85011" name="Line 9"/>
            <p:cNvSpPr>
              <a:spLocks noChangeShapeType="1"/>
            </p:cNvSpPr>
            <p:nvPr/>
          </p:nvSpPr>
          <p:spPr bwMode="auto">
            <a:xfrm flipH="1">
              <a:off x="0" y="0"/>
              <a:ext cx="1746" cy="2523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85012" name="Line 10"/>
            <p:cNvSpPr>
              <a:spLocks noChangeShapeType="1"/>
            </p:cNvSpPr>
            <p:nvPr/>
          </p:nvSpPr>
          <p:spPr bwMode="auto">
            <a:xfrm flipH="1">
              <a:off x="884" y="0"/>
              <a:ext cx="2812" cy="432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85013" name="Line 11"/>
            <p:cNvSpPr>
              <a:spLocks noChangeShapeType="1"/>
            </p:cNvSpPr>
            <p:nvPr/>
          </p:nvSpPr>
          <p:spPr bwMode="auto">
            <a:xfrm flipH="1">
              <a:off x="2925" y="0"/>
              <a:ext cx="2677" cy="432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85014" name="Line 12"/>
            <p:cNvSpPr>
              <a:spLocks noChangeShapeType="1"/>
            </p:cNvSpPr>
            <p:nvPr/>
          </p:nvSpPr>
          <p:spPr bwMode="auto">
            <a:xfrm flipH="1">
              <a:off x="4694" y="2432"/>
              <a:ext cx="1066" cy="1888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85015" name="Line 13"/>
            <p:cNvSpPr>
              <a:spLocks noChangeShapeType="1"/>
            </p:cNvSpPr>
            <p:nvPr/>
          </p:nvSpPr>
          <p:spPr bwMode="auto">
            <a:xfrm>
              <a:off x="-1" y="3340"/>
              <a:ext cx="5760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85016" name="Line 14"/>
            <p:cNvSpPr>
              <a:spLocks noChangeShapeType="1"/>
            </p:cNvSpPr>
            <p:nvPr/>
          </p:nvSpPr>
          <p:spPr bwMode="auto">
            <a:xfrm>
              <a:off x="-23" y="3702"/>
              <a:ext cx="5760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3348038" y="4797425"/>
            <a:ext cx="5400675" cy="1871663"/>
            <a:chOff x="1429" y="346"/>
            <a:chExt cx="1709" cy="771"/>
          </a:xfrm>
        </p:grpSpPr>
        <p:sp>
          <p:nvSpPr>
            <p:cNvPr id="30737" name="AutoShape 17"/>
            <p:cNvSpPr>
              <a:spLocks noChangeArrowheads="1"/>
            </p:cNvSpPr>
            <p:nvPr/>
          </p:nvSpPr>
          <p:spPr bwMode="auto">
            <a:xfrm>
              <a:off x="1429" y="346"/>
              <a:ext cx="1709" cy="771"/>
            </a:xfrm>
            <a:prstGeom prst="cloudCallout">
              <a:avLst>
                <a:gd name="adj1" fmla="val 18403"/>
                <a:gd name="adj2" fmla="val 9792"/>
              </a:avLst>
            </a:prstGeom>
            <a:gradFill rotWithShape="1">
              <a:gsLst>
                <a:gs pos="0">
                  <a:srgbClr val="99CCFF"/>
                </a:gs>
                <a:gs pos="50000">
                  <a:schemeClr val="bg1"/>
                </a:gs>
                <a:gs pos="100000">
                  <a:srgbClr val="99CCFF"/>
                </a:gs>
              </a:gsLst>
              <a:lin ang="189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85004" name="WordArt 18"/>
            <p:cNvSpPr>
              <a:spLocks noChangeArrowheads="1" noChangeShapeType="1" noTextEdit="1"/>
            </p:cNvSpPr>
            <p:nvPr/>
          </p:nvSpPr>
          <p:spPr bwMode="auto">
            <a:xfrm>
              <a:off x="1927" y="482"/>
              <a:ext cx="669" cy="19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200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Arial"/>
                  <a:cs typeface="Arial"/>
                </a:rPr>
                <a:t>Я не понял</a:t>
              </a:r>
            </a:p>
          </p:txBody>
        </p:sp>
      </p:grp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193675" y="2870200"/>
            <a:ext cx="5903913" cy="2232025"/>
            <a:chOff x="1429" y="346"/>
            <a:chExt cx="1709" cy="771"/>
          </a:xfrm>
        </p:grpSpPr>
        <p:sp>
          <p:nvSpPr>
            <p:cNvPr id="30740" name="AutoShape 20"/>
            <p:cNvSpPr>
              <a:spLocks noChangeArrowheads="1"/>
            </p:cNvSpPr>
            <p:nvPr/>
          </p:nvSpPr>
          <p:spPr bwMode="auto">
            <a:xfrm>
              <a:off x="1429" y="346"/>
              <a:ext cx="1709" cy="771"/>
            </a:xfrm>
            <a:prstGeom prst="cloudCallout">
              <a:avLst>
                <a:gd name="adj1" fmla="val 18403"/>
                <a:gd name="adj2" fmla="val 9792"/>
              </a:avLst>
            </a:prstGeom>
            <a:gradFill rotWithShape="1">
              <a:gsLst>
                <a:gs pos="0">
                  <a:srgbClr val="99CCFF"/>
                </a:gs>
                <a:gs pos="50000">
                  <a:schemeClr val="bg1"/>
                </a:gs>
                <a:gs pos="100000">
                  <a:srgbClr val="99CCFF"/>
                </a:gs>
              </a:gsLst>
              <a:lin ang="189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85002" name="WordArt 21"/>
            <p:cNvSpPr>
              <a:spLocks noChangeArrowheads="1" noChangeShapeType="1" noTextEdit="1"/>
            </p:cNvSpPr>
            <p:nvPr/>
          </p:nvSpPr>
          <p:spPr bwMode="auto">
            <a:xfrm>
              <a:off x="1927" y="482"/>
              <a:ext cx="1183" cy="197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4000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Arial"/>
                  <a:cs typeface="Arial"/>
                </a:rPr>
                <a:t>Мне понравилось</a:t>
              </a:r>
            </a:p>
          </p:txBody>
        </p:sp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2992438" y="993775"/>
            <a:ext cx="5473700" cy="2016125"/>
            <a:chOff x="1429" y="346"/>
            <a:chExt cx="1709" cy="771"/>
          </a:xfrm>
        </p:grpSpPr>
        <p:sp>
          <p:nvSpPr>
            <p:cNvPr id="30743" name="AutoShape 23"/>
            <p:cNvSpPr>
              <a:spLocks noChangeArrowheads="1"/>
            </p:cNvSpPr>
            <p:nvPr/>
          </p:nvSpPr>
          <p:spPr bwMode="auto">
            <a:xfrm>
              <a:off x="1429" y="346"/>
              <a:ext cx="1709" cy="771"/>
            </a:xfrm>
            <a:prstGeom prst="cloudCallout">
              <a:avLst>
                <a:gd name="adj1" fmla="val 18403"/>
                <a:gd name="adj2" fmla="val 9792"/>
              </a:avLst>
            </a:prstGeom>
            <a:gradFill rotWithShape="1">
              <a:gsLst>
                <a:gs pos="0">
                  <a:srgbClr val="99CCFF"/>
                </a:gs>
                <a:gs pos="50000">
                  <a:schemeClr val="bg1"/>
                </a:gs>
                <a:gs pos="100000">
                  <a:srgbClr val="99CCFF"/>
                </a:gs>
              </a:gsLst>
              <a:lin ang="189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ru-RU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85000" name="WordArt 24"/>
            <p:cNvSpPr>
              <a:spLocks noChangeArrowheads="1" noChangeShapeType="1" noTextEdit="1"/>
            </p:cNvSpPr>
            <p:nvPr/>
          </p:nvSpPr>
          <p:spPr bwMode="auto">
            <a:xfrm>
              <a:off x="1927" y="482"/>
              <a:ext cx="521" cy="20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Arial"/>
                  <a:cs typeface="Arial"/>
                </a:rPr>
                <a:t>Я узнал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15315" y="543302"/>
            <a:ext cx="3298539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/>
                <a:cs typeface="Arial"/>
              </a:rPr>
              <a:t>Итог урока</a:t>
            </a:r>
          </a:p>
        </p:txBody>
      </p:sp>
    </p:spTree>
    <p:extLst>
      <p:ext uri="{BB962C8B-B14F-4D97-AF65-F5344CB8AC3E}">
        <p14:creationId xmlns:p14="http://schemas.microsoft.com/office/powerpoint/2010/main" xmlns="" val="2633622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Elena\Desktop\ifGblx.jpg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Elena\Desktop\ifGblx.jpg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140</Words>
  <Application>Microsoft Office PowerPoint</Application>
  <PresentationFormat>Экран (4:3)</PresentationFormat>
  <Paragraphs>30</Paragraphs>
  <Slides>10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Пользователь Windows</cp:lastModifiedBy>
  <cp:revision>12</cp:revision>
  <dcterms:created xsi:type="dcterms:W3CDTF">2019-09-24T15:45:36Z</dcterms:created>
  <dcterms:modified xsi:type="dcterms:W3CDTF">2019-10-02T19:07:22Z</dcterms:modified>
</cp:coreProperties>
</file>