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62" r:id="rId4"/>
    <p:sldId id="259" r:id="rId5"/>
    <p:sldId id="263" r:id="rId6"/>
    <p:sldId id="264" r:id="rId7"/>
    <p:sldId id="261" r:id="rId8"/>
    <p:sldId id="266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5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1796B-4EB9-4B24-B701-124E105BA023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C743F4-2FAD-4DAF-B492-BC4F9DAF02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81B6B8-23A5-4903-B656-56497CF4D762}" type="slidenum">
              <a:rPr lang="ru-RU" smtClean="0"/>
              <a:pPr eaLnBrk="1" hangingPunct="1">
                <a:defRPr/>
              </a:pPr>
              <a:t>5</a:t>
            </a:fld>
            <a:endParaRPr lang="ru-RU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/>
            <a:r>
              <a:rPr lang="ru-RU" smtClean="0"/>
              <a:t>Каждый шаг алгоритма написания буквы  запускается кликом мыши.</a:t>
            </a:r>
          </a:p>
          <a:p>
            <a:pPr marL="228600" indent="-228600" eaLnBrk="1" hangingPunct="1"/>
            <a:r>
              <a:rPr lang="ru-RU" smtClean="0"/>
              <a:t>Автор работы: Марабаева Л.А., учитель начальных классов ГОУ СОШ №1207 г. Москва</a:t>
            </a:r>
          </a:p>
          <a:p>
            <a:pPr marL="228600" indent="-228600" eaLnBrk="1" hangingPunct="1"/>
            <a:endParaRPr lang="ru-RU" smtClean="0"/>
          </a:p>
          <a:p>
            <a:pPr marL="228600" indent="-228600" eaLnBrk="1" hangingPunct="1"/>
            <a:r>
              <a:rPr lang="ru-RU" smtClean="0"/>
              <a:t>Алгоритм написания заглавной буквы А: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ставим ручку на нижней трети рабочей строки;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кладем качалочку, уходим далеко вправо вверх (крючковая до нижней трети дополнительной строки);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секрет до верхней трети дополнительной строки;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по секрету наклонная линия вниз;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поднимаемся влево вверх, выписываем петельку (рыбку) на середине рабочей строки.</a:t>
            </a:r>
          </a:p>
          <a:p>
            <a:pPr marL="228600" indent="-228600" eaLnBrk="1" hangingPunct="1">
              <a:buFontTx/>
              <a:buAutoNum type="arabicPeriod"/>
            </a:pPr>
            <a:endParaRPr lang="ru-RU" smtClean="0"/>
          </a:p>
          <a:p>
            <a:pPr marL="228600" indent="-228600" eaLnBrk="1" hangingPunct="1"/>
            <a:r>
              <a:rPr lang="ru-RU" smtClean="0"/>
              <a:t>Алгоритм написания строчной буквы а: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Ставим ручку на верхней трети рабочей строки;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 уходим влево вверх, задерживаемся на строке – выписываем крышечку;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опускаемся по наклонной вниз;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 выполняем качалочку;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поднимаемся по крючковой до середины строки;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соединяем две части секретом, секрет до верхней строки;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по секрету наклонная вниз; 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качалочка;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 крючковая до середины строки.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D280-1DCA-44DB-80AF-E5748E92A2B9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AEED-5F34-4994-9BBA-2DDA2DD7A8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D280-1DCA-44DB-80AF-E5748E92A2B9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AEED-5F34-4994-9BBA-2DDA2DD7A8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D280-1DCA-44DB-80AF-E5748E92A2B9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AEED-5F34-4994-9BBA-2DDA2DD7A8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D280-1DCA-44DB-80AF-E5748E92A2B9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AEED-5F34-4994-9BBA-2DDA2DD7A8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D280-1DCA-44DB-80AF-E5748E92A2B9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AEED-5F34-4994-9BBA-2DDA2DD7A8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D280-1DCA-44DB-80AF-E5748E92A2B9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AEED-5F34-4994-9BBA-2DDA2DD7A8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D280-1DCA-44DB-80AF-E5748E92A2B9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AEED-5F34-4994-9BBA-2DDA2DD7A8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D280-1DCA-44DB-80AF-E5748E92A2B9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AEED-5F34-4994-9BBA-2DDA2DD7A8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D280-1DCA-44DB-80AF-E5748E92A2B9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AEED-5F34-4994-9BBA-2DDA2DD7A8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D280-1DCA-44DB-80AF-E5748E92A2B9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AEED-5F34-4994-9BBA-2DDA2DD7A8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4D280-1DCA-44DB-80AF-E5748E92A2B9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1AEED-5F34-4994-9BBA-2DDA2DD7A8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7BF586E-1583-4C8E-94D2-00BA56D5A0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3070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4D280-1DCA-44DB-80AF-E5748E92A2B9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1AEED-5F34-4994-9BBA-2DDA2DD7A84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Elena\Desktop\jgq6yDkf4h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33066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75656" y="1844824"/>
            <a:ext cx="490390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a_BodoniNovaBrk" pitchFamily="82" charset="-52"/>
              </a:rPr>
              <a:t>Кто он, ответьте мне?</a:t>
            </a:r>
          </a:p>
          <a:p>
            <a:r>
              <a:rPr lang="ru-RU" sz="2800" dirty="0" smtClean="0">
                <a:latin typeface="a_BodoniNovaBrk" pitchFamily="82" charset="-52"/>
              </a:rPr>
              <a:t>Возит домик на спине,</a:t>
            </a:r>
          </a:p>
          <a:p>
            <a:r>
              <a:rPr lang="ru-RU" sz="2800" dirty="0" smtClean="0">
                <a:latin typeface="a_BodoniNovaBrk" pitchFamily="82" charset="-52"/>
              </a:rPr>
              <a:t>А вот ползает не прытко.</a:t>
            </a:r>
          </a:p>
          <a:p>
            <a:r>
              <a:rPr lang="ru-RU" sz="2800" dirty="0" smtClean="0">
                <a:latin typeface="a_BodoniNovaBrk" pitchFamily="82" charset="-52"/>
              </a:rPr>
              <a:t>Называется….</a:t>
            </a:r>
            <a:endParaRPr lang="ru-RU" sz="2800" dirty="0">
              <a:latin typeface="a_BodoniNovaBrk" pitchFamily="82" charset="-52"/>
            </a:endParaRPr>
          </a:p>
        </p:txBody>
      </p:sp>
      <p:pic>
        <p:nvPicPr>
          <p:cNvPr id="2050" name="Picture 2" descr="C:\Users\Elena\Desktop\3367973.ulitka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284984"/>
            <a:ext cx="2607644" cy="23969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Elena\Desktop\andrea-zelenaya-sten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1052736"/>
            <a:ext cx="84969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_BodoniNovaBrk" pitchFamily="82" charset="-52"/>
              </a:rPr>
              <a:t>Ах, дорогие ребята! а вы поможете мне отправить открытку моим друзьям: </a:t>
            </a:r>
            <a:r>
              <a:rPr lang="ru-RU" sz="3600" dirty="0" err="1" smtClean="0">
                <a:latin typeface="a_BodoniNovaBrk" pitchFamily="82" charset="-52"/>
              </a:rPr>
              <a:t>ане</a:t>
            </a:r>
            <a:r>
              <a:rPr lang="ru-RU" sz="3600" dirty="0" smtClean="0">
                <a:latin typeface="a_BodoniNovaBrk" pitchFamily="82" charset="-52"/>
              </a:rPr>
              <a:t>, </a:t>
            </a:r>
            <a:r>
              <a:rPr lang="ru-RU" sz="3600" dirty="0" err="1" smtClean="0">
                <a:latin typeface="a_BodoniNovaBrk" pitchFamily="82" charset="-52"/>
              </a:rPr>
              <a:t>артёму</a:t>
            </a:r>
            <a:r>
              <a:rPr lang="ru-RU" sz="3600" dirty="0" smtClean="0">
                <a:latin typeface="a_BodoniNovaBrk" pitchFamily="82" charset="-52"/>
              </a:rPr>
              <a:t>. А то почта не принимает.</a:t>
            </a:r>
          </a:p>
          <a:p>
            <a:endParaRPr lang="ru-RU" dirty="0"/>
          </a:p>
        </p:txBody>
      </p:sp>
      <p:pic>
        <p:nvPicPr>
          <p:cNvPr id="7" name="Picture 2" descr="C:\Users\Elena\Desktop\3367973.ulitka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077072"/>
            <a:ext cx="2607644" cy="23969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Elena\Desktop\andrea-zelenaya-sten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PA1502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476672"/>
            <a:ext cx="2819818" cy="3600996"/>
          </a:xfrm>
          <a:prstGeom prst="rect">
            <a:avLst/>
          </a:prstGeom>
          <a:noFill/>
          <a:ln w="57150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Мои документы\Мои фото\сканер\2008-06 (июн)\сканирование00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404665"/>
            <a:ext cx="2970053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Elena\Desktop\andrea-zelenaya-sten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03648" y="188640"/>
            <a:ext cx="6552083" cy="633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Line 25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47" name="Line 49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" name="Group 89"/>
          <p:cNvGrpSpPr>
            <a:grpSpLocks/>
          </p:cNvGrpSpPr>
          <p:nvPr/>
        </p:nvGrpSpPr>
        <p:grpSpPr bwMode="auto">
          <a:xfrm>
            <a:off x="5486400" y="3429000"/>
            <a:ext cx="1368425" cy="865188"/>
            <a:chOff x="3168" y="240"/>
            <a:chExt cx="862" cy="545"/>
          </a:xfrm>
        </p:grpSpPr>
        <p:sp>
          <p:nvSpPr>
            <p:cNvPr id="57402" name="Oval 90"/>
            <p:cNvSpPr>
              <a:spLocks noChangeArrowheads="1"/>
            </p:cNvSpPr>
            <p:nvPr/>
          </p:nvSpPr>
          <p:spPr bwMode="auto">
            <a:xfrm>
              <a:off x="3264" y="240"/>
              <a:ext cx="680" cy="499"/>
            </a:xfrm>
            <a:prstGeom prst="ellipse">
              <a:avLst/>
            </a:prstGeom>
            <a:noFill/>
            <a:ln w="114300">
              <a:solidFill>
                <a:srgbClr val="6666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7403" name="Rectangle 91"/>
            <p:cNvSpPr>
              <a:spLocks noChangeArrowheads="1"/>
            </p:cNvSpPr>
            <p:nvPr/>
          </p:nvSpPr>
          <p:spPr bwMode="auto">
            <a:xfrm rot="493204">
              <a:off x="3168" y="422"/>
              <a:ext cx="862" cy="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82"/>
          <p:cNvGrpSpPr>
            <a:grpSpLocks/>
          </p:cNvGrpSpPr>
          <p:nvPr/>
        </p:nvGrpSpPr>
        <p:grpSpPr bwMode="auto">
          <a:xfrm>
            <a:off x="971550" y="4292600"/>
            <a:ext cx="1439863" cy="1298575"/>
            <a:chOff x="3063" y="2894"/>
            <a:chExt cx="726" cy="626"/>
          </a:xfrm>
        </p:grpSpPr>
        <p:sp>
          <p:nvSpPr>
            <p:cNvPr id="57400" name="Oval 83"/>
            <p:cNvSpPr>
              <a:spLocks noChangeArrowheads="1"/>
            </p:cNvSpPr>
            <p:nvPr/>
          </p:nvSpPr>
          <p:spPr bwMode="auto">
            <a:xfrm rot="1937574">
              <a:off x="3198" y="2931"/>
              <a:ext cx="366" cy="589"/>
            </a:xfrm>
            <a:prstGeom prst="ellipse">
              <a:avLst/>
            </a:prstGeom>
            <a:noFill/>
            <a:ln w="1143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7401" name="Rectangle 84"/>
            <p:cNvSpPr>
              <a:spLocks noChangeArrowheads="1"/>
            </p:cNvSpPr>
            <p:nvPr/>
          </p:nvSpPr>
          <p:spPr bwMode="auto">
            <a:xfrm rot="12019435" flipV="1">
              <a:off x="3063" y="2894"/>
              <a:ext cx="726" cy="4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086" name="Oval 38"/>
          <p:cNvSpPr>
            <a:spLocks noChangeArrowheads="1"/>
          </p:cNvSpPr>
          <p:nvPr/>
        </p:nvSpPr>
        <p:spPr bwMode="auto">
          <a:xfrm>
            <a:off x="1692275" y="4076700"/>
            <a:ext cx="576263" cy="504825"/>
          </a:xfrm>
          <a:prstGeom prst="ellipse">
            <a:avLst/>
          </a:prstGeom>
          <a:noFill/>
          <a:ln w="1174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7351" name="Oval 45"/>
          <p:cNvSpPr>
            <a:spLocks noChangeArrowheads="1"/>
          </p:cNvSpPr>
          <p:nvPr/>
        </p:nvSpPr>
        <p:spPr bwMode="auto">
          <a:xfrm>
            <a:off x="1835150" y="4005263"/>
            <a:ext cx="504825" cy="6477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7352" name="Line 20"/>
          <p:cNvSpPr>
            <a:spLocks noChangeShapeType="1"/>
          </p:cNvSpPr>
          <p:nvPr/>
        </p:nvSpPr>
        <p:spPr bwMode="auto">
          <a:xfrm flipH="1">
            <a:off x="2627313" y="0"/>
            <a:ext cx="2808287" cy="6858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81" name="Oval 33"/>
          <p:cNvSpPr>
            <a:spLocks noChangeArrowheads="1"/>
          </p:cNvSpPr>
          <p:nvPr/>
        </p:nvSpPr>
        <p:spPr bwMode="auto">
          <a:xfrm rot="1937574">
            <a:off x="6372225" y="4652963"/>
            <a:ext cx="581025" cy="935037"/>
          </a:xfrm>
          <a:prstGeom prst="ellipse">
            <a:avLst/>
          </a:prstGeom>
          <a:noFill/>
          <a:ln w="1143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7354" name="Rectangle 37"/>
          <p:cNvSpPr>
            <a:spLocks noChangeArrowheads="1"/>
          </p:cNvSpPr>
          <p:nvPr/>
        </p:nvSpPr>
        <p:spPr bwMode="auto">
          <a:xfrm rot="12019435" flipV="1">
            <a:off x="6167438" y="4583113"/>
            <a:ext cx="1152525" cy="719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79" name="Oval 31"/>
          <p:cNvSpPr>
            <a:spLocks noChangeArrowheads="1"/>
          </p:cNvSpPr>
          <p:nvPr/>
        </p:nvSpPr>
        <p:spPr bwMode="auto">
          <a:xfrm rot="1937574">
            <a:off x="5076825" y="4652963"/>
            <a:ext cx="581025" cy="935037"/>
          </a:xfrm>
          <a:prstGeom prst="ellipse">
            <a:avLst/>
          </a:prstGeom>
          <a:noFill/>
          <a:ln w="1143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7356" name="Rectangle 36"/>
          <p:cNvSpPr>
            <a:spLocks noChangeArrowheads="1"/>
          </p:cNvSpPr>
          <p:nvPr/>
        </p:nvSpPr>
        <p:spPr bwMode="auto">
          <a:xfrm rot="12019435" flipV="1">
            <a:off x="4862513" y="4594225"/>
            <a:ext cx="1152525" cy="647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7357" name="Rectangle 35"/>
          <p:cNvSpPr>
            <a:spLocks noChangeArrowheads="1"/>
          </p:cNvSpPr>
          <p:nvPr/>
        </p:nvSpPr>
        <p:spPr bwMode="auto">
          <a:xfrm rot="493204">
            <a:off x="5508625" y="3789363"/>
            <a:ext cx="1368425" cy="576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7358" name="Rectangle 34"/>
          <p:cNvSpPr>
            <a:spLocks noChangeArrowheads="1"/>
          </p:cNvSpPr>
          <p:nvPr/>
        </p:nvSpPr>
        <p:spPr bwMode="auto">
          <a:xfrm rot="1471967">
            <a:off x="900113" y="4652963"/>
            <a:ext cx="1152525" cy="5000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 flipV="1">
            <a:off x="1763713" y="2060575"/>
            <a:ext cx="2808287" cy="3313113"/>
          </a:xfrm>
          <a:prstGeom prst="line">
            <a:avLst/>
          </a:prstGeom>
          <a:noFill/>
          <a:ln w="114300">
            <a:solidFill>
              <a:srgbClr val="CC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 flipV="1">
            <a:off x="4500563" y="1052513"/>
            <a:ext cx="431800" cy="1081087"/>
          </a:xfrm>
          <a:prstGeom prst="line">
            <a:avLst/>
          </a:prstGeom>
          <a:noFill/>
          <a:ln w="1270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 flipH="1">
            <a:off x="3132138" y="1052513"/>
            <a:ext cx="1871662" cy="4606925"/>
          </a:xfrm>
          <a:prstGeom prst="line">
            <a:avLst/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 flipH="1">
            <a:off x="6732588" y="4437063"/>
            <a:ext cx="1079500" cy="1008062"/>
          </a:xfrm>
          <a:prstGeom prst="line">
            <a:avLst/>
          </a:prstGeom>
          <a:noFill/>
          <a:ln w="114300">
            <a:solidFill>
              <a:srgbClr val="CC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63" name="Line 19"/>
          <p:cNvSpPr>
            <a:spLocks noChangeShapeType="1"/>
          </p:cNvSpPr>
          <p:nvPr/>
        </p:nvSpPr>
        <p:spPr bwMode="auto">
          <a:xfrm>
            <a:off x="0" y="4437063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64" name="Line 21"/>
          <p:cNvSpPr>
            <a:spLocks noChangeShapeType="1"/>
          </p:cNvSpPr>
          <p:nvPr/>
        </p:nvSpPr>
        <p:spPr bwMode="auto">
          <a:xfrm flipH="1">
            <a:off x="4356100" y="0"/>
            <a:ext cx="2808288" cy="6858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65" name="Line 23"/>
          <p:cNvSpPr>
            <a:spLocks noChangeShapeType="1"/>
          </p:cNvSpPr>
          <p:nvPr/>
        </p:nvSpPr>
        <p:spPr bwMode="auto">
          <a:xfrm flipH="1">
            <a:off x="1116013" y="0"/>
            <a:ext cx="2808287" cy="68580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66" name="Line 24"/>
          <p:cNvSpPr>
            <a:spLocks noChangeShapeType="1"/>
          </p:cNvSpPr>
          <p:nvPr/>
        </p:nvSpPr>
        <p:spPr bwMode="auto">
          <a:xfrm>
            <a:off x="0" y="5589588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 flipH="1">
            <a:off x="5003800" y="3644900"/>
            <a:ext cx="720725" cy="1655763"/>
          </a:xfrm>
          <a:prstGeom prst="line">
            <a:avLst/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3" name="Line 15"/>
          <p:cNvSpPr>
            <a:spLocks noChangeShapeType="1"/>
          </p:cNvSpPr>
          <p:nvPr/>
        </p:nvSpPr>
        <p:spPr bwMode="auto">
          <a:xfrm flipV="1">
            <a:off x="6588125" y="3429000"/>
            <a:ext cx="431800" cy="1008063"/>
          </a:xfrm>
          <a:prstGeom prst="line">
            <a:avLst/>
          </a:prstGeom>
          <a:noFill/>
          <a:ln w="1270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 flipH="1">
            <a:off x="6300788" y="3429000"/>
            <a:ext cx="792162" cy="1871663"/>
          </a:xfrm>
          <a:prstGeom prst="line">
            <a:avLst/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76" name="Line 28"/>
          <p:cNvSpPr>
            <a:spLocks noChangeShapeType="1"/>
          </p:cNvSpPr>
          <p:nvPr/>
        </p:nvSpPr>
        <p:spPr bwMode="auto">
          <a:xfrm>
            <a:off x="2843213" y="4292600"/>
            <a:ext cx="215900" cy="431800"/>
          </a:xfrm>
          <a:prstGeom prst="line">
            <a:avLst/>
          </a:prstGeom>
          <a:noFill/>
          <a:ln w="1143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77" name="Line 29"/>
          <p:cNvSpPr>
            <a:spLocks noChangeShapeType="1"/>
          </p:cNvSpPr>
          <p:nvPr/>
        </p:nvSpPr>
        <p:spPr bwMode="auto">
          <a:xfrm>
            <a:off x="3059113" y="4724400"/>
            <a:ext cx="144462" cy="865188"/>
          </a:xfrm>
          <a:prstGeom prst="line">
            <a:avLst/>
          </a:prstGeom>
          <a:noFill/>
          <a:ln w="1143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80" name="Line 32"/>
          <p:cNvSpPr>
            <a:spLocks noChangeShapeType="1"/>
          </p:cNvSpPr>
          <p:nvPr/>
        </p:nvSpPr>
        <p:spPr bwMode="auto">
          <a:xfrm flipH="1">
            <a:off x="5580063" y="4437063"/>
            <a:ext cx="1081087" cy="936625"/>
          </a:xfrm>
          <a:prstGeom prst="line">
            <a:avLst/>
          </a:prstGeom>
          <a:noFill/>
          <a:ln w="114300">
            <a:solidFill>
              <a:srgbClr val="CC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87" name="Line 39"/>
          <p:cNvSpPr>
            <a:spLocks noChangeShapeType="1"/>
          </p:cNvSpPr>
          <p:nvPr/>
        </p:nvSpPr>
        <p:spPr bwMode="auto">
          <a:xfrm flipV="1">
            <a:off x="2484438" y="4437063"/>
            <a:ext cx="1800225" cy="215900"/>
          </a:xfrm>
          <a:prstGeom prst="line">
            <a:avLst/>
          </a:prstGeom>
          <a:noFill/>
          <a:ln w="1143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89" name="Line 41"/>
          <p:cNvSpPr>
            <a:spLocks noChangeShapeType="1"/>
          </p:cNvSpPr>
          <p:nvPr/>
        </p:nvSpPr>
        <p:spPr bwMode="auto">
          <a:xfrm>
            <a:off x="1908175" y="4581525"/>
            <a:ext cx="576263" cy="71438"/>
          </a:xfrm>
          <a:prstGeom prst="line">
            <a:avLst/>
          </a:prstGeom>
          <a:noFill/>
          <a:ln w="1143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90" name="Line 42"/>
          <p:cNvSpPr>
            <a:spLocks noChangeShapeType="1"/>
          </p:cNvSpPr>
          <p:nvPr/>
        </p:nvSpPr>
        <p:spPr bwMode="auto">
          <a:xfrm>
            <a:off x="2339975" y="4076700"/>
            <a:ext cx="503238" cy="215900"/>
          </a:xfrm>
          <a:prstGeom prst="line">
            <a:avLst/>
          </a:prstGeom>
          <a:noFill/>
          <a:ln w="1143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91" name="Line 43"/>
          <p:cNvSpPr>
            <a:spLocks noChangeShapeType="1"/>
          </p:cNvSpPr>
          <p:nvPr/>
        </p:nvSpPr>
        <p:spPr bwMode="auto">
          <a:xfrm>
            <a:off x="1908175" y="4076700"/>
            <a:ext cx="503238" cy="0"/>
          </a:xfrm>
          <a:prstGeom prst="line">
            <a:avLst/>
          </a:prstGeom>
          <a:noFill/>
          <a:ln w="1143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77" name="Line 46"/>
          <p:cNvSpPr>
            <a:spLocks noChangeShapeType="1"/>
          </p:cNvSpPr>
          <p:nvPr/>
        </p:nvSpPr>
        <p:spPr bwMode="auto">
          <a:xfrm flipH="1">
            <a:off x="1116013" y="0"/>
            <a:ext cx="2808287" cy="6858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78" name="Line 47"/>
          <p:cNvSpPr>
            <a:spLocks noChangeShapeType="1"/>
          </p:cNvSpPr>
          <p:nvPr/>
        </p:nvSpPr>
        <p:spPr bwMode="auto">
          <a:xfrm>
            <a:off x="0" y="4437063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79" name="Line 48"/>
          <p:cNvSpPr>
            <a:spLocks noChangeShapeType="1"/>
          </p:cNvSpPr>
          <p:nvPr/>
        </p:nvSpPr>
        <p:spPr bwMode="auto">
          <a:xfrm>
            <a:off x="0" y="5589588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80" name="Line 50"/>
          <p:cNvSpPr>
            <a:spLocks noChangeShapeType="1"/>
          </p:cNvSpPr>
          <p:nvPr/>
        </p:nvSpPr>
        <p:spPr bwMode="auto">
          <a:xfrm flipH="1">
            <a:off x="5651500" y="0"/>
            <a:ext cx="2808288" cy="6858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81" name="Line 51"/>
          <p:cNvSpPr>
            <a:spLocks noChangeShapeType="1"/>
          </p:cNvSpPr>
          <p:nvPr/>
        </p:nvSpPr>
        <p:spPr bwMode="auto">
          <a:xfrm>
            <a:off x="0" y="3048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900113" y="4797425"/>
            <a:ext cx="503237" cy="360363"/>
            <a:chOff x="567" y="1026"/>
            <a:chExt cx="181" cy="136"/>
          </a:xfrm>
        </p:grpSpPr>
        <p:sp>
          <p:nvSpPr>
            <p:cNvPr id="57398" name="Line 56"/>
            <p:cNvSpPr>
              <a:spLocks noChangeShapeType="1"/>
            </p:cNvSpPr>
            <p:nvPr/>
          </p:nvSpPr>
          <p:spPr bwMode="auto">
            <a:xfrm>
              <a:off x="567" y="1026"/>
              <a:ext cx="18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7399" name="Line 57"/>
            <p:cNvSpPr>
              <a:spLocks noChangeShapeType="1"/>
            </p:cNvSpPr>
            <p:nvPr/>
          </p:nvSpPr>
          <p:spPr bwMode="auto">
            <a:xfrm flipH="1">
              <a:off x="567" y="1026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65"/>
          <p:cNvGrpSpPr>
            <a:grpSpLocks/>
          </p:cNvGrpSpPr>
          <p:nvPr/>
        </p:nvGrpSpPr>
        <p:grpSpPr bwMode="auto">
          <a:xfrm>
            <a:off x="4859338" y="908050"/>
            <a:ext cx="287337" cy="215900"/>
            <a:chOff x="567" y="1026"/>
            <a:chExt cx="181" cy="136"/>
          </a:xfrm>
        </p:grpSpPr>
        <p:sp>
          <p:nvSpPr>
            <p:cNvPr id="57396" name="Line 66"/>
            <p:cNvSpPr>
              <a:spLocks noChangeShapeType="1"/>
            </p:cNvSpPr>
            <p:nvPr/>
          </p:nvSpPr>
          <p:spPr bwMode="auto">
            <a:xfrm>
              <a:off x="567" y="1026"/>
              <a:ext cx="18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7397" name="Line 67"/>
            <p:cNvSpPr>
              <a:spLocks noChangeShapeType="1"/>
            </p:cNvSpPr>
            <p:nvPr/>
          </p:nvSpPr>
          <p:spPr bwMode="auto">
            <a:xfrm flipH="1">
              <a:off x="567" y="1026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68"/>
          <p:cNvGrpSpPr>
            <a:grpSpLocks/>
          </p:cNvGrpSpPr>
          <p:nvPr/>
        </p:nvGrpSpPr>
        <p:grpSpPr bwMode="auto">
          <a:xfrm>
            <a:off x="4427538" y="1916113"/>
            <a:ext cx="287337" cy="215900"/>
            <a:chOff x="567" y="1026"/>
            <a:chExt cx="181" cy="136"/>
          </a:xfrm>
        </p:grpSpPr>
        <p:sp>
          <p:nvSpPr>
            <p:cNvPr id="57394" name="Line 69"/>
            <p:cNvSpPr>
              <a:spLocks noChangeShapeType="1"/>
            </p:cNvSpPr>
            <p:nvPr/>
          </p:nvSpPr>
          <p:spPr bwMode="auto">
            <a:xfrm>
              <a:off x="567" y="1026"/>
              <a:ext cx="18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7395" name="Line 70"/>
            <p:cNvSpPr>
              <a:spLocks noChangeShapeType="1"/>
            </p:cNvSpPr>
            <p:nvPr/>
          </p:nvSpPr>
          <p:spPr bwMode="auto">
            <a:xfrm flipH="1">
              <a:off x="567" y="1026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74"/>
          <p:cNvGrpSpPr>
            <a:grpSpLocks/>
          </p:cNvGrpSpPr>
          <p:nvPr/>
        </p:nvGrpSpPr>
        <p:grpSpPr bwMode="auto">
          <a:xfrm>
            <a:off x="6516688" y="3644900"/>
            <a:ext cx="431800" cy="360363"/>
            <a:chOff x="567" y="1026"/>
            <a:chExt cx="181" cy="136"/>
          </a:xfrm>
        </p:grpSpPr>
        <p:sp>
          <p:nvSpPr>
            <p:cNvPr id="57392" name="Line 75"/>
            <p:cNvSpPr>
              <a:spLocks noChangeShapeType="1"/>
            </p:cNvSpPr>
            <p:nvPr/>
          </p:nvSpPr>
          <p:spPr bwMode="auto">
            <a:xfrm>
              <a:off x="567" y="1026"/>
              <a:ext cx="180" cy="13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7393" name="Line 76"/>
            <p:cNvSpPr>
              <a:spLocks noChangeShapeType="1"/>
            </p:cNvSpPr>
            <p:nvPr/>
          </p:nvSpPr>
          <p:spPr bwMode="auto">
            <a:xfrm flipH="1">
              <a:off x="567" y="1026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126" name="Picture 78" descr="30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95963" y="5157788"/>
            <a:ext cx="647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27" name="Picture 79" descr="1-324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43663" y="2997200"/>
            <a:ext cx="6667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28" name="AutoShape 80"/>
          <p:cNvSpPr>
            <a:spLocks noChangeArrowheads="1"/>
          </p:cNvSpPr>
          <p:nvPr/>
        </p:nvSpPr>
        <p:spPr bwMode="auto">
          <a:xfrm>
            <a:off x="1042988" y="4868863"/>
            <a:ext cx="215900" cy="215900"/>
          </a:xfrm>
          <a:prstGeom prst="flowChartConnector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29" name="AutoShape 81"/>
          <p:cNvSpPr>
            <a:spLocks noChangeArrowheads="1"/>
          </p:cNvSpPr>
          <p:nvPr/>
        </p:nvSpPr>
        <p:spPr bwMode="auto">
          <a:xfrm>
            <a:off x="6588125" y="3716338"/>
            <a:ext cx="215900" cy="215900"/>
          </a:xfrm>
          <a:prstGeom prst="flowChartConnector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57390" name="Picture 100" descr="img010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1905000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91" name="Text Box 104"/>
          <p:cNvSpPr txBox="1">
            <a:spLocks noChangeArrowheads="1"/>
          </p:cNvSpPr>
          <p:nvPr/>
        </p:nvSpPr>
        <p:spPr bwMode="auto">
          <a:xfrm>
            <a:off x="7924800" y="6629400"/>
            <a:ext cx="1219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900" i="1">
                <a:latin typeface="Arial" charset="0"/>
              </a:rPr>
              <a:t>Марабаева Л.А</a:t>
            </a:r>
            <a:r>
              <a:rPr lang="ru-RU" sz="800" i="1">
                <a:latin typeface="Arial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2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2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6" grpId="0" animBg="1"/>
      <p:bldP spid="2081" grpId="0" animBg="1"/>
      <p:bldP spid="2079" grpId="0" animBg="1"/>
      <p:bldP spid="2055" grpId="0" animBg="1"/>
      <p:bldP spid="2057" grpId="0" animBg="1"/>
      <p:bldP spid="2059" grpId="0" animBg="1"/>
      <p:bldP spid="2060" grpId="0" animBg="1"/>
      <p:bldP spid="2061" grpId="0" animBg="1"/>
      <p:bldP spid="2063" grpId="0" animBg="1"/>
      <p:bldP spid="2064" grpId="0" animBg="1"/>
      <p:bldP spid="2076" grpId="0" animBg="1"/>
      <p:bldP spid="2077" grpId="0" animBg="1"/>
      <p:bldP spid="2080" grpId="0" animBg="1"/>
      <p:bldP spid="2087" grpId="0" animBg="1"/>
      <p:bldP spid="2089" grpId="0" animBg="1"/>
      <p:bldP spid="2090" grpId="0" animBg="1"/>
      <p:bldP spid="2091" grpId="0" animBg="1"/>
      <p:bldP spid="2128" grpId="0" animBg="1"/>
      <p:bldP spid="21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Elena\Desktop\andrea-zelenaya-sten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03648" y="188640"/>
            <a:ext cx="6552083" cy="633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Elena\Desktop\andrea-zelenaya-sten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75656" y="188640"/>
            <a:ext cx="5329336" cy="611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0" y="0"/>
            <a:ext cx="9217025" cy="6858000"/>
            <a:chOff x="-23" y="0"/>
            <a:chExt cx="5806" cy="4320"/>
          </a:xfrm>
        </p:grpSpPr>
        <p:sp>
          <p:nvSpPr>
            <p:cNvPr id="85005" name="Line 3"/>
            <p:cNvSpPr>
              <a:spLocks noChangeShapeType="1"/>
            </p:cNvSpPr>
            <p:nvPr/>
          </p:nvSpPr>
          <p:spPr bwMode="auto">
            <a:xfrm>
              <a:off x="0" y="437"/>
              <a:ext cx="576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06" name="Line 4"/>
            <p:cNvSpPr>
              <a:spLocks noChangeShapeType="1"/>
            </p:cNvSpPr>
            <p:nvPr/>
          </p:nvSpPr>
          <p:spPr bwMode="auto">
            <a:xfrm>
              <a:off x="0" y="754"/>
              <a:ext cx="576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07" name="Line 5"/>
            <p:cNvSpPr>
              <a:spLocks noChangeShapeType="1"/>
            </p:cNvSpPr>
            <p:nvPr/>
          </p:nvSpPr>
          <p:spPr bwMode="auto">
            <a:xfrm>
              <a:off x="0" y="1343"/>
              <a:ext cx="576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08" name="Line 6"/>
            <p:cNvSpPr>
              <a:spLocks noChangeShapeType="1"/>
            </p:cNvSpPr>
            <p:nvPr/>
          </p:nvSpPr>
          <p:spPr bwMode="auto">
            <a:xfrm>
              <a:off x="0" y="1706"/>
              <a:ext cx="576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09" name="Line 7"/>
            <p:cNvSpPr>
              <a:spLocks noChangeShapeType="1"/>
            </p:cNvSpPr>
            <p:nvPr/>
          </p:nvSpPr>
          <p:spPr bwMode="auto">
            <a:xfrm>
              <a:off x="0" y="2342"/>
              <a:ext cx="576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10" name="Line 8"/>
            <p:cNvSpPr>
              <a:spLocks noChangeShapeType="1"/>
            </p:cNvSpPr>
            <p:nvPr/>
          </p:nvSpPr>
          <p:spPr bwMode="auto">
            <a:xfrm>
              <a:off x="23" y="2704"/>
              <a:ext cx="576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11" name="Line 9"/>
            <p:cNvSpPr>
              <a:spLocks noChangeShapeType="1"/>
            </p:cNvSpPr>
            <p:nvPr/>
          </p:nvSpPr>
          <p:spPr bwMode="auto">
            <a:xfrm flipH="1">
              <a:off x="0" y="0"/>
              <a:ext cx="1746" cy="2523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12" name="Line 10"/>
            <p:cNvSpPr>
              <a:spLocks noChangeShapeType="1"/>
            </p:cNvSpPr>
            <p:nvPr/>
          </p:nvSpPr>
          <p:spPr bwMode="auto">
            <a:xfrm flipH="1">
              <a:off x="884" y="0"/>
              <a:ext cx="2812" cy="432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13" name="Line 11"/>
            <p:cNvSpPr>
              <a:spLocks noChangeShapeType="1"/>
            </p:cNvSpPr>
            <p:nvPr/>
          </p:nvSpPr>
          <p:spPr bwMode="auto">
            <a:xfrm flipH="1">
              <a:off x="2925" y="0"/>
              <a:ext cx="2677" cy="432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14" name="Line 12"/>
            <p:cNvSpPr>
              <a:spLocks noChangeShapeType="1"/>
            </p:cNvSpPr>
            <p:nvPr/>
          </p:nvSpPr>
          <p:spPr bwMode="auto">
            <a:xfrm flipH="1">
              <a:off x="4694" y="2432"/>
              <a:ext cx="1066" cy="1888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15" name="Line 13"/>
            <p:cNvSpPr>
              <a:spLocks noChangeShapeType="1"/>
            </p:cNvSpPr>
            <p:nvPr/>
          </p:nvSpPr>
          <p:spPr bwMode="auto">
            <a:xfrm>
              <a:off x="-1" y="3340"/>
              <a:ext cx="576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85016" name="Line 14"/>
            <p:cNvSpPr>
              <a:spLocks noChangeShapeType="1"/>
            </p:cNvSpPr>
            <p:nvPr/>
          </p:nvSpPr>
          <p:spPr bwMode="auto">
            <a:xfrm>
              <a:off x="-23" y="3702"/>
              <a:ext cx="576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348038" y="4797425"/>
            <a:ext cx="5400675" cy="1871663"/>
            <a:chOff x="1429" y="346"/>
            <a:chExt cx="1709" cy="771"/>
          </a:xfrm>
        </p:grpSpPr>
        <p:sp>
          <p:nvSpPr>
            <p:cNvPr id="30737" name="AutoShape 17"/>
            <p:cNvSpPr>
              <a:spLocks noChangeArrowheads="1"/>
            </p:cNvSpPr>
            <p:nvPr/>
          </p:nvSpPr>
          <p:spPr bwMode="auto">
            <a:xfrm>
              <a:off x="1429" y="346"/>
              <a:ext cx="1709" cy="771"/>
            </a:xfrm>
            <a:prstGeom prst="cloudCallout">
              <a:avLst>
                <a:gd name="adj1" fmla="val 18403"/>
                <a:gd name="adj2" fmla="val 9792"/>
              </a:avLst>
            </a:prstGeom>
            <a:gradFill rotWithShape="1">
              <a:gsLst>
                <a:gs pos="0">
                  <a:srgbClr val="99CCFF"/>
                </a:gs>
                <a:gs pos="50000">
                  <a:schemeClr val="bg1"/>
                </a:gs>
                <a:gs pos="100000">
                  <a:srgbClr val="99CCFF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5004" name="WordArt 18"/>
            <p:cNvSpPr>
              <a:spLocks noChangeArrowheads="1" noChangeShapeType="1" noTextEdit="1"/>
            </p:cNvSpPr>
            <p:nvPr/>
          </p:nvSpPr>
          <p:spPr bwMode="auto">
            <a:xfrm>
              <a:off x="1927" y="482"/>
              <a:ext cx="669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2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Я не понял</a:t>
              </a: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193675" y="2870200"/>
            <a:ext cx="5903913" cy="2232025"/>
            <a:chOff x="1429" y="346"/>
            <a:chExt cx="1709" cy="771"/>
          </a:xfrm>
        </p:grpSpPr>
        <p:sp>
          <p:nvSpPr>
            <p:cNvPr id="30740" name="AutoShape 20"/>
            <p:cNvSpPr>
              <a:spLocks noChangeArrowheads="1"/>
            </p:cNvSpPr>
            <p:nvPr/>
          </p:nvSpPr>
          <p:spPr bwMode="auto">
            <a:xfrm>
              <a:off x="1429" y="346"/>
              <a:ext cx="1709" cy="771"/>
            </a:xfrm>
            <a:prstGeom prst="cloudCallout">
              <a:avLst>
                <a:gd name="adj1" fmla="val 18403"/>
                <a:gd name="adj2" fmla="val 9792"/>
              </a:avLst>
            </a:prstGeom>
            <a:gradFill rotWithShape="1">
              <a:gsLst>
                <a:gs pos="0">
                  <a:srgbClr val="99CCFF"/>
                </a:gs>
                <a:gs pos="50000">
                  <a:schemeClr val="bg1"/>
                </a:gs>
                <a:gs pos="100000">
                  <a:srgbClr val="99CCFF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5002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1927" y="482"/>
              <a:ext cx="1183" cy="19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40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Мне понравилось</a:t>
              </a: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2992438" y="993775"/>
            <a:ext cx="5473700" cy="2016125"/>
            <a:chOff x="1429" y="346"/>
            <a:chExt cx="1709" cy="771"/>
          </a:xfrm>
        </p:grpSpPr>
        <p:sp>
          <p:nvSpPr>
            <p:cNvPr id="30743" name="AutoShape 23"/>
            <p:cNvSpPr>
              <a:spLocks noChangeArrowheads="1"/>
            </p:cNvSpPr>
            <p:nvPr/>
          </p:nvSpPr>
          <p:spPr bwMode="auto">
            <a:xfrm>
              <a:off x="1429" y="346"/>
              <a:ext cx="1709" cy="771"/>
            </a:xfrm>
            <a:prstGeom prst="cloudCallout">
              <a:avLst>
                <a:gd name="adj1" fmla="val 18403"/>
                <a:gd name="adj2" fmla="val 9792"/>
              </a:avLst>
            </a:prstGeom>
            <a:gradFill rotWithShape="1">
              <a:gsLst>
                <a:gs pos="0">
                  <a:srgbClr val="99CCFF"/>
                </a:gs>
                <a:gs pos="50000">
                  <a:schemeClr val="bg1"/>
                </a:gs>
                <a:gs pos="100000">
                  <a:srgbClr val="99CCFF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ru-RU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85000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1927" y="482"/>
              <a:ext cx="521" cy="20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Я узнал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5315" y="543302"/>
            <a:ext cx="3298539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  <a:cs typeface="Arial"/>
              </a:rPr>
              <a:t>Итог урока</a:t>
            </a:r>
          </a:p>
        </p:txBody>
      </p:sp>
    </p:spTree>
    <p:extLst>
      <p:ext uri="{BB962C8B-B14F-4D97-AF65-F5344CB8AC3E}">
        <p14:creationId xmlns:p14="http://schemas.microsoft.com/office/powerpoint/2010/main" xmlns="" val="2633622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Elena\Desktop\andrea-zelenaya-sten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8842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202</Words>
  <Application>Microsoft Office PowerPoint</Application>
  <PresentationFormat>Экран (4:3)</PresentationFormat>
  <Paragraphs>31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3</cp:revision>
  <dcterms:created xsi:type="dcterms:W3CDTF">2019-10-06T16:11:51Z</dcterms:created>
  <dcterms:modified xsi:type="dcterms:W3CDTF">2019-10-06T16:35:30Z</dcterms:modified>
</cp:coreProperties>
</file>