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8" r:id="rId5"/>
    <p:sldId id="266" r:id="rId6"/>
    <p:sldId id="258" r:id="rId7"/>
    <p:sldId id="271" r:id="rId8"/>
    <p:sldId id="259" r:id="rId9"/>
    <p:sldId id="270" r:id="rId10"/>
    <p:sldId id="272" r:id="rId11"/>
    <p:sldId id="274" r:id="rId12"/>
    <p:sldId id="261" r:id="rId13"/>
    <p:sldId id="262" r:id="rId14"/>
    <p:sldId id="263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7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1999C368-5D70-439C-B6BB-FFF3CCDE95A9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6DFD4BC-1E6E-4750-BDAA-BB6941D9A9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EDF07-70FB-498A-B284-8A97C311244E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3BAAE-9F91-456B-ADBA-97FC2FFC81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2D14C423-1B23-4078-AFA2-C8173D2C5FD2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47BF97A-40A2-47AC-9B45-A1AD9A79BA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DD5EB-72C4-409F-B9AE-0FB9466848F5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1C09A-0451-4155-9C24-4BB4116AD5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AD980-5FD8-4A22-A626-AA4F5F1F4E88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4B1F2-1918-45CB-8B89-621A83ED54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423A3-D19F-406C-A3CD-35F475393A83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ABA2F8-474F-4D20-A8C0-CAB5A6C549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8CBA8-B02F-493D-8C10-14C8ECB33630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F554E-285A-439D-81EE-BB21F8274B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DA0F6-DEF9-4FC3-B0D5-440BF14430B4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00607-41EE-4DF1-A666-9BE009E03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8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3880AC-815C-459E-8366-5193C8C938CC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5328EB7-BA3F-4F67-A5DC-4DF3DFC72AC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8C5FE-0A29-42AA-95D7-89C5CE742CBF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12BCA-E484-4AED-814D-12020B9ED1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E2E280B-4C44-4237-9E74-122A601AEF6F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097C96D-E140-43DA-A846-4C073A130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C198BA5D-612F-4A6D-AE0A-AA7ED424419D}" type="datetimeFigureOut">
              <a:rPr lang="ru-RU"/>
              <a:pPr>
                <a:defRPr/>
              </a:pPr>
              <a:t>22.12.2019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3D36F22-BA57-4E15-9263-0D74D304B2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5" r:id="rId2"/>
    <p:sldLayoutId id="2147483673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4" r:id="rId9"/>
    <p:sldLayoutId id="2147483671" r:id="rId10"/>
    <p:sldLayoutId id="214748367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6.jpe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350" y="1125538"/>
            <a:ext cx="7416800" cy="3743325"/>
          </a:xfrm>
        </p:spPr>
        <p:txBody>
          <a:bodyPr/>
          <a:lstStyle/>
          <a:p>
            <a:pPr eaLnBrk="1" hangingPunct="1"/>
            <a:r>
              <a:rPr lang="ru-RU" sz="4400" b="1" u="sng" smtClean="0"/>
              <a:t>Всеволод Михайлович</a:t>
            </a:r>
            <a:endParaRPr lang="ru-RU" sz="4400" b="1" u="sng" smtClean="0">
              <a:latin typeface="Arial" charset="0"/>
            </a:endParaRPr>
          </a:p>
          <a:p>
            <a:pPr eaLnBrk="1" hangingPunct="1"/>
            <a:r>
              <a:rPr lang="ru-RU" sz="4400" b="1" u="sng" smtClean="0"/>
              <a:t> Гаршин</a:t>
            </a:r>
            <a:endParaRPr lang="ru-RU" sz="4400" b="1" u="sng" smtClean="0">
              <a:latin typeface="Arial" charset="0"/>
            </a:endParaRPr>
          </a:p>
          <a:p>
            <a:pPr eaLnBrk="1" hangingPunct="1"/>
            <a:endParaRPr lang="ru-RU" sz="4400" b="1" u="sng" smtClean="0">
              <a:latin typeface="Arial" charset="0"/>
            </a:endParaRPr>
          </a:p>
          <a:p>
            <a:pPr eaLnBrk="1" hangingPunct="1"/>
            <a:r>
              <a:rPr lang="ru-RU" sz="4400" b="1" u="sng" smtClean="0">
                <a:latin typeface="Arial" charset="0"/>
              </a:rPr>
              <a:t>Сказка о жабе и розе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Всеволод Михайлович Гаршин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(1855-1888)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143250" y="1609725"/>
            <a:ext cx="4552950" cy="4846638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Русский писатель, поэт, художественный критик.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Для его творчества характерны точность наблюдения и определённость выражений мысли. У него мало метафор, сравнений, вместо этого — простое обозначение предметов и фактов. 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4339" name="Picture 4" descr="http://imageweb-cdn.magnoliasoft.net/bridgeman/supersize/bal3291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5" y="2000250"/>
            <a:ext cx="32861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75" y="500063"/>
            <a:ext cx="6429375" cy="5956300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Всеволод Михайлович Гаршин из старого дворянского рода. Родился в семье военного. Мать с детства прививала сыну любовь к литературе. Всеволод очень быстро обучался и был не по годам развит. Возможно, именно поэтому часто близко к сердцу принимал всё происходящее.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Стиль написания Гаршина не спутаешь ни с чьим другим. Всегда точное выражение мысли, обозначение фактов без излишних метафор и всепоглощающая грусть, проходящая через каждую его сказку, каждый рассказ.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Сказки Гаршина читать нравится и взрослым и детям, каждый найдёт в них смысл, преподнесённый так, как обычно это делают авторы новелл.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15363" name="Picture 2" descr="http://img10.proshkolu.ru/content/media/pic/std/4000000/3522000/3521191-5d918063b010fdc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13" y="142875"/>
            <a:ext cx="2466975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Picture 2" descr="http://data.fantlab.ru/images/editions/big/12805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5518">
            <a:off x="6643688" y="3643313"/>
            <a:ext cx="19050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465886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В.М. Гаршин" Портрет работы И. Репина (1884).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6386" name="Содержимое 2"/>
          <p:cNvSpPr>
            <a:spLocks noGrp="1"/>
          </p:cNvSpPr>
          <p:nvPr>
            <p:ph idx="1"/>
          </p:nvPr>
        </p:nvSpPr>
        <p:spPr>
          <a:xfrm>
            <a:off x="457200" y="1609725"/>
            <a:ext cx="4471988" cy="48466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6387" name="Picture 2" descr="http://www.sergekot.com/media/uploads/vinnizkayaoblast/noskovcy/Garshin_by_Repin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50" y="1500188"/>
            <a:ext cx="3857625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3" y="857250"/>
            <a:ext cx="7481887" cy="559911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Он много читал, интересовался социальными проблемами. Мальчик часами наблюдал за </a:t>
            </a:r>
            <a:r>
              <a:rPr lang="ru-RU" dirty="0" smtClean="0">
                <a:solidFill>
                  <a:srgbClr val="7030A0"/>
                </a:solidFill>
              </a:rPr>
              <a:t>природой, растениями и животными. </a:t>
            </a:r>
            <a:r>
              <a:rPr lang="ru-RU" dirty="0" smtClean="0"/>
              <a:t>Интерес к естествознанию он пронес через всю жизнь. Современники, которые общались с Гаршиным-гимназистом, отзывались о нем как о любознательном и вдумчивом юноше.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 </a:t>
            </a:r>
            <a:r>
              <a:rPr lang="ru-RU" b="1" dirty="0" smtClean="0">
                <a:solidFill>
                  <a:srgbClr val="7030A0"/>
                </a:solidFill>
              </a:rPr>
              <a:t>Всего автором было написано пять сказок.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 </a:t>
            </a:r>
            <a:r>
              <a:rPr lang="ru-RU" dirty="0" smtClean="0">
                <a:solidFill>
                  <a:schemeClr val="accent6">
                    <a:lumMod val="75000"/>
                  </a:schemeClr>
                </a:solidFill>
              </a:rPr>
              <a:t>«Лягушка-путешественница» и «Сказка о жабе и розе». Именно по этим сказкам и известен автор.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Содержимое 2"/>
          <p:cNvSpPr>
            <a:spLocks noGrp="1"/>
          </p:cNvSpPr>
          <p:nvPr>
            <p:ph idx="1"/>
          </p:nvPr>
        </p:nvSpPr>
        <p:spPr>
          <a:xfrm>
            <a:off x="468313" y="981075"/>
            <a:ext cx="7239000" cy="4846638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8434" name="Picture 7" descr="kartina-repina- - коп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84213" y="-633413"/>
            <a:ext cx="10152063" cy="8124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 descr="не ждал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smtClean="0"/>
              <a:t>В.М.Гаршин </a:t>
            </a:r>
            <a:br>
              <a:rPr lang="ru-RU" dirty="0" smtClean="0"/>
            </a:br>
            <a:r>
              <a:rPr lang="ru-RU" dirty="0" smtClean="0"/>
              <a:t>«Сказка о жабе и розе»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ru-RU" sz="1800" smtClean="0"/>
              <a:t>  </a:t>
            </a:r>
          </a:p>
          <a:p>
            <a:pPr eaLnBrk="1" hangingPunct="1"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20483" name="Picture 5" descr="cultur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0"/>
            <a:ext cx="7848600" cy="666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 err="1" smtClean="0">
                <a:solidFill>
                  <a:srgbClr val="FF0000"/>
                </a:solidFill>
              </a:rPr>
              <a:t>Розовый</a:t>
            </a:r>
            <a:r>
              <a:rPr lang="ru-RU" dirty="0" smtClean="0">
                <a:solidFill>
                  <a:srgbClr val="FF0000"/>
                </a:solidFill>
              </a:rPr>
              <a:t> куст</a:t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/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57200" y="1428750"/>
            <a:ext cx="7239000" cy="5027613"/>
          </a:xfrm>
        </p:spPr>
        <p:txBody>
          <a:bodyPr/>
          <a:lstStyle/>
          <a:p>
            <a:pPr algn="ctr" eaLnBrk="1" hangingPunct="1"/>
            <a:endParaRPr lang="ru-RU" b="1" smtClean="0">
              <a:solidFill>
                <a:srgbClr val="FF0000"/>
              </a:solidFill>
            </a:endParaRPr>
          </a:p>
        </p:txBody>
      </p:sp>
      <p:pic>
        <p:nvPicPr>
          <p:cNvPr id="27650" name="Picture 2" descr="http://www.burghardverlag.de/images/spruchkarten/umschlagkarten/Umschlagkarten-Web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412875"/>
            <a:ext cx="7199312" cy="496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 bwMode="auto"/>
        <p:txBody>
          <a:bodyPr wrap="square" numCol="1" compatLnSpc="1">
            <a:prstTxWarp prst="textNoShape">
              <a:avLst/>
            </a:prstTxWarp>
          </a:bodyPr>
          <a:lstStyle/>
          <a:p>
            <a:r>
              <a:rPr lang="ru-RU" cap="none" smtClean="0">
                <a:ln>
                  <a:noFill/>
                </a:ln>
                <a:solidFill>
                  <a:schemeClr val="tx1"/>
                </a:solidFill>
              </a:rPr>
              <a:t>              Жаба </a:t>
            </a:r>
          </a:p>
        </p:txBody>
      </p:sp>
      <p:pic>
        <p:nvPicPr>
          <p:cNvPr id="22530" name="Picture 6" descr="water-nature-animal-river-pond-wildlife-wild-green-tropical-frog-toad-amphibian-fauna-ecology-eye-vertebrate-bullfrog-ranidae-emydidae-449845"/>
          <p:cNvPicPr>
            <a:picLocks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398588"/>
            <a:ext cx="7488238" cy="5049837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468313" y="763588"/>
          <a:ext cx="7151687" cy="4645025"/>
        </p:xfrm>
        <a:graphic>
          <a:graphicData uri="http://schemas.openxmlformats.org/presentationml/2006/ole">
            <p:oleObj spid="_x0000_s34820" name="Документ" r:id="rId3" imgW="9246826" imgH="6006029" progId="Word.Document.8">
              <p:embed/>
            </p:oleObj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863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</a:rPr>
              <a:t>Расскажите о своих впечатлениях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7239000" cy="3500438"/>
          </a:xfrm>
        </p:spPr>
        <p:txBody>
          <a:bodyPr>
            <a:normAutofit fontScale="925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Что позволило Гаршину назвать свою историю сказкой? Что в ней сказочного?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На каких событиях она основана?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Кто герои произведения?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Расскажите о цветнике.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Какой была роза?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Прочитайте.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>
                <a:solidFill>
                  <a:srgbClr val="0070C0"/>
                </a:solidFill>
              </a:rPr>
              <a:t>Как вы понимаете выражение: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«Запах был её словами, слезами и молитвой»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35843" name="Picture 2" descr="http://rozu.com.ua/images/BalletB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336151">
            <a:off x="6810375" y="4527550"/>
            <a:ext cx="2100263" cy="204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http://proalmet.ru/images/news/block/416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363502">
            <a:off x="238125" y="4703763"/>
            <a:ext cx="2265363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6" descr="http://f1.live4fun.ru/pictures/img_22015257_148_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3438" y="4643438"/>
            <a:ext cx="2286000" cy="209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8" descr="http://iblog.milliyet.com.tr/imgroot/blogv7/Gallery673/2011/09/11/20/13696-4-8-72f2f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313" y="4643438"/>
            <a:ext cx="2214562" cy="1951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2" descr="http://img1.liveinternet.ru/images/attach/c/7/98/890/98890401_2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86438" y="1500188"/>
            <a:ext cx="3167062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320040"/>
            <a:ext cx="7553356" cy="751506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dirty="0" smtClean="0"/>
              <a:t>Почему автор назвал произведение</a:t>
            </a:r>
            <a:br>
              <a:rPr lang="ru-RU" sz="2800" dirty="0" smtClean="0"/>
            </a:br>
            <a:r>
              <a:rPr lang="ru-RU" sz="2800" dirty="0" smtClean="0"/>
              <a:t>«Сказка о жабе и розе»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6972300" cy="5313363"/>
          </a:xfrm>
        </p:spPr>
        <p:txBody>
          <a:bodyPr>
            <a:normAutofit fontScale="85000" lnSpcReduction="20000"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Как автор раскрывает образ жабы?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Почему жаба хотела уничтожить розу?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Как она добивалась своей цели?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Из каких строк видно, что это был цветник мальчика?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Расскажите о мальчике.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 чём трагичность произведения?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Каким настроением проникнуто произведение?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Расскажите о желании мальчика, когда он заболел.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Почему роза «чувствовала, что её срезали недаром»?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Что роза считала лучшим происшествием в своей жизни? Почему?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Как автор относится к своим героям?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Вопросы стр.179 № 9,8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  <p:pic>
        <p:nvPicPr>
          <p:cNvPr id="36867" name="Picture 2" descr="http://www.vsna.ru/sources/skazki/vsevolod-garshin/txt/o-zhabe-i-roz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3688" y="142875"/>
            <a:ext cx="223837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2" descr="http://rozu.com.ua/images/Ballet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37982">
            <a:off x="7281863" y="4706938"/>
            <a:ext cx="1760537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/>
              <a:t>Итог урока</a:t>
            </a:r>
            <a:endParaRPr lang="ru-RU" dirty="0"/>
          </a:p>
        </p:txBody>
      </p:sp>
      <p:sp>
        <p:nvSpPr>
          <p:cNvPr id="37890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7239000" cy="5384800"/>
          </a:xfrm>
        </p:spPr>
        <p:txBody>
          <a:bodyPr/>
          <a:lstStyle/>
          <a:p>
            <a:pPr eaLnBrk="1" hangingPunct="1"/>
            <a:r>
              <a:rPr lang="ru-RU" smtClean="0"/>
              <a:t>Я узнал(а)…</a:t>
            </a:r>
          </a:p>
          <a:p>
            <a:pPr eaLnBrk="1" hangingPunct="1"/>
            <a:r>
              <a:rPr lang="ru-RU" smtClean="0"/>
              <a:t>Мне было грустно…</a:t>
            </a:r>
          </a:p>
          <a:p>
            <a:pPr eaLnBrk="1" hangingPunct="1"/>
            <a:r>
              <a:rPr lang="ru-RU" smtClean="0"/>
              <a:t>Я бы хотел(а)…</a:t>
            </a:r>
          </a:p>
          <a:p>
            <a:pPr eaLnBrk="1" hangingPunct="1"/>
            <a:endParaRPr lang="ru-RU" smtClean="0"/>
          </a:p>
          <a:p>
            <a:pPr eaLnBrk="1" hangingPunct="1"/>
            <a:r>
              <a:rPr lang="ru-RU" smtClean="0"/>
              <a:t>Д/з</a:t>
            </a:r>
          </a:p>
        </p:txBody>
      </p:sp>
      <p:pic>
        <p:nvPicPr>
          <p:cNvPr id="37891" name="Picture 2" descr="http://img10.proshkolu.ru/content/media/pic/std/4000000/3522000/3521191-5d918063b010fdc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7688" y="357188"/>
            <a:ext cx="2038350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http://skazkistihi.ru/d/513914/d/skazka-o-zhabe-i-roze-1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97550">
            <a:off x="6627813" y="3846513"/>
            <a:ext cx="2281237" cy="2681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blaginina.nethouse.ru/static/img/0000/0003/6340/36340813.ojri6ej409.W66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293272">
            <a:off x="3811588" y="3468688"/>
            <a:ext cx="2709862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2" descr="http://img1.liveinternet.ru/images/attach/c/7/98/890/98890401_2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3" y="3714750"/>
            <a:ext cx="34290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2" descr="http://data.fantlab.ru/images/editions/big/12805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545518">
            <a:off x="6653213" y="346075"/>
            <a:ext cx="1905000" cy="299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184</TotalTime>
  <Words>293</Words>
  <PresentationFormat>Экран (4:3)</PresentationFormat>
  <Paragraphs>46</Paragraphs>
  <Slides>14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5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5" baseType="lpstr">
      <vt:lpstr>Arial</vt:lpstr>
      <vt:lpstr>Trebuchet MS</vt:lpstr>
      <vt:lpstr>Wingdings 2</vt:lpstr>
      <vt:lpstr>Wingdings</vt:lpstr>
      <vt:lpstr>Calibri</vt:lpstr>
      <vt:lpstr>Изящная</vt:lpstr>
      <vt:lpstr>Изящная</vt:lpstr>
      <vt:lpstr>Изящная</vt:lpstr>
      <vt:lpstr>Изящная</vt:lpstr>
      <vt:lpstr>Изящная</vt:lpstr>
      <vt:lpstr>Документ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              Жаба 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Литературные сказки</dc:title>
  <dc:creator>alex</dc:creator>
  <cp:lastModifiedBy>USER</cp:lastModifiedBy>
  <cp:revision>24</cp:revision>
  <dcterms:created xsi:type="dcterms:W3CDTF">2015-07-13T11:16:34Z</dcterms:created>
  <dcterms:modified xsi:type="dcterms:W3CDTF">2019-12-22T17:24:17Z</dcterms:modified>
</cp:coreProperties>
</file>