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8309" autoAdjust="0"/>
    <p:restoredTop sz="94660"/>
  </p:normalViewPr>
  <p:slideViewPr>
    <p:cSldViewPr snapToGrid="0">
      <p:cViewPr>
        <p:scale>
          <a:sx n="70" d="100"/>
          <a:sy n="70" d="100"/>
        </p:scale>
        <p:origin x="-606" y="-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57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До</c:v>
                </c:pt>
                <c:pt idx="1">
                  <c:v>После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66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До</c:v>
                </c:pt>
                <c:pt idx="1">
                  <c:v>После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1">
                  <c:v>66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До</c:v>
                </c:pt>
                <c:pt idx="1">
                  <c:v>После</c:v>
                </c:pt>
              </c:strCache>
            </c:strRef>
          </c:cat>
          <c:val>
            <c:numRef>
              <c:f>Лист1!$D$2:$D$3</c:f>
            </c:numRef>
          </c:val>
        </c:ser>
        <c:shape val="cylinder"/>
        <c:axId val="58071680"/>
        <c:axId val="104292736"/>
        <c:axId val="0"/>
      </c:bar3DChart>
      <c:catAx>
        <c:axId val="58071680"/>
        <c:scaling>
          <c:orientation val="minMax"/>
        </c:scaling>
        <c:axPos val="b"/>
        <c:tickLblPos val="nextTo"/>
        <c:crossAx val="104292736"/>
        <c:crosses val="autoZero"/>
        <c:auto val="1"/>
        <c:lblAlgn val="ctr"/>
        <c:lblOffset val="100"/>
      </c:catAx>
      <c:valAx>
        <c:axId val="104292736"/>
        <c:scaling>
          <c:orientation val="minMax"/>
        </c:scaling>
        <c:axPos val="l"/>
        <c:majorGridlines/>
        <c:numFmt formatCode="General" sourceLinked="1"/>
        <c:tickLblPos val="nextTo"/>
        <c:crossAx val="58071680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F439-C83D-471B-99AD-01FB3B34D313}" type="datetimeFigureOut">
              <a:rPr lang="ru-RU" smtClean="0"/>
              <a:pPr/>
              <a:t>11.12.2019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A5992-5D4F-48D6-92E4-20BFA2972B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82134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F439-C83D-471B-99AD-01FB3B34D313}" type="datetimeFigureOut">
              <a:rPr lang="ru-RU" smtClean="0"/>
              <a:pPr/>
              <a:t>11.12.2019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A5992-5D4F-48D6-92E4-20BFA2972B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19259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F439-C83D-471B-99AD-01FB3B34D313}" type="datetimeFigureOut">
              <a:rPr lang="ru-RU" smtClean="0"/>
              <a:pPr/>
              <a:t>11.12.2019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A5992-5D4F-48D6-92E4-20BFA2972B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61570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F439-C83D-471B-99AD-01FB3B34D313}" type="datetimeFigureOut">
              <a:rPr lang="ru-RU" smtClean="0"/>
              <a:pPr/>
              <a:t>11.12.2019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A5992-5D4F-48D6-92E4-20BFA2972B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70981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F439-C83D-471B-99AD-01FB3B34D313}" type="datetimeFigureOut">
              <a:rPr lang="ru-RU" smtClean="0"/>
              <a:pPr/>
              <a:t>11.12.2019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A5992-5D4F-48D6-92E4-20BFA2972B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24858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F439-C83D-471B-99AD-01FB3B34D313}" type="datetimeFigureOut">
              <a:rPr lang="ru-RU" smtClean="0"/>
              <a:pPr/>
              <a:t>11.12.2019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A5992-5D4F-48D6-92E4-20BFA2972B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3717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F439-C83D-471B-99AD-01FB3B34D313}" type="datetimeFigureOut">
              <a:rPr lang="ru-RU" smtClean="0"/>
              <a:pPr/>
              <a:t>11.12.2019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A5992-5D4F-48D6-92E4-20BFA2972B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61714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F439-C83D-471B-99AD-01FB3B34D313}" type="datetimeFigureOut">
              <a:rPr lang="ru-RU" smtClean="0"/>
              <a:pPr/>
              <a:t>11.12.2019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A5992-5D4F-48D6-92E4-20BFA2972B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1732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F439-C83D-471B-99AD-01FB3B34D313}" type="datetimeFigureOut">
              <a:rPr lang="ru-RU" smtClean="0"/>
              <a:pPr/>
              <a:t>11.12.2019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A5992-5D4F-48D6-92E4-20BFA2972B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8079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F439-C83D-471B-99AD-01FB3B34D313}" type="datetimeFigureOut">
              <a:rPr lang="ru-RU" smtClean="0"/>
              <a:pPr/>
              <a:t>11.12.2019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A5992-5D4F-48D6-92E4-20BFA2972B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38514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F439-C83D-471B-99AD-01FB3B34D313}" type="datetimeFigureOut">
              <a:rPr lang="ru-RU" smtClean="0"/>
              <a:pPr/>
              <a:t>11.12.2019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A5992-5D4F-48D6-92E4-20BFA2972B9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134406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F439-C83D-471B-99AD-01FB3B34D313}" type="datetimeFigureOut">
              <a:rPr lang="ru-RU" smtClean="0"/>
              <a:pPr/>
              <a:t>11.12.2019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A5992-5D4F-48D6-92E4-20BFA2972B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351555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F439-C83D-471B-99AD-01FB3B34D313}" type="datetimeFigureOut">
              <a:rPr lang="ru-RU" smtClean="0"/>
              <a:pPr/>
              <a:t>11.12.2019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A5992-5D4F-48D6-92E4-20BFA2972B9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1530345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F439-C83D-471B-99AD-01FB3B34D313}" type="datetimeFigureOut">
              <a:rPr lang="ru-RU" smtClean="0"/>
              <a:pPr/>
              <a:t>11.12.2019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A5992-5D4F-48D6-92E4-20BFA2972B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183033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F439-C83D-471B-99AD-01FB3B34D313}" type="datetimeFigureOut">
              <a:rPr lang="ru-RU" smtClean="0"/>
              <a:pPr/>
              <a:t>11.12.2019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A5992-5D4F-48D6-92E4-20BFA2972B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27247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F439-C83D-471B-99AD-01FB3B34D313}" type="datetimeFigureOut">
              <a:rPr lang="ru-RU" smtClean="0"/>
              <a:pPr/>
              <a:t>11.12.2019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A5992-5D4F-48D6-92E4-20BFA2972B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34505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FDF439-C83D-471B-99AD-01FB3B34D313}" type="datetimeFigureOut">
              <a:rPr lang="ru-RU" smtClean="0"/>
              <a:pPr/>
              <a:t>11.12.2019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CFA5992-5D4F-48D6-92E4-20BFA2972B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76886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&#1057;&#1057;&#1055;.docx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&#1050;&#1057;&#1055;.docx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11" Type="http://schemas.openxmlformats.org/officeDocument/2006/relationships/chart" Target="../charts/chart1.xml"/><Relationship Id="rId5" Type="http://schemas.openxmlformats.org/officeDocument/2006/relationships/image" Target="../media/image15.jpeg"/><Relationship Id="rId10" Type="http://schemas.openxmlformats.org/officeDocument/2006/relationships/image" Target="../media/image20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28549" y="0"/>
            <a:ext cx="78529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Обоснование и отражение внедрения семи модулей в серию последовательных уроков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764477" y="3126562"/>
            <a:ext cx="35269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2.Обучение критическому мышлению</a:t>
            </a:r>
            <a:endParaRPr lang="ru-RU" sz="1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76354" y="6118846"/>
            <a:ext cx="34913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7.Управление и лидерство </a:t>
            </a:r>
            <a:br>
              <a:rPr lang="ru-RU" sz="1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обучении</a:t>
            </a:r>
            <a:endParaRPr lang="ru-RU" sz="1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764478" y="5343897"/>
            <a:ext cx="34794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6.Использование информационно-коммуникационных технологий в преподавании и обучении</a:t>
            </a:r>
            <a:endParaRPr lang="ru-RU" sz="1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752603" y="4583875"/>
            <a:ext cx="34319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5.Обучение талантливых и одаренных учеников</a:t>
            </a:r>
            <a:endParaRPr lang="ru-RU" sz="1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764478" y="4108345"/>
            <a:ext cx="33250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4.Преподавание и обучение  в соответствии с возрастными  особенностями учеников</a:t>
            </a:r>
            <a:endParaRPr lang="ru-RU" sz="1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752602" y="3624277"/>
            <a:ext cx="34200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3.Оценивание для обучения и оценивание обучения</a:t>
            </a:r>
            <a:endParaRPr lang="ru-RU" sz="1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00102" y="2648197"/>
            <a:ext cx="34438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1.Новые подходы в преподавании и обучении</a:t>
            </a:r>
            <a:endParaRPr lang="ru-RU" sz="1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Вертикальный свиток 40"/>
          <p:cNvSpPr/>
          <p:nvPr/>
        </p:nvSpPr>
        <p:spPr>
          <a:xfrm>
            <a:off x="3146961" y="2006930"/>
            <a:ext cx="4726379" cy="4851069"/>
          </a:xfrm>
          <a:prstGeom prst="verticalScroll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TextBox 41"/>
          <p:cNvSpPr txBox="1"/>
          <p:nvPr/>
        </p:nvSpPr>
        <p:spPr>
          <a:xfrm>
            <a:off x="9678390" y="6353298"/>
            <a:ext cx="28461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Шалдамбаева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Д.К.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370119" y="2137558"/>
            <a:ext cx="32775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Модули Программы</a:t>
            </a:r>
            <a:endParaRPr lang="ru-RU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ая прямоугольная выноска 14"/>
          <p:cNvSpPr/>
          <p:nvPr/>
        </p:nvSpPr>
        <p:spPr>
          <a:xfrm flipH="1">
            <a:off x="7542602" y="4107268"/>
            <a:ext cx="2042555" cy="1056905"/>
          </a:xfrm>
          <a:prstGeom prst="wedgeRoundRectCallout">
            <a:avLst>
              <a:gd name="adj1" fmla="val 61525"/>
              <a:gd name="adj2" fmla="val 88686"/>
              <a:gd name="adj3" fmla="val 16667"/>
            </a:avLst>
          </a:prstGeom>
          <a:solidFill>
            <a:srgbClr val="92D05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ая прямоугольная выноска 19"/>
          <p:cNvSpPr/>
          <p:nvPr/>
        </p:nvSpPr>
        <p:spPr>
          <a:xfrm>
            <a:off x="0" y="3616657"/>
            <a:ext cx="3099460" cy="1201002"/>
          </a:xfrm>
          <a:prstGeom prst="wedgeRoundRectCallout">
            <a:avLst>
              <a:gd name="adj1" fmla="val 69268"/>
              <a:gd name="adj2" fmla="val -51991"/>
              <a:gd name="adj3" fmla="val 16667"/>
            </a:avLst>
          </a:prstGeom>
          <a:solidFill>
            <a:srgbClr val="92D05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ая прямоугольная выноска 21"/>
          <p:cNvSpPr/>
          <p:nvPr/>
        </p:nvSpPr>
        <p:spPr>
          <a:xfrm>
            <a:off x="0" y="4844955"/>
            <a:ext cx="3051958" cy="914400"/>
          </a:xfrm>
          <a:prstGeom prst="wedgeRoundRectCallout">
            <a:avLst>
              <a:gd name="adj1" fmla="val 68025"/>
              <a:gd name="adj2" fmla="val -66919"/>
              <a:gd name="adj3" fmla="val 16667"/>
            </a:avLst>
          </a:prstGeom>
          <a:solidFill>
            <a:srgbClr val="92D05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кругленная прямоугольная выноска 22"/>
          <p:cNvSpPr/>
          <p:nvPr/>
        </p:nvSpPr>
        <p:spPr>
          <a:xfrm>
            <a:off x="0" y="2157764"/>
            <a:ext cx="3135086" cy="1472540"/>
          </a:xfrm>
          <a:prstGeom prst="wedgeRoundRectCallout">
            <a:avLst>
              <a:gd name="adj1" fmla="val 67404"/>
              <a:gd name="adj2" fmla="val 39568"/>
              <a:gd name="adj3" fmla="val 16667"/>
            </a:avLst>
          </a:prstGeom>
          <a:solidFill>
            <a:srgbClr val="92D05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ая прямоугольная выноска 23"/>
          <p:cNvSpPr/>
          <p:nvPr/>
        </p:nvSpPr>
        <p:spPr>
          <a:xfrm flipH="1">
            <a:off x="7511734" y="2714637"/>
            <a:ext cx="2042555" cy="1092531"/>
          </a:xfrm>
          <a:prstGeom prst="wedgeRoundRectCallout">
            <a:avLst>
              <a:gd name="adj1" fmla="val 63165"/>
              <a:gd name="adj2" fmla="val 86902"/>
              <a:gd name="adj3" fmla="val 16667"/>
            </a:avLst>
          </a:prstGeom>
          <a:solidFill>
            <a:srgbClr val="92D05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ая прямоугольная выноска 24"/>
          <p:cNvSpPr/>
          <p:nvPr/>
        </p:nvSpPr>
        <p:spPr>
          <a:xfrm flipH="1">
            <a:off x="7808232" y="5474644"/>
            <a:ext cx="2042555" cy="1092531"/>
          </a:xfrm>
          <a:prstGeom prst="wedgeRoundRectCallout">
            <a:avLst>
              <a:gd name="adj1" fmla="val 78680"/>
              <a:gd name="adj2" fmla="val 39417"/>
              <a:gd name="adj3" fmla="val 16667"/>
            </a:avLst>
          </a:prstGeom>
          <a:solidFill>
            <a:srgbClr val="92D05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кругленная прямоугольная выноска 25"/>
          <p:cNvSpPr/>
          <p:nvPr/>
        </p:nvSpPr>
        <p:spPr>
          <a:xfrm>
            <a:off x="0" y="5800298"/>
            <a:ext cx="3016333" cy="1057701"/>
          </a:xfrm>
          <a:prstGeom prst="wedgeRoundRectCallout">
            <a:avLst>
              <a:gd name="adj1" fmla="val 74815"/>
              <a:gd name="adj2" fmla="val -69309"/>
              <a:gd name="adj3" fmla="val 16667"/>
            </a:avLst>
          </a:prstGeom>
          <a:solidFill>
            <a:srgbClr val="92D05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9" name="Picture 5" descr="C:\Users\User\Desktop\MEJX39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2569" y="654749"/>
            <a:ext cx="1583377" cy="11756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7" name="TextBox 26"/>
          <p:cNvSpPr txBox="1"/>
          <p:nvPr/>
        </p:nvSpPr>
        <p:spPr>
          <a:xfrm>
            <a:off x="510637" y="271849"/>
            <a:ext cx="15437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3 «Г» класс   </a:t>
            </a:r>
            <a:endParaRPr lang="ru-RU" sz="1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Горизонтальный свиток 27"/>
          <p:cNvSpPr/>
          <p:nvPr/>
        </p:nvSpPr>
        <p:spPr>
          <a:xfrm>
            <a:off x="2290294" y="334702"/>
            <a:ext cx="6792686" cy="1828800"/>
          </a:xfrm>
          <a:prstGeom prst="horizontalScroll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/>
          <p:cNvSpPr txBox="1"/>
          <p:nvPr/>
        </p:nvSpPr>
        <p:spPr>
          <a:xfrm>
            <a:off x="2826328" y="498763"/>
            <a:ext cx="636710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</a:t>
            </a:r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Урок математики</a:t>
            </a:r>
            <a:b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Тема: Геометрическая фигура, площадь фигуры</a:t>
            </a:r>
            <a:b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Цель: научить вычислять площадь фигуры</a:t>
            </a:r>
            <a:b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Ожидаемый результат: различать симметричные и несимметричные плоские фигуры, составлять и применять формулы нахождения площади</a:t>
            </a:r>
            <a:b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прямоугольника, квадрата, прямоугольного треугольника</a:t>
            </a:r>
            <a:endParaRPr lang="ru-RU" sz="1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0" y="2161310"/>
            <a:ext cx="32419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«Смайлики», «Светофор», «Большой палец», «Карусель», «От кулака до пальцев», «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Плюс,минус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, интересно», </a:t>
            </a:r>
            <a:br>
              <a:rPr lang="ru-RU" sz="1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«Лестница успеха», «Две звезды, одно пожелание»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Суммативное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оценивание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0" y="3627114"/>
            <a:ext cx="319446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ГР,ПР,ИР,КР «ЗХУ», «Работа по карточке», «Раскрась фигуры», </a:t>
            </a:r>
            <a:br>
              <a:rPr lang="ru-RU" sz="1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«Классификация», «Пожелание», </a:t>
            </a:r>
            <a:br>
              <a:rPr lang="ru-RU" sz="1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«Пять пальцев», «Составь квадрат»,</a:t>
            </a:r>
            <a:br>
              <a:rPr lang="ru-RU" sz="1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«Пять пальцев», «Ромашка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Блума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0" y="4853817"/>
            <a:ext cx="30282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Вращающиеся круги», </a:t>
            </a:r>
            <a:br>
              <a:rPr lang="ru-RU" sz="1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«Терминологическая разминка», </a:t>
            </a:r>
            <a:br>
              <a:rPr lang="ru-RU" sz="1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«Составь  и ответь», «Строитель», </a:t>
            </a:r>
            <a:br>
              <a:rPr lang="ru-RU" sz="1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проблемная ситуация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595009" y="4141119"/>
            <a:ext cx="19356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Показ слайдов, 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видео,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физминутки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работа с компьютером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0" y="5868537"/>
            <a:ext cx="30044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Дифференцированные, решение задач на опережение, усложненные задание на нахождение площади для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ТиО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873339" y="5578921"/>
            <a:ext cx="19238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Лидерская позиция учителя в классе, учитель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543490" y="2843697"/>
            <a:ext cx="20372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Память,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усидчивость,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внимание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7" name="Рисунок 36" descr="C:\Users\User\Pictures\img035.jpg">
            <a:hlinkClick r:id="rId3" action="ppaction://hlinkfile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9412407" y="-295704"/>
            <a:ext cx="2483894" cy="307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826769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0638" y="148281"/>
            <a:ext cx="3496962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Цели обучения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: 3.1.3.1   называть объекты,  которые имеют площадь,</a:t>
            </a:r>
            <a:br>
              <a:rPr lang="ru-RU" sz="1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выбирать меры и инструменты для измерения площади, производить измерения палеткой.</a:t>
            </a:r>
            <a:br>
              <a:rPr lang="ru-RU" sz="1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3.2.2.2   строить прямоугольник и квадрат (по данным сторонам), чертить</a:t>
            </a:r>
            <a:br>
              <a:rPr lang="ru-RU" sz="1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окружность с помощью циркуля.</a:t>
            </a:r>
            <a:br>
              <a:rPr lang="ru-RU" sz="1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3.3.1.3    составлять и применять формулы нахождения площади прямоугольника 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ab</a:t>
            </a: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квадрата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= а</a:t>
            </a:r>
            <a:r>
              <a:rPr lang="ru-RU" sz="12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</a:t>
            </a:r>
            <a:br>
              <a:rPr lang="ru-RU" sz="1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прямоугольного треугольника</a:t>
            </a:r>
            <a:br>
              <a:rPr lang="ru-RU" sz="1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= (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ab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):2 и объектов окружающего мира.</a:t>
            </a:r>
            <a:br>
              <a:rPr lang="ru-RU" sz="1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Цель урока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; вычислять площадь прямоугольника и квадрата</a:t>
            </a:r>
            <a:br>
              <a:rPr lang="ru-RU" sz="1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Критерии оценивание: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/>
              <a:t>-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называет объекты,  которые имеют площадь,  производит измерения палеткой.</a:t>
            </a:r>
            <a:br>
              <a:rPr lang="ru-RU" sz="1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- строит прямоугольник и квадрат (по данным сторонам), чертить окружность с помощью циркуля.</a:t>
            </a:r>
            <a:br>
              <a:rPr lang="ru-RU" sz="1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- составляет и применяет формулы нахождения площади прямоугольника 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ab</a:t>
            </a: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квадрата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= а</a:t>
            </a:r>
            <a:r>
              <a:rPr lang="ru-RU" sz="12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и объектов окружающего мира.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3744098" cy="446078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941805" y="0"/>
            <a:ext cx="6437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Тема: Нахождение площади прямоугольника, квадрата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015945" y="939114"/>
            <a:ext cx="1816444" cy="1186249"/>
          </a:xfrm>
          <a:prstGeom prst="rect">
            <a:avLst/>
          </a:prstGeom>
          <a:solidFill>
            <a:srgbClr val="92D050"/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869459" y="621956"/>
            <a:ext cx="2113006" cy="1243914"/>
          </a:xfrm>
          <a:prstGeom prst="rect">
            <a:avLst/>
          </a:prstGeom>
          <a:solidFill>
            <a:srgbClr val="92D050"/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019535" y="939114"/>
            <a:ext cx="1816444" cy="1198605"/>
          </a:xfrm>
          <a:prstGeom prst="rect">
            <a:avLst/>
          </a:prstGeom>
          <a:solidFill>
            <a:srgbClr val="92D050"/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68489" y="4640238"/>
            <a:ext cx="1869744" cy="1048479"/>
          </a:xfrm>
          <a:prstGeom prst="rect">
            <a:avLst/>
          </a:prstGeom>
          <a:solidFill>
            <a:srgbClr val="92D050"/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4559643" y="5619004"/>
            <a:ext cx="1853514" cy="1050324"/>
          </a:xfrm>
          <a:prstGeom prst="rect">
            <a:avLst/>
          </a:prstGeom>
          <a:solidFill>
            <a:srgbClr val="92D050"/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Выноска со стрелкой вверх 14"/>
          <p:cNvSpPr/>
          <p:nvPr/>
        </p:nvSpPr>
        <p:spPr>
          <a:xfrm>
            <a:off x="4003590" y="2125361"/>
            <a:ext cx="1729946" cy="2310715"/>
          </a:xfrm>
          <a:prstGeom prst="upArrowCallout">
            <a:avLst>
              <a:gd name="adj1" fmla="val 21984"/>
              <a:gd name="adj2" fmla="val 25000"/>
              <a:gd name="adj3" fmla="val 25000"/>
              <a:gd name="adj4" fmla="val 74501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Выноска со стрелкой вверх 16"/>
          <p:cNvSpPr/>
          <p:nvPr/>
        </p:nvSpPr>
        <p:spPr>
          <a:xfrm>
            <a:off x="6058929" y="1845274"/>
            <a:ext cx="1816443" cy="2516661"/>
          </a:xfrm>
          <a:prstGeom prst="upArrowCallou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Выноска со стрелкой вверх 17"/>
          <p:cNvSpPr/>
          <p:nvPr/>
        </p:nvSpPr>
        <p:spPr>
          <a:xfrm>
            <a:off x="8036010" y="2150076"/>
            <a:ext cx="1816443" cy="2261286"/>
          </a:xfrm>
          <a:prstGeom prst="upArrowCallout">
            <a:avLst>
              <a:gd name="adj1" fmla="val 17687"/>
              <a:gd name="adj2" fmla="val 25000"/>
              <a:gd name="adj3" fmla="val 25000"/>
              <a:gd name="adj4" fmla="val 74267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4065374" y="1000897"/>
            <a:ext cx="17670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Обучение критическому мышлению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017741" y="593124"/>
            <a:ext cx="17052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Новые подходы в преподавании и обучении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081317" y="963827"/>
            <a:ext cx="17793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Обучение талантливых и одаренных учеников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41194" y="4685240"/>
            <a:ext cx="20017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Использование ИКТ в обучении и преподавании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569971" y="5615131"/>
            <a:ext cx="19152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Управление и лидерство в обучении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8284191" y="5464452"/>
            <a:ext cx="1804087" cy="1120592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3880023" y="2817342"/>
            <a:ext cx="19647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«Вращающиеся круги»,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«Строитель»,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«Составь квадрат»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Проблемная ситуация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993026" y="2916196"/>
            <a:ext cx="19029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ГР,ПР,ИР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«Строитель»,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«Составь квадрат», 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Работа по карточкам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081319" y="2953265"/>
            <a:ext cx="189058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Дифференцированные задание  по степени  сложности, по поддержке,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Скругленная прямоугольная выноска 33"/>
          <p:cNvSpPr/>
          <p:nvPr/>
        </p:nvSpPr>
        <p:spPr>
          <a:xfrm>
            <a:off x="2237863" y="5517937"/>
            <a:ext cx="2236574" cy="1136821"/>
          </a:xfrm>
          <a:prstGeom prst="wedgeRoundRectCallout">
            <a:avLst>
              <a:gd name="adj1" fmla="val -70735"/>
              <a:gd name="adj2" fmla="val -33117"/>
              <a:gd name="adj3" fmla="val 16667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/>
          <p:cNvSpPr txBox="1"/>
          <p:nvPr/>
        </p:nvSpPr>
        <p:spPr>
          <a:xfrm>
            <a:off x="2308132" y="5607755"/>
            <a:ext cx="20017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Показ слайдов, задание на компьютере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Скругленная прямоугольная выноска 35"/>
          <p:cNvSpPr/>
          <p:nvPr/>
        </p:nvSpPr>
        <p:spPr>
          <a:xfrm>
            <a:off x="6332563" y="4490113"/>
            <a:ext cx="2033515" cy="1146412"/>
          </a:xfrm>
          <a:prstGeom prst="wedgeRoundRectCallout">
            <a:avLst>
              <a:gd name="adj1" fmla="val -77588"/>
              <a:gd name="adj2" fmla="val 20524"/>
              <a:gd name="adj3" fmla="val 16667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TextBox 36"/>
          <p:cNvSpPr txBox="1"/>
          <p:nvPr/>
        </p:nvSpPr>
        <p:spPr>
          <a:xfrm>
            <a:off x="8219824" y="5482528"/>
            <a:ext cx="1878227" cy="1077218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Оценивание для обучения и оценивание обучения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Скругленная прямоугольная выноска 37"/>
          <p:cNvSpPr/>
          <p:nvPr/>
        </p:nvSpPr>
        <p:spPr>
          <a:xfrm>
            <a:off x="9867332" y="3630304"/>
            <a:ext cx="2060811" cy="1596604"/>
          </a:xfrm>
          <a:prstGeom prst="wedgeRoundRectCallout">
            <a:avLst>
              <a:gd name="adj1" fmla="val -40071"/>
              <a:gd name="adj2" fmla="val 104636"/>
              <a:gd name="adj3" fmla="val 16667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" name="Рисунок 27" descr="C:\Users\User\Pictures\img037.jpg">
            <a:hlinkClick r:id="rId2" action="ppaction://hlinkfile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840036" y="0"/>
            <a:ext cx="2351964" cy="3177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TextBox 28"/>
          <p:cNvSpPr txBox="1"/>
          <p:nvPr/>
        </p:nvSpPr>
        <p:spPr>
          <a:xfrm>
            <a:off x="9853684" y="3698541"/>
            <a:ext cx="23383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«Светофор»,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«Смайлик», « Плюс, минус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,интересно»,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«Лестница успеха»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564574" y="4490111"/>
            <a:ext cx="16377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Я занимаю в своем классе лидерскую позицию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Стрелка влево 29"/>
          <p:cNvSpPr/>
          <p:nvPr/>
        </p:nvSpPr>
        <p:spPr>
          <a:xfrm rot="19698933">
            <a:off x="3650709" y="428907"/>
            <a:ext cx="978408" cy="40642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36211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31989" y="158680"/>
            <a:ext cx="60414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Доказательства успешности обучения учеников</a:t>
            </a:r>
            <a:r>
              <a:rPr lang="ru-RU" dirty="0"/>
              <a:t>	</a:t>
            </a:r>
          </a:p>
          <a:p>
            <a:endParaRPr lang="ru-RU" dirty="0"/>
          </a:p>
        </p:txBody>
      </p:sp>
      <p:pic>
        <p:nvPicPr>
          <p:cNvPr id="4" name="Picture 3" descr="F:\фото отчет\IMG_23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5988" y="3863017"/>
            <a:ext cx="2483709" cy="1635740"/>
          </a:xfrm>
          <a:prstGeom prst="rect">
            <a:avLst/>
          </a:prstGeom>
          <a:noFill/>
        </p:spPr>
      </p:pic>
      <p:pic>
        <p:nvPicPr>
          <p:cNvPr id="6" name="Picture 4" descr="F:\фото отчет\IMG_234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0890" y="749113"/>
            <a:ext cx="2571736" cy="1785950"/>
          </a:xfrm>
          <a:prstGeom prst="rect">
            <a:avLst/>
          </a:prstGeom>
          <a:noFill/>
        </p:spPr>
      </p:pic>
      <p:pic>
        <p:nvPicPr>
          <p:cNvPr id="7" name="Picture 5" descr="F:\фото отчет\IMG_235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467978" y="724401"/>
            <a:ext cx="2357454" cy="1785950"/>
          </a:xfrm>
          <a:prstGeom prst="rect">
            <a:avLst/>
          </a:prstGeom>
          <a:noFill/>
        </p:spPr>
      </p:pic>
      <p:pic>
        <p:nvPicPr>
          <p:cNvPr id="10" name="Picture 7" descr="F:\фото отчет\SJOQ8533.JPG"/>
          <p:cNvPicPr>
            <a:picLocks noChangeAspect="1" noChangeArrowheads="1"/>
          </p:cNvPicPr>
          <p:nvPr/>
        </p:nvPicPr>
        <p:blipFill>
          <a:blip r:embed="rId5"/>
          <a:srcRect r="40089" b="9090"/>
          <a:stretch>
            <a:fillRect/>
          </a:stretch>
        </p:blipFill>
        <p:spPr bwMode="auto">
          <a:xfrm>
            <a:off x="6360076" y="3759553"/>
            <a:ext cx="2607836" cy="1610374"/>
          </a:xfrm>
          <a:prstGeom prst="rect">
            <a:avLst/>
          </a:prstGeom>
          <a:noFill/>
        </p:spPr>
      </p:pic>
      <p:pic>
        <p:nvPicPr>
          <p:cNvPr id="11" name="Picture 6" descr="F:\фото отчет\NJTB4541.JPG"/>
          <p:cNvPicPr>
            <a:picLocks noChangeAspect="1" noChangeArrowheads="1"/>
          </p:cNvPicPr>
          <p:nvPr/>
        </p:nvPicPr>
        <p:blipFill>
          <a:blip r:embed="rId6"/>
          <a:srcRect t="23684" r="38596" b="47173"/>
          <a:stretch>
            <a:fillRect/>
          </a:stretch>
        </p:blipFill>
        <p:spPr bwMode="auto">
          <a:xfrm>
            <a:off x="9529762" y="3726853"/>
            <a:ext cx="2357454" cy="1643074"/>
          </a:xfrm>
          <a:prstGeom prst="rect">
            <a:avLst/>
          </a:prstGeom>
          <a:noFill/>
        </p:spPr>
      </p:pic>
      <p:sp>
        <p:nvSpPr>
          <p:cNvPr id="14" name="Блок-схема: знак завершения 13"/>
          <p:cNvSpPr/>
          <p:nvPr/>
        </p:nvSpPr>
        <p:spPr>
          <a:xfrm>
            <a:off x="191069" y="2624774"/>
            <a:ext cx="2770495" cy="1128360"/>
          </a:xfrm>
          <a:prstGeom prst="flowChartTerminator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Блок-схема: знак завершения 14"/>
          <p:cNvSpPr/>
          <p:nvPr/>
        </p:nvSpPr>
        <p:spPr>
          <a:xfrm>
            <a:off x="3289480" y="2605431"/>
            <a:ext cx="2669059" cy="1120408"/>
          </a:xfrm>
          <a:prstGeom prst="flowChartTerminator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Блок-схема: знак завершения 15"/>
          <p:cNvSpPr/>
          <p:nvPr/>
        </p:nvSpPr>
        <p:spPr>
          <a:xfrm>
            <a:off x="6392537" y="2601486"/>
            <a:ext cx="2603182" cy="1042466"/>
          </a:xfrm>
          <a:prstGeom prst="flowChartTerminator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Блок-схема: знак завершения 16"/>
          <p:cNvSpPr/>
          <p:nvPr/>
        </p:nvSpPr>
        <p:spPr>
          <a:xfrm>
            <a:off x="9418982" y="2579427"/>
            <a:ext cx="2542359" cy="1078173"/>
          </a:xfrm>
          <a:prstGeom prst="flowChartTerminator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Блок-схема: знак завершения 17"/>
          <p:cNvSpPr/>
          <p:nvPr/>
        </p:nvSpPr>
        <p:spPr>
          <a:xfrm>
            <a:off x="9406625" y="5596884"/>
            <a:ext cx="2505289" cy="1075765"/>
          </a:xfrm>
          <a:prstGeom prst="flowChartTerminator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Блок-схема: знак завершения 18"/>
          <p:cNvSpPr/>
          <p:nvPr/>
        </p:nvSpPr>
        <p:spPr>
          <a:xfrm>
            <a:off x="6374344" y="5487069"/>
            <a:ext cx="2652544" cy="1200334"/>
          </a:xfrm>
          <a:prstGeom prst="flowChartTerminator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Блок-схема: знак завершения 19"/>
          <p:cNvSpPr/>
          <p:nvPr/>
        </p:nvSpPr>
        <p:spPr>
          <a:xfrm>
            <a:off x="3333016" y="5527343"/>
            <a:ext cx="2513021" cy="1166884"/>
          </a:xfrm>
          <a:prstGeom prst="flowChartTerminator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Блок-схема: знак завершения 20"/>
          <p:cNvSpPr/>
          <p:nvPr/>
        </p:nvSpPr>
        <p:spPr>
          <a:xfrm>
            <a:off x="163772" y="5585255"/>
            <a:ext cx="2825087" cy="1109912"/>
          </a:xfrm>
          <a:prstGeom prst="flowChartTerminator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341194" y="2601559"/>
            <a:ext cx="27295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ИР «Раскрась фигуры»</a:t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Нужно раскрасить фигуры плоскости красным, а объемные зеленым цветом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452808" y="2645636"/>
            <a:ext cx="26690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ГР Игра «Строитель»</a:t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Практическое задание на определение площади – частей дома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7" name="Picture 3" descr="F:\фото отчет\IOQV517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99253" y="3818922"/>
            <a:ext cx="2557849" cy="1630407"/>
          </a:xfrm>
          <a:prstGeom prst="rect">
            <a:avLst/>
          </a:prstGeom>
          <a:noFill/>
        </p:spPr>
      </p:pic>
      <p:sp>
        <p:nvSpPr>
          <p:cNvPr id="25" name="TextBox 24"/>
          <p:cNvSpPr txBox="1"/>
          <p:nvPr/>
        </p:nvSpPr>
        <p:spPr>
          <a:xfrm>
            <a:off x="3447535" y="5609968"/>
            <a:ext cx="23354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ГР «Ромашка вопросов» В группе составляют вопросы по теме квадрат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539415" y="5647038"/>
            <a:ext cx="22612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Взаимооценивание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групповой работы</a:t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«Смайлик»</a:t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480732" y="2522254"/>
            <a:ext cx="26196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ГР «Защита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постера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Учащиеся в группе должны охарактеризовать фигуры и найти общие признаки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9" name="Picture 5" descr="F:\фото отчет\IMG_2342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8345" y="790832"/>
            <a:ext cx="2533135" cy="1734004"/>
          </a:xfrm>
          <a:prstGeom prst="rect">
            <a:avLst/>
          </a:prstGeom>
          <a:noFill/>
        </p:spPr>
      </p:pic>
      <p:sp>
        <p:nvSpPr>
          <p:cNvPr id="30" name="TextBox 29"/>
          <p:cNvSpPr txBox="1"/>
          <p:nvPr/>
        </p:nvSpPr>
        <p:spPr>
          <a:xfrm>
            <a:off x="457200" y="5613313"/>
            <a:ext cx="23848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ИР «Работа по карточке»</a:t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Нужно дорисовать симметричные фигуры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492509" y="2579427"/>
            <a:ext cx="25084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 «Составь квадрат»</a:t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Пары должны на ИКТ составить из разных отрезков фигур квадрат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11" name="Picture 7" descr="C:\Users\User\Desktop\суретики\IMG_1933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323966" y="790831"/>
            <a:ext cx="2545494" cy="1734005"/>
          </a:xfrm>
          <a:prstGeom prst="rect">
            <a:avLst/>
          </a:prstGeom>
          <a:noFill/>
        </p:spPr>
      </p:pic>
      <p:sp>
        <p:nvSpPr>
          <p:cNvPr id="34" name="TextBox 33"/>
          <p:cNvSpPr txBox="1"/>
          <p:nvPr/>
        </p:nvSpPr>
        <p:spPr>
          <a:xfrm>
            <a:off x="6642771" y="5739437"/>
            <a:ext cx="22419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ИР Таблица «ЗХУ»</a:t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заполнение таблицы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46836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08223" y="15946"/>
            <a:ext cx="671767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Доказательства эффективности внедрения изменений в практику преподавания и учения </a:t>
            </a:r>
            <a:r>
              <a:rPr lang="ru-RU" dirty="0"/>
              <a:t>	</a:t>
            </a:r>
          </a:p>
        </p:txBody>
      </p:sp>
      <p:pic>
        <p:nvPicPr>
          <p:cNvPr id="5" name="Picture 4" descr="F:\фото отчет\IMG_249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76246" y="2999066"/>
            <a:ext cx="2476293" cy="16430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F:\фото отчет\IMG_249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94241" y="939224"/>
            <a:ext cx="2513343" cy="16430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F:\фото отчет\IMG_249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33148" y="3051778"/>
            <a:ext cx="2286360" cy="16430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F:\фото отчет\IMG_2499.JPG"/>
          <p:cNvPicPr>
            <a:picLocks noChangeAspect="1" noChangeArrowheads="1"/>
          </p:cNvPicPr>
          <p:nvPr/>
        </p:nvPicPr>
        <p:blipFill rotWithShape="1">
          <a:blip r:embed="rId5" cstate="print"/>
          <a:srcRect l="1997" t="3125" r="14409" b="9375"/>
          <a:stretch/>
        </p:blipFill>
        <p:spPr bwMode="auto">
          <a:xfrm>
            <a:off x="605141" y="2991132"/>
            <a:ext cx="2374738" cy="1714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 descr="D:\IMG_1933.JPG"/>
          <p:cNvPicPr/>
          <p:nvPr/>
        </p:nvPicPr>
        <p:blipFill rotWithShape="1">
          <a:blip r:embed="rId6" cstate="print"/>
          <a:srcRect l="37200" t="31042" r="33137" b="41239"/>
          <a:stretch/>
        </p:blipFill>
        <p:spPr bwMode="auto">
          <a:xfrm>
            <a:off x="4580387" y="4847184"/>
            <a:ext cx="2286016" cy="17716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913455" y="5240259"/>
            <a:ext cx="2786082" cy="130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2" descr="F:\фото отчет\IMG_2487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74354" y="5424783"/>
            <a:ext cx="2786050" cy="11608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3564" t="24158" r="3564" b="-2112"/>
          <a:stretch/>
        </p:blipFill>
        <p:spPr>
          <a:xfrm>
            <a:off x="8617991" y="2617646"/>
            <a:ext cx="3574009" cy="234121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482" name="Picture 2" descr="C:\Users\User\Desktop\EPRP3671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148797" y="455679"/>
            <a:ext cx="3492842" cy="21253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4" name="Диаграмма 13"/>
          <p:cNvGraphicFramePr/>
          <p:nvPr/>
        </p:nvGraphicFramePr>
        <p:xfrm>
          <a:off x="506437" y="661182"/>
          <a:ext cx="3362178" cy="20609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</p:spTree>
    <p:extLst>
      <p:ext uri="{BB962C8B-B14F-4D97-AF65-F5344CB8AC3E}">
        <p14:creationId xmlns="" xmlns:p14="http://schemas.microsoft.com/office/powerpoint/2010/main" val="2464692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58020" y="90535"/>
            <a:ext cx="8546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Доказательства управления изменениями в практике преподавания и учения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sp>
        <p:nvSpPr>
          <p:cNvPr id="6" name="Облако 5"/>
          <p:cNvSpPr/>
          <p:nvPr/>
        </p:nvSpPr>
        <p:spPr>
          <a:xfrm>
            <a:off x="0" y="3134233"/>
            <a:ext cx="2878979" cy="1789470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блако 6"/>
          <p:cNvSpPr/>
          <p:nvPr/>
        </p:nvSpPr>
        <p:spPr>
          <a:xfrm>
            <a:off x="2138875" y="425035"/>
            <a:ext cx="2509320" cy="1403286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блако 7"/>
          <p:cNvSpPr/>
          <p:nvPr/>
        </p:nvSpPr>
        <p:spPr>
          <a:xfrm>
            <a:off x="4505596" y="1086754"/>
            <a:ext cx="2251318" cy="1419017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блако 8"/>
          <p:cNvSpPr/>
          <p:nvPr/>
        </p:nvSpPr>
        <p:spPr>
          <a:xfrm>
            <a:off x="-5642" y="1405407"/>
            <a:ext cx="2344848" cy="1564649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 descr="C:\Users\User\Desktop\20180901_100930.jpg"/>
          <p:cNvPicPr/>
          <p:nvPr/>
        </p:nvPicPr>
        <p:blipFill>
          <a:blip r:embed="rId2" cstate="print"/>
          <a:srcRect l="10785" t="27321" r="33442" b="27616"/>
          <a:stretch>
            <a:fillRect/>
          </a:stretch>
        </p:blipFill>
        <p:spPr bwMode="auto">
          <a:xfrm>
            <a:off x="2454958" y="2016602"/>
            <a:ext cx="2762862" cy="197725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3086494" y="1778427"/>
            <a:ext cx="1078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ДО  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Молния 19"/>
          <p:cNvSpPr/>
          <p:nvPr/>
        </p:nvSpPr>
        <p:spPr>
          <a:xfrm>
            <a:off x="4466607" y="3699810"/>
            <a:ext cx="1161543" cy="497940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ая прямоугольная выноска 21"/>
          <p:cNvSpPr/>
          <p:nvPr/>
        </p:nvSpPr>
        <p:spPr>
          <a:xfrm>
            <a:off x="7785980" y="2970056"/>
            <a:ext cx="1874068" cy="1149791"/>
          </a:xfrm>
          <a:prstGeom prst="wedgeRoundRectCallout">
            <a:avLst>
              <a:gd name="adj1" fmla="val -45954"/>
              <a:gd name="adj2" fmla="val 94783"/>
              <a:gd name="adj3" fmla="val 16667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кругленная прямоугольная выноска 22"/>
          <p:cNvSpPr/>
          <p:nvPr/>
        </p:nvSpPr>
        <p:spPr>
          <a:xfrm>
            <a:off x="8967457" y="4273416"/>
            <a:ext cx="1874068" cy="1149791"/>
          </a:xfrm>
          <a:prstGeom prst="wedgeRoundRectCallout">
            <a:avLst>
              <a:gd name="adj1" fmla="val -45954"/>
              <a:gd name="adj2" fmla="val 94783"/>
              <a:gd name="adj3" fmla="val 16667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ая прямоугольная выноска 23"/>
          <p:cNvSpPr/>
          <p:nvPr/>
        </p:nvSpPr>
        <p:spPr>
          <a:xfrm flipH="1">
            <a:off x="5631255" y="2994200"/>
            <a:ext cx="1741290" cy="1219583"/>
          </a:xfrm>
          <a:prstGeom prst="wedgeRoundRectCallout">
            <a:avLst>
              <a:gd name="adj1" fmla="val -45954"/>
              <a:gd name="adj2" fmla="val 94783"/>
              <a:gd name="adj3" fmla="val 16667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ая прямоугольная выноска 24"/>
          <p:cNvSpPr/>
          <p:nvPr/>
        </p:nvSpPr>
        <p:spPr>
          <a:xfrm flipH="1">
            <a:off x="4165355" y="4207849"/>
            <a:ext cx="1694880" cy="1226424"/>
          </a:xfrm>
          <a:prstGeom prst="wedgeRoundRectCallout">
            <a:avLst>
              <a:gd name="adj1" fmla="val -45954"/>
              <a:gd name="adj2" fmla="val 94783"/>
              <a:gd name="adj3" fmla="val 16667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41429" y="1586890"/>
            <a:ext cx="18197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b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учитывался  «Голос ученика»</a:t>
            </a:r>
            <a:endParaRPr lang="ru-RU" sz="1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07392" y="425035"/>
            <a:ext cx="167621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все учащиеся  вовлечены в процесс обучения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87768" y="1214559"/>
            <a:ext cx="1676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Мало</a:t>
            </a:r>
            <a:b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использовала </a:t>
            </a:r>
            <a:b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работу в группах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8352" y="3297916"/>
            <a:ext cx="236097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уделяла внимание на инструмент оценивание</a:t>
            </a:r>
            <a:b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самооценивание и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взаимооценивание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631255" y="3219899"/>
            <a:ext cx="18016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центре </a:t>
            </a:r>
            <a:b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урока всегда ученик</a:t>
            </a:r>
            <a:endParaRPr lang="ru-RU" sz="1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48148" y="3105638"/>
            <a:ext cx="17394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диалога на уроке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008198" y="4405562"/>
            <a:ext cx="18333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на уроке стала более плодотворной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458" name="Picture 2" descr="C:\Users\User\Desktop\FKDZ068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68313" y="4448432"/>
            <a:ext cx="2829697" cy="216243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6" name="TextBox 25"/>
          <p:cNvSpPr txBox="1"/>
          <p:nvPr/>
        </p:nvSpPr>
        <p:spPr>
          <a:xfrm>
            <a:off x="4164228" y="4324864"/>
            <a:ext cx="17546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Все учащиеся вовлечены в процесс обучения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35474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89291" y="307817"/>
            <a:ext cx="6627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Выводы для дальнейшего использования в практике</a:t>
            </a:r>
            <a:r>
              <a:rPr lang="ru-RU" dirty="0"/>
              <a:t>	</a:t>
            </a:r>
          </a:p>
          <a:p>
            <a:endParaRPr lang="ru-RU" dirty="0"/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1077362" y="1122629"/>
            <a:ext cx="8591739" cy="5251010"/>
          </a:xfrm>
          <a:prstGeom prst="round2Diag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747318" y="1809142"/>
            <a:ext cx="769544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1.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Улучшить качество групповой работы на уроках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Продолжить работу над развитием критического </a:t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мышления</a:t>
            </a: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3. Эффективно организовывать  групповые, парные,  индивидуальные работы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4. Учитывать «Голос ученика»</a:t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5. Использование ИКТ учениками</a:t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6. Научить учеников составлять  вопросы высокого</a:t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порядка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70013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TM02900688[[fn=Аспект]]</Template>
  <TotalTime>537</TotalTime>
  <Words>338</Words>
  <Application>Microsoft Office PowerPoint</Application>
  <PresentationFormat>Произвольный</PresentationFormat>
  <Paragraphs>62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Грань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Dina Berdibekova</dc:creator>
  <cp:lastModifiedBy>Alinur</cp:lastModifiedBy>
  <cp:revision>60</cp:revision>
  <dcterms:created xsi:type="dcterms:W3CDTF">2019-12-10T07:24:06Z</dcterms:created>
  <dcterms:modified xsi:type="dcterms:W3CDTF">2019-12-11T08:46:23Z</dcterms:modified>
</cp:coreProperties>
</file>