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61" r:id="rId7"/>
    <p:sldId id="270" r:id="rId8"/>
    <p:sldId id="277" r:id="rId9"/>
    <p:sldId id="272" r:id="rId10"/>
    <p:sldId id="271" r:id="rId11"/>
    <p:sldId id="262" r:id="rId12"/>
    <p:sldId id="269" r:id="rId13"/>
    <p:sldId id="266" r:id="rId14"/>
    <p:sldId id="267" r:id="rId15"/>
    <p:sldId id="268" r:id="rId16"/>
    <p:sldId id="264" r:id="rId17"/>
    <p:sldId id="274" r:id="rId18"/>
    <p:sldId id="275" r:id="rId19"/>
    <p:sldId id="276" r:id="rId20"/>
    <p:sldId id="27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2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0C598B-AB7E-47B3-BAF7-004B0CEAB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D579633-99DA-4431-9C41-C3B93502B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43EA0D-D2E0-49AB-B613-8F251A722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B6D0BB-96C6-473D-96DF-0A8FE73E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6A5689-BDC9-4847-97D7-A1859D85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44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CE6FF5-54BB-47DE-BB2A-A5B9D0FD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F60918-351B-4695-AAB4-CFFB03DA2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870A5D-16A2-48DB-BF5A-91B6E911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A33DFF-3B2D-4C4E-B70F-CCC60ADA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C8044D-9CB0-41D3-9822-F6D496CD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90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F122B8-A85F-42B8-AD54-C57D15F31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95458CA-5784-4919-AA47-4E54A595E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276296-2929-4443-BE38-F2FB6CAD1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17071B-3623-4D49-AEB7-970DB26E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636DA95-DF04-4ADB-BC66-D91CE045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21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335C6A-B5DA-4CD1-8811-B2DCE5A5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D7FEB50-346A-455B-8A3D-4640003A5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48D4ED5-B0B1-4117-BB9F-BE01A51FCE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C92A19-B76D-4FF9-AF83-B3147F80D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49327B8-4D13-48D4-8CB5-C72504833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2C0976D-2C5D-4546-A086-AA8FB9C4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038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914AB5-A306-4E59-A18F-0FCEFD383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6E45CD-6CE1-496E-B41E-572DE2C77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58152BD-A8D7-4764-BEBB-9439414C0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9E3FDC1-F4CD-4552-AAB5-D56150C92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D3E21B0-3EE6-40C9-8B23-3954A6EF3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17613F2-C272-4DBA-8902-4510D94A9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4D3720B-2541-4E1A-A962-4AA3A9B5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DBEE325-5895-4DC7-9B76-295AE4F88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49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BA7C55-542C-45ED-9945-B7CD434A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6A66018-2784-4C02-ADBD-750AD0AB6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381D344-7E68-4F08-AD4C-FE4C2336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D594E64-0AF4-4DFD-994B-18B1F421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70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2DDC6EA-8590-4D81-B140-287C7ACD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4ACA607-DAE2-4367-818B-4D3B03A84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5D81F41-BCA7-4056-AD35-3B4129B5F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354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920B42-80D2-44F7-AC82-91798440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E334F2-AE83-4606-869F-BCC8049AC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3CE5D63-8E2F-4DEE-B25F-0EE04F120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9453BE4-B2C0-4843-9449-454DBFE8B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D6D1EE-B914-4351-8F73-0F9473CA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B3D6524-E454-4816-BDAC-ACB07D933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06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92F8E3-F588-48DE-AA45-2B8AC606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E8E1EE1-E55A-4723-8F8F-29FC7FD64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8117CC3-BEF3-49C6-9FE7-2BF209F30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2C5BD6E-5674-439A-9383-015149E1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A4492F9-1654-45DE-82AF-2C2B50A7A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6680EBC-941B-45C6-AB54-CA068BBC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49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5BCA46-757B-4D8D-9D77-3FE8ADA8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3E2783B-3BA8-4F62-A5F2-5B86B90194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9761C1-24DA-4C90-A07C-10180742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33AF04-1BD5-4544-B497-BA3E2BD7E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FE0E5C-08A7-42F3-BD70-647CB896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56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FC2DCEE-708D-4362-80E6-5B1E62AEAC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0979B01-CC1A-4ED1-82D9-B82B05793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5DAE4E-06CE-4D97-8284-E3513D68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B6C2A4-B39A-4AD4-B1D2-3B24CEEA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98900F-E32B-46F0-8627-C20E0A788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22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281FC5-CD5F-4BC8-BBED-9A86E952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05CAD1B-D6C8-4900-8337-59FA1E9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EFAC03A-F10A-44FF-A5C0-DB1D9AE6E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8DDCA-394F-447C-BB91-B788C8984548}" type="datetimeFigureOut">
              <a:rPr lang="ru-RU" smtClean="0"/>
              <a:t>08.02.2020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90B3F2-2550-4497-8C2A-797023FD7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484C28-D31C-4FD0-A35E-EBD0CE50B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EE43E-AF53-4B83-A3A7-DDD23C8643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465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512" y="385895"/>
            <a:ext cx="10226180" cy="103146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Приёмы быстрого счёта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729" y="5545506"/>
            <a:ext cx="10637242" cy="103146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     </a:t>
            </a:r>
            <a:r>
              <a:rPr lang="ru-RU" dirty="0">
                <a:solidFill>
                  <a:srgbClr val="0070C0"/>
                </a:solidFill>
              </a:rPr>
              <a:t>Выполнил: Рыбаков Роман,			Руководитель: Морозова И.Е.,</a:t>
            </a:r>
          </a:p>
          <a:p>
            <a:pPr algn="l"/>
            <a:r>
              <a:rPr lang="ru-RU" dirty="0">
                <a:solidFill>
                  <a:srgbClr val="0070C0"/>
                </a:solidFill>
              </a:rPr>
              <a:t>                       учащийся 6 «А» класса				 учитель математики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66A5C43-C65A-4BC5-B609-65467F267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21" y="1417357"/>
            <a:ext cx="9110443" cy="384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3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993F2D-AD76-427D-813F-4F4EAAD71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829" y="1342117"/>
            <a:ext cx="3000794" cy="474411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Актуальность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947" y="1649261"/>
            <a:ext cx="8135224" cy="4436968"/>
          </a:xfrm>
        </p:spPr>
        <p:txBody>
          <a:bodyPr>
            <a:normAutofit/>
          </a:bodyPr>
          <a:lstStyle/>
          <a:p>
            <a:pPr algn="l"/>
            <a:r>
              <a:rPr lang="ru-RU" sz="4000" dirty="0"/>
              <a:t>Тема </a:t>
            </a:r>
            <a:r>
              <a:rPr lang="ru-RU" sz="4000" b="1" i="1" dirty="0"/>
              <a:t>освоение навыков быстрого счёта</a:t>
            </a:r>
            <a:r>
              <a:rPr lang="ru-RU" sz="4000" dirty="0"/>
              <a:t> актуальна и для повседневной жизни и для учебы в школе, так как в 9-11 классах в связи с подготовкой к ОГЭ и ЕГЭ навыки быстрого устного счета помогают на экзаменах.</a:t>
            </a:r>
          </a:p>
        </p:txBody>
      </p:sp>
    </p:spTree>
    <p:extLst>
      <p:ext uri="{BB962C8B-B14F-4D97-AF65-F5344CB8AC3E}">
        <p14:creationId xmlns:p14="http://schemas.microsoft.com/office/powerpoint/2010/main" val="319304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Гипотеза: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501" y="1031848"/>
            <a:ext cx="4991974" cy="4759352"/>
          </a:xfrm>
        </p:spPr>
        <p:txBody>
          <a:bodyPr>
            <a:noAutofit/>
          </a:bodyPr>
          <a:lstStyle/>
          <a:p>
            <a:r>
              <a:rPr lang="ru-RU" sz="4800" dirty="0"/>
              <a:t>Овладение приёмами устного счёта позволит повысить качество и скорость вычислений моих одноклассников.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7D6C65F-47BD-4BAB-8548-665408C32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074" y="1223961"/>
            <a:ext cx="5340351" cy="40052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16384FF-A3B7-4D88-B313-028DF6B82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724" y="5362575"/>
            <a:ext cx="230505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0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Цель: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501" y="1031847"/>
            <a:ext cx="4639549" cy="5597553"/>
          </a:xfrm>
        </p:spPr>
        <p:txBody>
          <a:bodyPr>
            <a:normAutofit/>
          </a:bodyPr>
          <a:lstStyle/>
          <a:p>
            <a:r>
              <a:rPr lang="ru-RU" sz="4000" dirty="0"/>
              <a:t>Изучить разные способы и приёмы быстрого счета, не используемые на уроках для применения их при устных вычислениях.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F4F7B5-0C6F-4A0B-96C1-722A8D87B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9321">
            <a:off x="5715878" y="1778793"/>
            <a:ext cx="4745888" cy="33004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559B570-CE04-400E-877D-2E85604DA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822" y="4312697"/>
            <a:ext cx="3944224" cy="21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4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Задачи: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188" y="1249615"/>
            <a:ext cx="10796587" cy="1091644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dirty="0"/>
              <a:t>1. Изучить литературные источники и информацию в сети интернет, в которых встречаются различные приемы быстрого счета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C35488-BAC8-4E37-9161-7FD1F16E3675}"/>
              </a:ext>
            </a:extLst>
          </p:cNvPr>
          <p:cNvSpPr/>
          <p:nvPr/>
        </p:nvSpPr>
        <p:spPr>
          <a:xfrm>
            <a:off x="766369" y="2967335"/>
            <a:ext cx="10768406" cy="95410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/>
              <a:t>2. Сделать подборку наиболее распространенных и общедоступных</a:t>
            </a:r>
          </a:p>
          <a:p>
            <a:pPr algn="ctr"/>
            <a:r>
              <a:rPr lang="ru-RU" sz="2800" dirty="0"/>
              <a:t>      приемов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A4BA077-3921-4E06-AA72-D2D3B7E97EE5}"/>
              </a:ext>
            </a:extLst>
          </p:cNvPr>
          <p:cNvSpPr/>
          <p:nvPr/>
        </p:nvSpPr>
        <p:spPr>
          <a:xfrm>
            <a:off x="766369" y="4547517"/>
            <a:ext cx="10768406" cy="52322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3.Познакомить учащихся класса с приемами быстрого счета</a:t>
            </a:r>
          </a:p>
        </p:txBody>
      </p:sp>
    </p:spTree>
    <p:extLst>
      <p:ext uri="{BB962C8B-B14F-4D97-AF65-F5344CB8AC3E}">
        <p14:creationId xmlns:p14="http://schemas.microsoft.com/office/powerpoint/2010/main" val="1170861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554793"/>
            <a:ext cx="11370665" cy="954108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Объект исследования: </a:t>
            </a:r>
            <a:r>
              <a:rPr lang="ru-RU" sz="2800" dirty="0"/>
              <a:t>– устный счет </a:t>
            </a:r>
          </a:p>
          <a:p>
            <a:pPr algn="l"/>
            <a:endParaRPr lang="ru-RU" sz="2800" dirty="0"/>
          </a:p>
          <a:p>
            <a:pPr algn="l"/>
            <a:endParaRPr 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C35488-BAC8-4E37-9161-7FD1F16E3675}"/>
              </a:ext>
            </a:extLst>
          </p:cNvPr>
          <p:cNvSpPr/>
          <p:nvPr/>
        </p:nvSpPr>
        <p:spPr>
          <a:xfrm>
            <a:off x="552451" y="1280426"/>
            <a:ext cx="10791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b="1" dirty="0"/>
              <a:t>Предмет исследования: </a:t>
            </a:r>
            <a:r>
              <a:rPr lang="ru-RU" sz="2800" dirty="0"/>
              <a:t>рациональные приемы устных вычислений.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A4BA077-3921-4E06-AA72-D2D3B7E97EE5}"/>
              </a:ext>
            </a:extLst>
          </p:cNvPr>
          <p:cNvSpPr/>
          <p:nvPr/>
        </p:nvSpPr>
        <p:spPr>
          <a:xfrm>
            <a:off x="664173" y="2052225"/>
            <a:ext cx="1064418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Методы:</a:t>
            </a:r>
          </a:p>
          <a:p>
            <a:pPr algn="just"/>
            <a:r>
              <a:rPr lang="ru-RU" sz="2800" dirty="0"/>
              <a:t>•	Опрос (анкетирование),</a:t>
            </a:r>
          </a:p>
          <a:p>
            <a:pPr algn="just"/>
            <a:r>
              <a:rPr lang="ru-RU" sz="2800" dirty="0"/>
              <a:t>•	Анализ (статистическая обработка данных),</a:t>
            </a:r>
          </a:p>
          <a:p>
            <a:pPr algn="just"/>
            <a:r>
              <a:rPr lang="ru-RU" sz="2800" dirty="0"/>
              <a:t>•	Работа с источниками информации,</a:t>
            </a:r>
          </a:p>
          <a:p>
            <a:pPr algn="just"/>
            <a:r>
              <a:rPr lang="ru-RU" sz="2800" dirty="0"/>
              <a:t>•	Практическая работа,</a:t>
            </a:r>
          </a:p>
          <a:p>
            <a:pPr algn="just"/>
            <a:r>
              <a:rPr lang="ru-RU" sz="2800" dirty="0"/>
              <a:t>•	Обобщение, </a:t>
            </a:r>
          </a:p>
          <a:p>
            <a:pPr algn="just"/>
            <a:r>
              <a:rPr lang="ru-RU" sz="2800" dirty="0"/>
              <a:t>•	Вывод.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9A8785-09BF-43F0-A8E3-7701B6D99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751" y="2529279"/>
            <a:ext cx="3313299" cy="394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1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554793"/>
            <a:ext cx="11370665" cy="725633"/>
          </a:xfrm>
        </p:spPr>
        <p:txBody>
          <a:bodyPr>
            <a:noAutofit/>
          </a:bodyPr>
          <a:lstStyle/>
          <a:p>
            <a:r>
              <a:rPr lang="ru-RU" sz="3600" b="1" dirty="0"/>
              <a:t>Как люди научились считать?</a:t>
            </a:r>
            <a:endParaRPr lang="ru-RU" sz="3600" dirty="0"/>
          </a:p>
          <a:p>
            <a:pPr algn="l"/>
            <a:endParaRPr 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A4BA077-3921-4E06-AA72-D2D3B7E97EE5}"/>
              </a:ext>
            </a:extLst>
          </p:cNvPr>
          <p:cNvSpPr/>
          <p:nvPr/>
        </p:nvSpPr>
        <p:spPr>
          <a:xfrm>
            <a:off x="664173" y="1449324"/>
            <a:ext cx="54318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prstClr val="black"/>
                </a:solidFill>
              </a:rPr>
              <a:t>•Один – много</a:t>
            </a:r>
          </a:p>
          <a:p>
            <a:pPr algn="just"/>
            <a:endParaRPr lang="ru-RU" sz="2800" dirty="0">
              <a:solidFill>
                <a:prstClr val="black"/>
              </a:solidFill>
            </a:endParaRPr>
          </a:p>
          <a:p>
            <a:pPr algn="just"/>
            <a:r>
              <a:rPr lang="ru-RU" sz="2800" dirty="0">
                <a:solidFill>
                  <a:prstClr val="black"/>
                </a:solidFill>
              </a:rPr>
              <a:t>•</a:t>
            </a:r>
            <a:r>
              <a:rPr lang="ru-RU" sz="2800" dirty="0" err="1">
                <a:solidFill>
                  <a:prstClr val="black"/>
                </a:solidFill>
              </a:rPr>
              <a:t>Пальцевый</a:t>
            </a:r>
            <a:r>
              <a:rPr lang="ru-RU" sz="2800" dirty="0">
                <a:solidFill>
                  <a:prstClr val="black"/>
                </a:solidFill>
              </a:rPr>
              <a:t> способ</a:t>
            </a:r>
          </a:p>
          <a:p>
            <a:pPr algn="just"/>
            <a:endParaRPr lang="ru-RU" sz="2800" dirty="0">
              <a:solidFill>
                <a:prstClr val="black"/>
              </a:solidFill>
            </a:endParaRPr>
          </a:p>
          <a:p>
            <a:pPr algn="just"/>
            <a:r>
              <a:rPr lang="ru-RU" sz="2800" dirty="0">
                <a:solidFill>
                  <a:prstClr val="black"/>
                </a:solidFill>
              </a:rPr>
              <a:t>•</a:t>
            </a:r>
            <a:r>
              <a:rPr lang="ru-RU" sz="2800" dirty="0"/>
              <a:t>Для изображения чисел стали применяться</a:t>
            </a:r>
          </a:p>
          <a:p>
            <a:pPr algn="just"/>
            <a:r>
              <a:rPr lang="ru-RU" sz="2800" dirty="0"/>
              <a:t>  рисунки, чертежи или символы </a:t>
            </a:r>
          </a:p>
          <a:p>
            <a:pPr algn="just"/>
            <a:r>
              <a:rPr lang="ru-RU" sz="2800" dirty="0"/>
              <a:t>  (арабская система)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>
                <a:solidFill>
                  <a:prstClr val="black"/>
                </a:solidFill>
              </a:rPr>
              <a:t>•Десятичная система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B139F38-7829-4736-B306-2A8115D0C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16" y="1895475"/>
            <a:ext cx="49657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4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09600" y="1333500"/>
            <a:ext cx="6429374" cy="809625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                                                                     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C2D4E3F-24E4-4DCD-93AD-1DBCE330B958}"/>
              </a:ext>
            </a:extLst>
          </p:cNvPr>
          <p:cNvSpPr/>
          <p:nvPr/>
        </p:nvSpPr>
        <p:spPr>
          <a:xfrm>
            <a:off x="609600" y="598071"/>
            <a:ext cx="3924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Всеволод </a:t>
            </a:r>
            <a:r>
              <a:rPr lang="ru-RU" sz="36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Беллюстин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C235A0C-EC32-464D-9A9B-0A71882522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92" y="595140"/>
            <a:ext cx="4641605" cy="596159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CC05FE3-C4AD-49EB-AABA-1CBC9EF8279A}"/>
              </a:ext>
            </a:extLst>
          </p:cNvPr>
          <p:cNvSpPr/>
          <p:nvPr/>
        </p:nvSpPr>
        <p:spPr>
          <a:xfrm>
            <a:off x="609599" y="1852554"/>
            <a:ext cx="34926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22222"/>
                </a:solidFill>
                <a:latin typeface="Arial" panose="020B0604020202020204" pitchFamily="34" charset="0"/>
              </a:rPr>
              <a:t>Русский педагог, методист по начальной арифметике.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3631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866" y="975368"/>
            <a:ext cx="3802550" cy="5114282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09600" y="1333500"/>
            <a:ext cx="6429374" cy="809625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r>
              <a:rPr lang="ru-RU" b="1" dirty="0">
                <a:solidFill>
                  <a:srgbClr val="0070C0"/>
                </a:solidFill>
              </a:rPr>
              <a:t>Яков Трахтенберг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                                                                       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CB4172C-2E9A-4669-A9A2-5E4DB7136000}"/>
              </a:ext>
            </a:extLst>
          </p:cNvPr>
          <p:cNvSpPr/>
          <p:nvPr/>
        </p:nvSpPr>
        <p:spPr>
          <a:xfrm>
            <a:off x="776287" y="2045677"/>
            <a:ext cx="609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Российский, позднее — германский и швейцарский инженер, математик и педагог, разработавший метод быстрого счёта в уме, называемый системой Трахтенберга.</a:t>
            </a:r>
          </a:p>
        </p:txBody>
      </p:sp>
    </p:spTree>
    <p:extLst>
      <p:ext uri="{BB962C8B-B14F-4D97-AF65-F5344CB8AC3E}">
        <p14:creationId xmlns:p14="http://schemas.microsoft.com/office/powerpoint/2010/main" val="346958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Autofit/>
          </a:bodyPr>
          <a:lstStyle/>
          <a:p>
            <a:r>
              <a:rPr lang="ru-RU" sz="4400" dirty="0">
                <a:latin typeface="Arial Black" panose="020B0A04020102020204" pitchFamily="34" charset="0"/>
              </a:rPr>
              <a:t>Феноменальные счётчики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A46BC29-EBEA-4A2B-A750-8BF7DBC37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53" y="1129541"/>
            <a:ext cx="4841591" cy="53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7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133351"/>
            <a:ext cx="11370665" cy="898496"/>
          </a:xfrm>
        </p:spPr>
        <p:txBody>
          <a:bodyPr>
            <a:noAutofit/>
          </a:bodyPr>
          <a:lstStyle/>
          <a:p>
            <a:r>
              <a:rPr lang="ru-RU" sz="3600" b="1" u="sng" dirty="0"/>
              <a:t>Анкетирование.</a:t>
            </a:r>
            <a:endParaRPr lang="ru-RU" sz="3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7C35488-BAC8-4E37-9161-7FD1F16E3675}"/>
              </a:ext>
            </a:extLst>
          </p:cNvPr>
          <p:cNvSpPr/>
          <p:nvPr/>
        </p:nvSpPr>
        <p:spPr>
          <a:xfrm>
            <a:off x="361950" y="1442351"/>
            <a:ext cx="10791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sz="28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398D3CD-46DC-4B48-9DDE-0C7286365D36}"/>
              </a:ext>
            </a:extLst>
          </p:cNvPr>
          <p:cNvSpPr/>
          <p:nvPr/>
        </p:nvSpPr>
        <p:spPr>
          <a:xfrm>
            <a:off x="142875" y="704315"/>
            <a:ext cx="106189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3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D0D0D"/>
                </a:solidFill>
                <a:ea typeface="Times New Roman" panose="02020603050405020304" pitchFamily="18" charset="0"/>
              </a:rPr>
              <a:t>1. Необходимо ли современному человеку устный счёт?</a:t>
            </a:r>
            <a:endParaRPr lang="ru-RU" sz="32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ea typeface="Times New Roman" panose="02020603050405020304" pitchFamily="18" charset="0"/>
              </a:rPr>
              <a:t>2. Знаете ли вы способы сложения, вычитания, умножения и деления для быстрого устного счета?</a:t>
            </a:r>
            <a:endParaRPr lang="ru-RU" sz="32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ea typeface="Times New Roman" panose="02020603050405020304" pitchFamily="18" charset="0"/>
              </a:rPr>
              <a:t>3. Пользуетесь ли вы ими</a:t>
            </a:r>
            <a:r>
              <a:rPr lang="ru-RU" sz="3200" b="1" dirty="0">
                <a:solidFill>
                  <a:srgbClr val="0D0D0D"/>
                </a:solidFill>
                <a:ea typeface="Times New Roman" panose="02020603050405020304" pitchFamily="18" charset="0"/>
              </a:rPr>
              <a:t>?</a:t>
            </a:r>
            <a:endParaRPr lang="ru-RU" sz="32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ea typeface="Times New Roman" panose="02020603050405020304" pitchFamily="18" charset="0"/>
              </a:rPr>
              <a:t>4. Хотели бы вы узнать другие способы арифметических действий для быстрого устного счета</a:t>
            </a:r>
            <a:r>
              <a:rPr lang="ru-RU" sz="3200" b="1" dirty="0">
                <a:solidFill>
                  <a:srgbClr val="0D0D0D"/>
                </a:solidFill>
                <a:ea typeface="Times New Roman" panose="02020603050405020304" pitchFamily="18" charset="0"/>
              </a:rPr>
              <a:t>?</a:t>
            </a:r>
            <a:endParaRPr lang="ru-RU" sz="32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2FAA089-E57A-44C0-945A-4B08C47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233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F88AF343-6D33-4C88-9858-9F57301D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5772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18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133351"/>
            <a:ext cx="11370665" cy="898496"/>
          </a:xfrm>
        </p:spPr>
        <p:txBody>
          <a:bodyPr>
            <a:noAutofit/>
          </a:bodyPr>
          <a:lstStyle/>
          <a:p>
            <a:r>
              <a:rPr lang="ru-RU" sz="3600" b="1" u="sng" dirty="0"/>
              <a:t>Анкетирование.</a:t>
            </a:r>
            <a:endParaRPr lang="ru-RU" sz="36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2FAA089-E57A-44C0-945A-4B08C47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233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F88AF343-6D33-4C88-9858-9F57301D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5772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2EAA961-8DB0-4284-B75F-06FA876B0E02}"/>
              </a:ext>
            </a:extLst>
          </p:cNvPr>
          <p:cNvSpPr/>
          <p:nvPr/>
        </p:nvSpPr>
        <p:spPr>
          <a:xfrm>
            <a:off x="2007393" y="1031847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</a:rPr>
              <a:t>Всего опрошено 52 учащихся 6,7,8,9,10 классов и получены следующие результаты: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5BD82D3D-98A6-48DE-BC77-248C10C6E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918572"/>
              </p:ext>
            </p:extLst>
          </p:nvPr>
        </p:nvGraphicFramePr>
        <p:xfrm>
          <a:off x="3248024" y="2393500"/>
          <a:ext cx="5976939" cy="2450150"/>
        </p:xfrm>
        <a:graphic>
          <a:graphicData uri="http://schemas.openxmlformats.org/drawingml/2006/table">
            <a:tbl>
              <a:tblPr firstRow="1" firstCol="1" bandRow="1"/>
              <a:tblGrid>
                <a:gridCol w="2519730">
                  <a:extLst>
                    <a:ext uri="{9D8B030D-6E8A-4147-A177-3AD203B41FA5}">
                      <a16:colId xmlns:a16="http://schemas.microsoft.com/office/drawing/2014/main" xmlns="" val="2697672598"/>
                    </a:ext>
                  </a:extLst>
                </a:gridCol>
                <a:gridCol w="1464896">
                  <a:extLst>
                    <a:ext uri="{9D8B030D-6E8A-4147-A177-3AD203B41FA5}">
                      <a16:colId xmlns:a16="http://schemas.microsoft.com/office/drawing/2014/main" xmlns="" val="1001756781"/>
                    </a:ext>
                  </a:extLst>
                </a:gridCol>
                <a:gridCol w="1992313">
                  <a:extLst>
                    <a:ext uri="{9D8B030D-6E8A-4147-A177-3AD203B41FA5}">
                      <a16:colId xmlns:a16="http://schemas.microsoft.com/office/drawing/2014/main" xmlns="" val="3175450453"/>
                    </a:ext>
                  </a:extLst>
                </a:gridCol>
              </a:tblGrid>
              <a:tr h="204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вопроса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5503119"/>
                  </a:ext>
                </a:extLst>
              </a:tr>
              <a:tr h="204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1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061372"/>
                  </a:ext>
                </a:extLst>
              </a:tr>
              <a:tr h="204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5712851"/>
                  </a:ext>
                </a:extLst>
              </a:tr>
              <a:tr h="204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3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930915"/>
                  </a:ext>
                </a:extLst>
              </a:tr>
              <a:tr h="2049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4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35118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902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133351"/>
            <a:ext cx="11370665" cy="127341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85% учащихся считают, </a:t>
            </a:r>
          </a:p>
          <a:p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что важно уметь быстро считать устно,</a:t>
            </a:r>
            <a:endParaRPr lang="ru-RU" sz="36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2FAA089-E57A-44C0-945A-4B08C47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233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F88AF343-6D33-4C88-9858-9F57301D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5772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39EA063-5F16-4A12-84FA-9FC7D96A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78" y="1946367"/>
            <a:ext cx="7244834" cy="366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4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1" y="133351"/>
            <a:ext cx="11370665" cy="127341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65% опрошенных знают и используют способы сложения, вычитания, умножения и деления для быстрого устного счета</a:t>
            </a:r>
            <a:endParaRPr lang="ru-RU" sz="36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2FAA089-E57A-44C0-945A-4B08C47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233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F88AF343-6D33-4C88-9858-9F57301D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5772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BD77E51-E16E-4B7C-96E2-B3B49FEA1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04" y="1905581"/>
            <a:ext cx="5165492" cy="261424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70EC4E4-BAEF-4EB6-B29D-8D55F5E59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048" y="2659090"/>
            <a:ext cx="5501758" cy="259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0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385895"/>
            <a:ext cx="10946410" cy="6459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951" y="133351"/>
            <a:ext cx="11561166" cy="127341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77% школьников хотели бы изучить другие способы быстрого устного счета, так как редко обращаются к материалу, находящемуся за пределами школьной программы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B2FAA089-E57A-44C0-945A-4B08C47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233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F88AF343-6D33-4C88-9858-9F57301D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5772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866CD80-B476-4260-9CAC-EE43E5C7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354" y="2689617"/>
            <a:ext cx="6911834" cy="331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51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Приемы быстрого устного счета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501" y="1181100"/>
            <a:ext cx="6525499" cy="1873827"/>
          </a:xfrm>
        </p:spPr>
        <p:txBody>
          <a:bodyPr>
            <a:noAutofit/>
          </a:bodyPr>
          <a:lstStyle/>
          <a:p>
            <a:pPr lvl="0"/>
            <a:r>
              <a:rPr lang="ru-RU" sz="2800" b="1" u="sng" dirty="0"/>
              <a:t>Умножение на 9, 99, 999</a:t>
            </a:r>
            <a:endParaRPr lang="ru-RU" sz="2800" dirty="0"/>
          </a:p>
          <a:p>
            <a:pPr lvl="0"/>
            <a:r>
              <a:rPr lang="ru-RU" sz="2800" dirty="0" smtClean="0"/>
              <a:t>Например</a:t>
            </a:r>
            <a:r>
              <a:rPr lang="ru-RU" sz="2800" dirty="0"/>
              <a:t>:</a:t>
            </a:r>
          </a:p>
          <a:p>
            <a:r>
              <a:rPr lang="ru-RU" sz="2800" dirty="0" smtClean="0"/>
              <a:t>18</a:t>
            </a:r>
            <a:r>
              <a:rPr lang="ru-RU" sz="2800" dirty="0"/>
              <a:t>∙999=18∙(1000 - 1)=18000 – 18=17982 </a:t>
            </a:r>
          </a:p>
          <a:p>
            <a:endParaRPr lang="ru-RU" sz="40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41A4348-BB99-4BA6-ABC1-573A99947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4597">
            <a:off x="5461508" y="2703343"/>
            <a:ext cx="3492012" cy="26190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F23FC19-EF35-4C22-8F36-79315B550D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67" y="3930086"/>
            <a:ext cx="2524125" cy="189309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A3E7CFF-D287-4495-BE87-2E13991C9F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468" y="4423930"/>
            <a:ext cx="2006624" cy="15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19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Приемы быстрого устного счета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549" y="1385755"/>
            <a:ext cx="5763499" cy="5086350"/>
          </a:xfrm>
        </p:spPr>
        <p:txBody>
          <a:bodyPr>
            <a:noAutofit/>
          </a:bodyPr>
          <a:lstStyle/>
          <a:p>
            <a:r>
              <a:rPr lang="ru-RU" sz="2800" b="1" u="sng" dirty="0"/>
              <a:t>Деление и умножение на 4 и 8</a:t>
            </a:r>
          </a:p>
          <a:p>
            <a:r>
              <a:rPr lang="ru-RU" sz="2800" dirty="0" smtClean="0"/>
              <a:t>Например</a:t>
            </a:r>
            <a:r>
              <a:rPr lang="ru-RU" sz="2800" dirty="0"/>
              <a:t>:</a:t>
            </a:r>
          </a:p>
          <a:p>
            <a:r>
              <a:rPr lang="ru-RU" sz="2800" dirty="0"/>
              <a:t> 46 · 4=46 · 2 · 2 =92 · 2= </a:t>
            </a:r>
            <a:r>
              <a:rPr lang="ru-RU" sz="2800" dirty="0" smtClean="0"/>
              <a:t>184</a:t>
            </a:r>
            <a:endParaRPr lang="ru-RU" sz="2800" dirty="0"/>
          </a:p>
          <a:p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BB65FEC-CB1B-456B-AEA4-716C70548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0" y="1828800"/>
            <a:ext cx="4734799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4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688" y="481145"/>
            <a:ext cx="10192624" cy="64595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Приемы быстрого устного счета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549" y="1385755"/>
            <a:ext cx="5923676" cy="5086350"/>
          </a:xfrm>
        </p:spPr>
        <p:txBody>
          <a:bodyPr>
            <a:noAutofit/>
          </a:bodyPr>
          <a:lstStyle/>
          <a:p>
            <a:r>
              <a:rPr lang="ru-RU" sz="2800" b="1" u="sng" dirty="0"/>
              <a:t> Сложение трехзначных чисел. </a:t>
            </a:r>
            <a:r>
              <a:rPr lang="ru-RU" sz="2800" dirty="0" smtClean="0"/>
              <a:t>Например</a:t>
            </a:r>
            <a:r>
              <a:rPr lang="ru-RU" sz="2800" dirty="0"/>
              <a:t>:</a:t>
            </a:r>
          </a:p>
          <a:p>
            <a:endParaRPr lang="ru-RU" sz="2800" dirty="0"/>
          </a:p>
          <a:p>
            <a:r>
              <a:rPr lang="ru-RU" sz="2800" dirty="0">
                <a:solidFill>
                  <a:srgbClr val="0070C0"/>
                </a:solidFill>
              </a:rPr>
              <a:t>359+523= </a:t>
            </a:r>
            <a:r>
              <a:rPr lang="ru-RU" sz="2800" dirty="0" smtClean="0">
                <a:solidFill>
                  <a:srgbClr val="0070C0"/>
                </a:solidFill>
              </a:rPr>
              <a:t>300+500+50+20+9+3=882</a:t>
            </a:r>
            <a:endParaRPr lang="ru-RU" sz="2800" dirty="0">
              <a:solidFill>
                <a:srgbClr val="0070C0"/>
              </a:solidFill>
            </a:endParaRPr>
          </a:p>
          <a:p>
            <a:endParaRPr lang="ru-RU" sz="2800" dirty="0">
              <a:solidFill>
                <a:srgbClr val="0070C0"/>
              </a:solidFill>
            </a:endParaRPr>
          </a:p>
          <a:p>
            <a:endParaRPr lang="ru-RU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EEBF00C-3EB2-4A01-B3A8-ECCB37B61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1218">
            <a:off x="6704354" y="2075197"/>
            <a:ext cx="4847528" cy="36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87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688" y="481145"/>
            <a:ext cx="10192624" cy="64595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Приемы быстрого устного счета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549" y="1385755"/>
            <a:ext cx="5256926" cy="5086350"/>
          </a:xfrm>
        </p:spPr>
        <p:txBody>
          <a:bodyPr>
            <a:noAutofit/>
          </a:bodyPr>
          <a:lstStyle/>
          <a:p>
            <a:r>
              <a:rPr lang="ru-RU" sz="2800" b="1" u="sng" dirty="0"/>
              <a:t>Вычитание</a:t>
            </a:r>
          </a:p>
          <a:p>
            <a:endParaRPr lang="ru-RU" sz="2800" dirty="0"/>
          </a:p>
          <a:p>
            <a:r>
              <a:rPr lang="ru-RU" sz="2800" dirty="0"/>
              <a:t>56-9=56-10+1=47;</a:t>
            </a:r>
          </a:p>
          <a:p>
            <a:endParaRPr lang="ru-RU" sz="2800" dirty="0"/>
          </a:p>
          <a:p>
            <a:r>
              <a:rPr lang="ru-RU" sz="2800" dirty="0"/>
              <a:t>436-87=436-100+13=349.</a:t>
            </a:r>
          </a:p>
          <a:p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D1CDFC-85A8-4BE0-8712-20E29958B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9170">
            <a:off x="6309525" y="2238191"/>
            <a:ext cx="5194574" cy="292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04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E80F-FB5A-4721-A367-AD7EEEB42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736" y="385895"/>
            <a:ext cx="10192624" cy="64595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Вывод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638850F-A4C3-41F6-B95D-C9E7B3B4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7193" y="1304192"/>
            <a:ext cx="8829084" cy="50863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Наша первоначальная гипотеза о том, что знание и использование приемов быстрого счета позволит существенно увеличить скорость и качество счета, подтверждается.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394893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407</Words>
  <Application>Microsoft Office PowerPoint</Application>
  <PresentationFormat>Широкоэкранный</PresentationFormat>
  <Paragraphs>96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Times New Roman</vt:lpstr>
      <vt:lpstr>Тема Office</vt:lpstr>
      <vt:lpstr>Приёмы быстрого счёта</vt:lpstr>
      <vt:lpstr>Актуальность</vt:lpstr>
      <vt:lpstr>Гипотеза:</vt:lpstr>
      <vt:lpstr>Цель:</vt:lpstr>
      <vt:lpstr>Задачи: </vt:lpstr>
      <vt:lpstr> </vt:lpstr>
      <vt:lpstr> </vt:lpstr>
      <vt:lpstr>    </vt:lpstr>
      <vt:lpstr>   Яков Трахтенберг </vt:lpstr>
      <vt:lpstr>Феноменальные счётчики</vt:lpstr>
      <vt:lpstr> </vt:lpstr>
      <vt:lpstr> </vt:lpstr>
      <vt:lpstr> </vt:lpstr>
      <vt:lpstr> </vt:lpstr>
      <vt:lpstr> </vt:lpstr>
      <vt:lpstr>Приемы быстрого устного счета</vt:lpstr>
      <vt:lpstr>Приемы быстрого устного счета</vt:lpstr>
      <vt:lpstr>Приемы быстрого устного счета</vt:lpstr>
      <vt:lpstr>Приемы быстрого устного счета</vt:lpstr>
      <vt:lpstr>Вывод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Приёмы быстрого счёта</dc:title>
  <dc:creator>roman rybakov</dc:creator>
  <cp:lastModifiedBy>user2</cp:lastModifiedBy>
  <cp:revision>42</cp:revision>
  <dcterms:created xsi:type="dcterms:W3CDTF">2020-01-20T18:28:11Z</dcterms:created>
  <dcterms:modified xsi:type="dcterms:W3CDTF">2020-02-08T06:37:48Z</dcterms:modified>
</cp:coreProperties>
</file>