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unknown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8" r:id="rId3"/>
    <p:sldId id="260" r:id="rId4"/>
    <p:sldId id="262" r:id="rId5"/>
    <p:sldId id="264" r:id="rId6"/>
    <p:sldId id="265" r:id="rId7"/>
    <p:sldId id="279" r:id="rId8"/>
    <p:sldId id="280" r:id="rId9"/>
    <p:sldId id="281" r:id="rId10"/>
    <p:sldId id="266" r:id="rId11"/>
    <p:sldId id="267" r:id="rId12"/>
    <p:sldId id="268" r:id="rId13"/>
    <p:sldId id="282" r:id="rId14"/>
    <p:sldId id="269" r:id="rId15"/>
    <p:sldId id="270" r:id="rId16"/>
    <p:sldId id="274" r:id="rId17"/>
    <p:sldId id="275" r:id="rId18"/>
    <p:sldId id="276" r:id="rId19"/>
    <p:sldId id="277" r:id="rId20"/>
    <p:sldId id="284" r:id="rId21"/>
    <p:sldId id="261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FF0000"/>
    <a:srgbClr val="FF6600"/>
    <a:srgbClr val="9966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59" autoAdjust="0"/>
    <p:restoredTop sz="86380" autoAdjust="0"/>
  </p:normalViewPr>
  <p:slideViewPr>
    <p:cSldViewPr>
      <p:cViewPr varScale="1">
        <p:scale>
          <a:sx n="63" d="100"/>
          <a:sy n="63" d="100"/>
        </p:scale>
        <p:origin x="-13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828C004-54CD-4640-BDEB-BC2FD9F03944}" type="datetimeFigureOut">
              <a:rPr lang="ru-RU"/>
              <a:pPr>
                <a:defRPr/>
              </a:pPr>
              <a:t>15.03.2017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DDCB6BF-300B-4DFF-AD56-557B64EAB6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24903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6E2A1-602B-483B-BBFD-D3744212B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747119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628D0-2549-4338-BB86-9297DA3235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761003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378B8-D4DE-4CA3-AA3E-D28EEAEB1C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344285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4987C-D38F-4B3A-898C-D6912CE7DF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447753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6E3623-00E0-4876-9783-54F71CFB1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736432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01991-9C9A-4A13-A602-91A4A9EF08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491256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CA671-EE1D-49F4-8AC3-982C544F08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86400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E3FBE-1180-43C0-B5AF-E8CFF2B5EE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440076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1D689-5253-4361-A8E4-2A1E414100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576402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46FE2-7FB4-46E3-B2CB-75B1C5D798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683396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FDCAB-4363-46F3-9E8E-334BDBBFA9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485629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2D66473-34CC-46B0-94D1-4ECBFEC05D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9.png"/><Relationship Id="rId4" Type="http://schemas.microsoft.com/office/2007/relationships/media" Target="../media/media1.mp4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ru/url?sa=t&amp;rct=j&amp;q=http://skosh11.ucoz.ru&amp;source=web&amp;cd=1&amp;sqi=2&amp;ved=0CCgQFjAA&amp;url=http://skosh11.ucoz.ru/&amp;ei=brBUT5KDLITctAaSk7D4Aw&amp;usg=AFQjCNEkjhx_-c9orWAEtOej6rg99EkwtA&amp;cad=rj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4" descr="5200"/>
          <p:cNvSpPr>
            <a:spLocks noChangeArrowheads="1"/>
          </p:cNvSpPr>
          <p:nvPr/>
        </p:nvSpPr>
        <p:spPr bwMode="auto">
          <a:xfrm>
            <a:off x="395288" y="333375"/>
            <a:ext cx="2016125" cy="1727200"/>
          </a:xfrm>
          <a:prstGeom prst="triangle">
            <a:avLst>
              <a:gd name="adj" fmla="val 50000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73025" algn="ctr">
            <a:solidFill>
              <a:srgbClr val="6633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051" name="Text Box 31"/>
          <p:cNvSpPr txBox="1">
            <a:spLocks noChangeArrowheads="1"/>
          </p:cNvSpPr>
          <p:nvPr/>
        </p:nvSpPr>
        <p:spPr bwMode="auto">
          <a:xfrm>
            <a:off x="2357438" y="1571625"/>
            <a:ext cx="5457825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4000" b="1">
                <a:solidFill>
                  <a:srgbClr val="663300"/>
                </a:solidFill>
              </a:rPr>
              <a:t>Урок – путешествие в страну «Отрицательных чисел». 6 класс</a:t>
            </a:r>
          </a:p>
        </p:txBody>
      </p:sp>
      <p:sp>
        <p:nvSpPr>
          <p:cNvPr id="2052" name="Text Box 32"/>
          <p:cNvSpPr txBox="1">
            <a:spLocks noChangeArrowheads="1"/>
          </p:cNvSpPr>
          <p:nvPr/>
        </p:nvSpPr>
        <p:spPr bwMode="auto">
          <a:xfrm>
            <a:off x="2843213" y="5157788"/>
            <a:ext cx="518477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 b="1" dirty="0" smtClean="0">
                <a:solidFill>
                  <a:srgbClr val="663300"/>
                </a:solidFill>
              </a:rPr>
              <a:t>Выполнила </a:t>
            </a:r>
            <a:r>
              <a:rPr lang="ru-RU" altLang="ru-RU" sz="2000" b="1" dirty="0" smtClean="0">
                <a:solidFill>
                  <a:srgbClr val="663300"/>
                </a:solidFill>
              </a:rPr>
              <a:t>учитель математики  МКОУ </a:t>
            </a:r>
            <a:r>
              <a:rPr lang="ru-RU" altLang="ru-RU" sz="2000" b="1" dirty="0" err="1" smtClean="0">
                <a:solidFill>
                  <a:srgbClr val="663300"/>
                </a:solidFill>
              </a:rPr>
              <a:t>Вороновской</a:t>
            </a:r>
            <a:r>
              <a:rPr lang="ru-RU" altLang="ru-RU" sz="2000" b="1" dirty="0" smtClean="0">
                <a:solidFill>
                  <a:srgbClr val="663300"/>
                </a:solidFill>
              </a:rPr>
              <a:t> ООШ: </a:t>
            </a:r>
            <a:r>
              <a:rPr lang="ru-RU" altLang="ru-RU" sz="2000" b="1" dirty="0" err="1" smtClean="0">
                <a:solidFill>
                  <a:srgbClr val="663300"/>
                </a:solidFill>
              </a:rPr>
              <a:t>БлиноваТ.Г</a:t>
            </a:r>
            <a:r>
              <a:rPr lang="ru-RU" altLang="ru-RU" sz="2000" b="1" dirty="0" smtClean="0">
                <a:solidFill>
                  <a:srgbClr val="663300"/>
                </a:solidFill>
              </a:rPr>
              <a:t>.</a:t>
            </a:r>
            <a:endParaRPr lang="ru-RU" altLang="ru-RU" sz="200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ru-RU" altLang="ru-RU" sz="3200" b="1" dirty="0">
              <a:solidFill>
                <a:srgbClr val="6633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87"/>
          </a:xfrm>
        </p:spPr>
        <p:txBody>
          <a:bodyPr/>
          <a:lstStyle/>
          <a:p>
            <a:endParaRPr lang="ru-RU" altLang="ru-RU" i="1" smtClean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z="4800" b="1" i="1" smtClean="0">
                <a:solidFill>
                  <a:srgbClr val="002060"/>
                </a:solidFill>
              </a:rPr>
              <a:t>«Дорогу осилит идущий, а математику -                                         мыслящий»</a:t>
            </a:r>
            <a:endParaRPr lang="ru-RU" altLang="ru-RU" sz="4800" i="1" smtClean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14480" y="714356"/>
            <a:ext cx="6215105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663300"/>
                </a:solidFill>
              </a:rPr>
              <a:t>Девиз урока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20713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b="1" i="1" smtClean="0">
                <a:solidFill>
                  <a:srgbClr val="FF0000"/>
                </a:solidFill>
              </a:rPr>
              <a:t>Станции: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2565400"/>
            <a:ext cx="7078662" cy="294163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altLang="ru-RU" smtClean="0"/>
          </a:p>
        </p:txBody>
      </p:sp>
      <p:pic>
        <p:nvPicPr>
          <p:cNvPr id="4100" name="Рисунок 5" descr="detskiy-parovozik-dlya-foto-59888-larg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786063"/>
            <a:ext cx="7358063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Box 7"/>
          <p:cNvSpPr txBox="1">
            <a:spLocks noChangeArrowheads="1"/>
          </p:cNvSpPr>
          <p:nvPr/>
        </p:nvSpPr>
        <p:spPr bwMode="auto">
          <a:xfrm>
            <a:off x="1285875" y="1643063"/>
            <a:ext cx="28463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 i="1">
                <a:solidFill>
                  <a:srgbClr val="002060"/>
                </a:solidFill>
              </a:rPr>
              <a:t>1)Историческая</a:t>
            </a:r>
          </a:p>
        </p:txBody>
      </p:sp>
      <p:sp>
        <p:nvSpPr>
          <p:cNvPr id="3078" name="TextBox 8"/>
          <p:cNvSpPr txBox="1">
            <a:spLocks noChangeArrowheads="1"/>
          </p:cNvSpPr>
          <p:nvPr/>
        </p:nvSpPr>
        <p:spPr bwMode="auto">
          <a:xfrm>
            <a:off x="1928813" y="2000250"/>
            <a:ext cx="33734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 i="1">
                <a:solidFill>
                  <a:srgbClr val="002060"/>
                </a:solidFill>
              </a:rPr>
              <a:t>2) Теоретическая</a:t>
            </a:r>
          </a:p>
        </p:txBody>
      </p:sp>
      <p:sp>
        <p:nvSpPr>
          <p:cNvPr id="3079" name="TextBox 9"/>
          <p:cNvSpPr txBox="1">
            <a:spLocks noChangeArrowheads="1"/>
          </p:cNvSpPr>
          <p:nvPr/>
        </p:nvSpPr>
        <p:spPr bwMode="auto">
          <a:xfrm>
            <a:off x="2857500" y="2428875"/>
            <a:ext cx="3357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 i="1">
                <a:solidFill>
                  <a:srgbClr val="002060"/>
                </a:solidFill>
              </a:rPr>
              <a:t>3) Вычислительная</a:t>
            </a:r>
          </a:p>
        </p:txBody>
      </p:sp>
      <p:sp>
        <p:nvSpPr>
          <p:cNvPr id="3080" name="TextBox 11"/>
          <p:cNvSpPr txBox="1">
            <a:spLocks noChangeArrowheads="1"/>
          </p:cNvSpPr>
          <p:nvPr/>
        </p:nvSpPr>
        <p:spPr bwMode="auto">
          <a:xfrm>
            <a:off x="4429125" y="2857500"/>
            <a:ext cx="2609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 i="1">
                <a:solidFill>
                  <a:srgbClr val="002060"/>
                </a:solidFill>
              </a:rPr>
              <a:t>4) Конечная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  <p:bldP spid="3078" grpId="0"/>
      <p:bldP spid="3079" grpId="0"/>
      <p:bldP spid="308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57200" y="714375"/>
            <a:ext cx="8229600" cy="571500"/>
          </a:xfrm>
        </p:spPr>
        <p:txBody>
          <a:bodyPr/>
          <a:lstStyle/>
          <a:p>
            <a:r>
              <a:rPr lang="ru-RU" altLang="ru-RU" b="1" smtClean="0"/>
              <a:t>СОДЕРЖАНИЕ: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4768850"/>
          </a:xfrm>
        </p:spPr>
        <p:txBody>
          <a:bodyPr/>
          <a:lstStyle/>
          <a:p>
            <a:r>
              <a:rPr lang="ru-RU" altLang="ru-RU" sz="2800" dirty="0" smtClean="0"/>
              <a:t>1.Математическая разминка «Устный счет».</a:t>
            </a:r>
          </a:p>
          <a:p>
            <a:r>
              <a:rPr lang="ru-RU" altLang="ru-RU" sz="2800" dirty="0" smtClean="0"/>
              <a:t>2. Путешествие по станциям:</a:t>
            </a:r>
          </a:p>
          <a:p>
            <a:pPr>
              <a:buFontTx/>
              <a:buNone/>
            </a:pPr>
            <a:r>
              <a:rPr lang="ru-RU" altLang="ru-RU" sz="2800" dirty="0" smtClean="0"/>
              <a:t>-историческая;</a:t>
            </a:r>
          </a:p>
          <a:p>
            <a:pPr>
              <a:buFontTx/>
              <a:buNone/>
            </a:pPr>
            <a:r>
              <a:rPr lang="ru-RU" altLang="ru-RU" sz="2800" dirty="0" smtClean="0"/>
              <a:t>-теоретическая.</a:t>
            </a:r>
          </a:p>
          <a:p>
            <a:pPr>
              <a:buFontTx/>
              <a:buNone/>
            </a:pPr>
            <a:r>
              <a:rPr lang="ru-RU" altLang="ru-RU" sz="2800" dirty="0" smtClean="0"/>
              <a:t>   3.Физминутка.</a:t>
            </a:r>
          </a:p>
          <a:p>
            <a:pPr>
              <a:buFontTx/>
              <a:buNone/>
            </a:pPr>
            <a:r>
              <a:rPr lang="ru-RU" altLang="ru-RU" sz="2800" dirty="0" smtClean="0"/>
              <a:t>   4.Продолжаем путешествие:</a:t>
            </a:r>
          </a:p>
          <a:p>
            <a:pPr>
              <a:buFontTx/>
              <a:buNone/>
            </a:pPr>
            <a:r>
              <a:rPr lang="ru-RU" altLang="ru-RU" sz="2800" dirty="0" smtClean="0"/>
              <a:t>-вычислительная;</a:t>
            </a:r>
          </a:p>
          <a:p>
            <a:pPr>
              <a:buFontTx/>
              <a:buNone/>
            </a:pPr>
            <a:r>
              <a:rPr lang="ru-RU" altLang="ru-RU" sz="2800" dirty="0" smtClean="0"/>
              <a:t>-конечная.</a:t>
            </a:r>
          </a:p>
          <a:p>
            <a:pPr>
              <a:buFontTx/>
              <a:buNone/>
            </a:pPr>
            <a:r>
              <a:rPr lang="ru-RU" altLang="ru-RU" sz="2800" dirty="0" smtClean="0"/>
              <a:t> 5.Подвидение итогов.</a:t>
            </a:r>
          </a:p>
          <a:p>
            <a:pPr>
              <a:buFontTx/>
              <a:buNone/>
            </a:pPr>
            <a:endParaRPr lang="ru-RU" altLang="ru-RU" sz="2800" dirty="0" smtClean="0"/>
          </a:p>
          <a:p>
            <a:pPr>
              <a:buFontTx/>
              <a:buNone/>
            </a:pPr>
            <a:endParaRPr lang="ru-RU" altLang="ru-RU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16812" y="785794"/>
            <a:ext cx="4698327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Устный счет</a:t>
            </a:r>
          </a:p>
        </p:txBody>
      </p:sp>
      <p:sp>
        <p:nvSpPr>
          <p:cNvPr id="6147" name="TextBox 3"/>
          <p:cNvSpPr txBox="1">
            <a:spLocks noChangeArrowheads="1"/>
          </p:cNvSpPr>
          <p:nvPr/>
        </p:nvSpPr>
        <p:spPr bwMode="auto">
          <a:xfrm>
            <a:off x="1571625" y="1643063"/>
            <a:ext cx="2357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 i="1"/>
              <a:t>Вычислить:</a:t>
            </a:r>
          </a:p>
        </p:txBody>
      </p:sp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1500188" y="2143125"/>
            <a:ext cx="17732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/>
              <a:t>-2+10=</a:t>
            </a:r>
          </a:p>
        </p:txBody>
      </p:sp>
      <p:sp>
        <p:nvSpPr>
          <p:cNvPr id="6149" name="TextBox 6"/>
          <p:cNvSpPr txBox="1">
            <a:spLocks noChangeArrowheads="1"/>
          </p:cNvSpPr>
          <p:nvPr/>
        </p:nvSpPr>
        <p:spPr bwMode="auto">
          <a:xfrm>
            <a:off x="1785938" y="2571750"/>
            <a:ext cx="15001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/>
              <a:t>-14+3=</a:t>
            </a:r>
          </a:p>
        </p:txBody>
      </p:sp>
      <p:sp>
        <p:nvSpPr>
          <p:cNvPr id="6150" name="TextBox 7"/>
          <p:cNvSpPr txBox="1">
            <a:spLocks noChangeArrowheads="1"/>
          </p:cNvSpPr>
          <p:nvPr/>
        </p:nvSpPr>
        <p:spPr bwMode="auto">
          <a:xfrm>
            <a:off x="1928813" y="3000375"/>
            <a:ext cx="1714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/>
              <a:t>-3+(-8)=</a:t>
            </a:r>
          </a:p>
        </p:txBody>
      </p:sp>
      <p:sp>
        <p:nvSpPr>
          <p:cNvPr id="6151" name="TextBox 8"/>
          <p:cNvSpPr txBox="1">
            <a:spLocks noChangeArrowheads="1"/>
          </p:cNvSpPr>
          <p:nvPr/>
        </p:nvSpPr>
        <p:spPr bwMode="auto">
          <a:xfrm>
            <a:off x="1643063" y="3429000"/>
            <a:ext cx="15001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/>
              <a:t>18+(-7)=</a:t>
            </a:r>
          </a:p>
        </p:txBody>
      </p:sp>
      <p:sp>
        <p:nvSpPr>
          <p:cNvPr id="6152" name="TextBox 9"/>
          <p:cNvSpPr txBox="1">
            <a:spLocks noChangeArrowheads="1"/>
          </p:cNvSpPr>
          <p:nvPr/>
        </p:nvSpPr>
        <p:spPr bwMode="auto">
          <a:xfrm>
            <a:off x="1357313" y="3786188"/>
            <a:ext cx="1643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/>
              <a:t>10-17=</a:t>
            </a:r>
          </a:p>
        </p:txBody>
      </p:sp>
      <p:sp>
        <p:nvSpPr>
          <p:cNvPr id="6153" name="TextBox 10"/>
          <p:cNvSpPr txBox="1">
            <a:spLocks noChangeArrowheads="1"/>
          </p:cNvSpPr>
          <p:nvPr/>
        </p:nvSpPr>
        <p:spPr bwMode="auto">
          <a:xfrm>
            <a:off x="1071563" y="4214813"/>
            <a:ext cx="1500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/>
              <a:t>-20+30=</a:t>
            </a:r>
          </a:p>
        </p:txBody>
      </p:sp>
      <p:pic>
        <p:nvPicPr>
          <p:cNvPr id="6154" name="Picture 9" descr="deva2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2125" y="4071938"/>
            <a:ext cx="2928938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571750" y="2143125"/>
            <a:ext cx="469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857500" y="2571750"/>
            <a:ext cx="928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FF0000"/>
                </a:solidFill>
              </a:rPr>
              <a:t>-11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143250" y="3000375"/>
            <a:ext cx="8937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FF0000"/>
                </a:solidFill>
              </a:rPr>
              <a:t>-11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928938" y="3429000"/>
            <a:ext cx="857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428875" y="3786188"/>
            <a:ext cx="571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FF0000"/>
                </a:solidFill>
              </a:rPr>
              <a:t>-7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357438" y="4214813"/>
            <a:ext cx="6429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FF0000"/>
                </a:solidFill>
              </a:rPr>
              <a:t>10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857232"/>
            <a:ext cx="4786346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Устный счет</a:t>
            </a:r>
          </a:p>
        </p:txBody>
      </p:sp>
      <p:sp>
        <p:nvSpPr>
          <p:cNvPr id="7171" name="TextBox 2"/>
          <p:cNvSpPr txBox="1">
            <a:spLocks noChangeArrowheads="1"/>
          </p:cNvSpPr>
          <p:nvPr/>
        </p:nvSpPr>
        <p:spPr bwMode="auto">
          <a:xfrm>
            <a:off x="1571625" y="1785938"/>
            <a:ext cx="3038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 i="1"/>
              <a:t>Верно, неверно:</a:t>
            </a:r>
          </a:p>
        </p:txBody>
      </p:sp>
      <p:sp>
        <p:nvSpPr>
          <p:cNvPr id="7172" name="TextBox 3"/>
          <p:cNvSpPr txBox="1">
            <a:spLocks noChangeArrowheads="1"/>
          </p:cNvSpPr>
          <p:nvPr/>
        </p:nvSpPr>
        <p:spPr bwMode="auto">
          <a:xfrm>
            <a:off x="857250" y="2500313"/>
            <a:ext cx="4357688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/>
              <a:t>- 6 + 10 =4 </a:t>
            </a:r>
          </a:p>
          <a:p>
            <a:pPr eaLnBrk="1" hangingPunct="1"/>
            <a:r>
              <a:rPr lang="ru-RU" altLang="ru-RU" sz="2400"/>
              <a:t>- 10 + (- 10) =0</a:t>
            </a:r>
          </a:p>
          <a:p>
            <a:pPr eaLnBrk="1" hangingPunct="1"/>
            <a:r>
              <a:rPr lang="ru-RU" altLang="ru-RU" sz="2400"/>
              <a:t>- 6 – 14 = -8</a:t>
            </a:r>
          </a:p>
          <a:p>
            <a:pPr eaLnBrk="1" hangingPunct="1"/>
            <a:r>
              <a:rPr lang="ru-RU" altLang="ru-RU" sz="2400"/>
              <a:t>21 – (- 5) = 26</a:t>
            </a:r>
          </a:p>
          <a:p>
            <a:pPr eaLnBrk="1" hangingPunct="1"/>
            <a:r>
              <a:rPr lang="ru-RU" altLang="ru-RU" sz="2400"/>
              <a:t>5 – 7 = -2</a:t>
            </a:r>
          </a:p>
          <a:p>
            <a:pPr eaLnBrk="1" hangingPunct="1"/>
            <a:r>
              <a:rPr lang="ru-RU" altLang="ru-RU" sz="2400"/>
              <a:t>0 + (- 8) = 0</a:t>
            </a:r>
          </a:p>
          <a:p>
            <a:pPr eaLnBrk="1" hangingPunct="1"/>
            <a:r>
              <a:rPr lang="ru-RU" altLang="ru-RU" sz="2400"/>
              <a:t>- 2 + 2 = 0</a:t>
            </a:r>
          </a:p>
          <a:p>
            <a:pPr eaLnBrk="1" hangingPunct="1"/>
            <a:r>
              <a:rPr lang="ru-RU" altLang="ru-RU" sz="2400"/>
              <a:t>-3 – (-6) = 3</a:t>
            </a:r>
          </a:p>
          <a:p>
            <a:pPr eaLnBrk="1" hangingPunct="1"/>
            <a:endParaRPr lang="ru-RU" altLang="ru-RU"/>
          </a:p>
        </p:txBody>
      </p:sp>
      <p:pic>
        <p:nvPicPr>
          <p:cNvPr id="7173" name="Picture 9" descr="deva2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3563" y="4143375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643188" y="2500313"/>
            <a:ext cx="428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43250" y="2786063"/>
            <a:ext cx="357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857500" y="3214688"/>
            <a:ext cx="5000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928938" y="3571875"/>
            <a:ext cx="500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643188" y="400050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643188" y="4286250"/>
            <a:ext cx="398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500313" y="4714875"/>
            <a:ext cx="500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571750" y="5072063"/>
            <a:ext cx="6429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FF0000"/>
                </a:solidFill>
              </a:rPr>
              <a:t>+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38"/>
            <a:ext cx="8229600" cy="1428750"/>
          </a:xfrm>
        </p:spPr>
        <p:txBody>
          <a:bodyPr/>
          <a:lstStyle/>
          <a:p>
            <a:r>
              <a:rPr lang="ru-RU" altLang="ru-RU" b="1" smtClean="0">
                <a:solidFill>
                  <a:srgbClr val="FF0000"/>
                </a:solidFill>
              </a:rPr>
              <a:t>Станция «Историческая»</a:t>
            </a:r>
          </a:p>
        </p:txBody>
      </p:sp>
      <p:pic>
        <p:nvPicPr>
          <p:cNvPr id="8195" name="Содержимое 3" descr="detskiy-parovozik-dlya-foto-59888-larg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000125" y="2714625"/>
            <a:ext cx="7072313" cy="2928938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28625" y="857250"/>
            <a:ext cx="8229600" cy="1285875"/>
          </a:xfrm>
        </p:spPr>
        <p:txBody>
          <a:bodyPr/>
          <a:lstStyle/>
          <a:p>
            <a:r>
              <a:rPr lang="ru-RU" altLang="ru-RU" smtClean="0"/>
              <a:t/>
            </a:r>
            <a:br>
              <a:rPr lang="ru-RU" altLang="ru-RU" smtClean="0"/>
            </a:br>
            <a:endParaRPr lang="ru-RU" altLang="ru-RU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928688" y="1643063"/>
          <a:ext cx="7500936" cy="448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312"/>
                <a:gridCol w="2500312"/>
                <a:gridCol w="2500312"/>
              </a:tblGrid>
              <a:tr h="365708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1)   - 42 + 18 = </a:t>
                      </a:r>
                      <a:endParaRPr lang="ru-RU" sz="1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</a:t>
                      </a:r>
                      <a:endParaRPr lang="ru-RU" sz="1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Е</a:t>
                      </a:r>
                      <a:endParaRPr lang="ru-RU" sz="18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9" marR="91439" marT="45714" marB="45714"/>
                </a:tc>
              </a:tr>
              <a:tr h="365708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2)   - 3, 91 + 3,91 = </a:t>
                      </a:r>
                      <a:endParaRPr lang="ru-RU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-20</a:t>
                      </a:r>
                      <a:endParaRPr lang="ru-RU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Т</a:t>
                      </a:r>
                      <a:endParaRPr lang="ru-RU" sz="1800" dirty="0"/>
                    </a:p>
                  </a:txBody>
                  <a:tcPr marL="91439" marR="91439" marT="45714" marB="45714"/>
                </a:tc>
              </a:tr>
              <a:tr h="365708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3)     15,3 + (- 2,3)= </a:t>
                      </a:r>
                      <a:endParaRPr lang="ru-RU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-19</a:t>
                      </a:r>
                      <a:endParaRPr lang="ru-RU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</a:t>
                      </a:r>
                      <a:endParaRPr lang="ru-RU" sz="1800" dirty="0"/>
                    </a:p>
                  </a:txBody>
                  <a:tcPr marL="91439" marR="91439" marT="45714" marB="45714"/>
                </a:tc>
              </a:tr>
              <a:tr h="365708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4)     -6,1+6,1+0= </a:t>
                      </a:r>
                      <a:endParaRPr lang="ru-RU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-24</a:t>
                      </a:r>
                      <a:endParaRPr lang="ru-RU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Р</a:t>
                      </a:r>
                      <a:endParaRPr lang="ru-RU" sz="1800" dirty="0"/>
                    </a:p>
                  </a:txBody>
                  <a:tcPr marL="91439" marR="91439" marT="45714" marB="45714"/>
                </a:tc>
              </a:tr>
              <a:tr h="365708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5)     12 – (-2) = </a:t>
                      </a:r>
                      <a:endParaRPr lang="ru-RU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14</a:t>
                      </a:r>
                      <a:endParaRPr lang="ru-RU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Д</a:t>
                      </a:r>
                      <a:endParaRPr lang="ru-RU" sz="1800" dirty="0"/>
                    </a:p>
                  </a:txBody>
                  <a:tcPr marL="91439" marR="91439" marT="45714" marB="45714"/>
                </a:tc>
              </a:tr>
              <a:tr h="365708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6)    -1/9+ 1/9= </a:t>
                      </a:r>
                      <a:endParaRPr lang="ru-RU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-71</a:t>
                      </a:r>
                      <a:endParaRPr lang="ru-RU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А</a:t>
                      </a:r>
                      <a:endParaRPr lang="ru-RU" sz="1800" dirty="0"/>
                    </a:p>
                  </a:txBody>
                  <a:tcPr marL="91439" marR="91439" marT="45714" marB="45714"/>
                </a:tc>
              </a:tr>
              <a:tr h="365708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7)    -31 –(-12) = </a:t>
                      </a:r>
                      <a:endParaRPr lang="ru-RU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13</a:t>
                      </a:r>
                      <a:endParaRPr lang="ru-RU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</a:t>
                      </a:r>
                      <a:endParaRPr lang="ru-RU" sz="1800" dirty="0"/>
                    </a:p>
                  </a:txBody>
                  <a:tcPr marL="91439" marR="91439" marT="45714" marB="45714"/>
                </a:tc>
              </a:tr>
              <a:tr h="6399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8)    -48 – 23 =</a:t>
                      </a:r>
                    </a:p>
                    <a:p>
                      <a:endParaRPr lang="ru-RU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9" marR="91439" marT="45714" marB="45714"/>
                </a:tc>
              </a:tr>
              <a:tr h="6399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9)     15 – 39 =</a:t>
                      </a:r>
                    </a:p>
                    <a:p>
                      <a:endParaRPr lang="ru-RU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9" marR="91439" marT="45714" marB="45714"/>
                </a:tc>
              </a:tr>
              <a:tr h="6399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10)   -25 –(-5)=</a:t>
                      </a:r>
                    </a:p>
                    <a:p>
                      <a:endParaRPr lang="ru-RU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9" marR="91439" marT="45714" marB="45714"/>
                </a:tc>
              </a:tr>
            </a:tbl>
          </a:graphicData>
        </a:graphic>
      </p:graphicFrame>
      <p:sp>
        <p:nvSpPr>
          <p:cNvPr id="9265" name="TextBox 4"/>
          <p:cNvSpPr txBox="1">
            <a:spLocks noChangeArrowheads="1"/>
          </p:cNvSpPr>
          <p:nvPr/>
        </p:nvSpPr>
        <p:spPr bwMode="auto">
          <a:xfrm>
            <a:off x="1357313" y="1000125"/>
            <a:ext cx="72151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400" b="1">
                <a:solidFill>
                  <a:srgbClr val="002060"/>
                </a:solidFill>
              </a:rPr>
              <a:t>Решите примеры и найдите имя математика: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714875" y="5572125"/>
            <a:ext cx="3357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4000" b="1">
                <a:solidFill>
                  <a:srgbClr val="FF0000"/>
                </a:solidFill>
              </a:rPr>
              <a:t>Рене Декарт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1643063"/>
            <a:ext cx="8229600" cy="44545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1800" b="1" smtClean="0"/>
              <a:t>Отрицательные числа появились значительно позже натуральных чисел и обыкновенных дробей. Первые сведения об отрицательных числах встречаются у китайских математиков во</a:t>
            </a:r>
            <a:r>
              <a:rPr lang="en-US" altLang="ru-RU" sz="1800" b="1" smtClean="0"/>
              <a:t> II </a:t>
            </a:r>
            <a:r>
              <a:rPr lang="ru-RU" altLang="ru-RU" sz="1800" b="1" smtClean="0"/>
              <a:t>в. до н. э. Положительные числа тогда толковались как имущество, а отрицательные – как долг, недостача.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800" b="1" smtClean="0"/>
              <a:t>Но ни египтяне, ни вавилоняне, ни древние греки отрицательных чисел не знали. Лишь в </a:t>
            </a:r>
            <a:r>
              <a:rPr lang="en-US" altLang="ru-RU" sz="1800" b="1" smtClean="0"/>
              <a:t>VII </a:t>
            </a:r>
            <a:r>
              <a:rPr lang="ru-RU" altLang="ru-RU" sz="1800" b="1" smtClean="0"/>
              <a:t>в .индийские математики начали широко использовать отрицательные числа, но относились к ним с некоторым недоверием.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800" b="1" smtClean="0"/>
              <a:t>В Европе отрицательными числами начали пользоваться с</a:t>
            </a:r>
            <a:r>
              <a:rPr lang="en-US" altLang="ru-RU" sz="1800" b="1" smtClean="0"/>
              <a:t> XII –XIII</a:t>
            </a:r>
            <a:r>
              <a:rPr lang="ru-RU" altLang="ru-RU" sz="1800" b="1" smtClean="0"/>
              <a:t> вв., но до </a:t>
            </a:r>
            <a:r>
              <a:rPr lang="en-US" altLang="ru-RU" sz="1800" b="1" smtClean="0"/>
              <a:t>XVI</a:t>
            </a:r>
            <a:r>
              <a:rPr lang="ru-RU" altLang="ru-RU" sz="1800" b="1" smtClean="0"/>
              <a:t>.в., как и в древности, они понимались как долги, большинство учёных считали их «ложными» в отличие от положительных чисел – «истинных».</a:t>
            </a:r>
            <a:r>
              <a:rPr lang="en-US" altLang="ru-RU" sz="1800" b="1" smtClean="0"/>
              <a:t> </a:t>
            </a:r>
            <a:r>
              <a:rPr lang="ru-RU" altLang="ru-RU" sz="1800" b="1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800" b="1" smtClean="0"/>
              <a:t>Признанию отрицательных чисел способствовали работы французского математика, физика и философа </a:t>
            </a:r>
            <a:r>
              <a:rPr lang="ru-RU" altLang="ru-RU" sz="1800" b="1" i="1" smtClean="0"/>
              <a:t>Рене Декарта</a:t>
            </a:r>
            <a:r>
              <a:rPr lang="ru-RU" altLang="ru-RU" sz="1800" b="1" smtClean="0"/>
              <a:t>  (1596-1650). Он предложил геометрическое истолкование положительных и отрицательных чисел – ввёл координатную прямую (1637 г.)</a:t>
            </a:r>
          </a:p>
          <a:p>
            <a:endParaRPr lang="ru-RU" altLang="ru-RU" smtClean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107157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ru-RU" sz="3200" b="1" i="1" kern="10" dirty="0" smtClean="0">
                <a:ln w="9525">
                  <a:round/>
                  <a:headEnd/>
                  <a:tailEnd/>
                </a:ln>
                <a:solidFill>
                  <a:schemeClr val="accent5">
                    <a:lumMod val="10000"/>
                  </a:schemeClr>
                </a:solidFill>
              </a:rPr>
              <a:t>«Не зная прошлого развития науки,</a:t>
            </a:r>
            <a:br>
              <a:rPr lang="ru-RU" sz="3200" b="1" i="1" kern="10" dirty="0" smtClean="0">
                <a:ln w="9525">
                  <a:round/>
                  <a:headEnd/>
                  <a:tailEnd/>
                </a:ln>
                <a:solidFill>
                  <a:schemeClr val="accent5">
                    <a:lumMod val="10000"/>
                  </a:schemeClr>
                </a:solidFill>
              </a:rPr>
            </a:br>
            <a:r>
              <a:rPr lang="ru-RU" sz="3200" b="1" i="1" kern="10" dirty="0" smtClean="0">
                <a:ln w="9525">
                  <a:round/>
                  <a:headEnd/>
                  <a:tailEnd/>
                </a:ln>
                <a:solidFill>
                  <a:schemeClr val="accent5">
                    <a:lumMod val="10000"/>
                  </a:schemeClr>
                </a:solidFill>
              </a:rPr>
              <a:t> трудно понять её настоящее».</a:t>
            </a:r>
            <a:r>
              <a:rPr lang="ru-RU" sz="3200" b="1" kern="10" dirty="0" smtClean="0">
                <a:ln w="9525">
                  <a:round/>
                  <a:headEnd/>
                  <a:tailEnd/>
                </a:ln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ru-RU" kern="10" dirty="0" smtClean="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</a:rPr>
              <a:t/>
            </a:r>
            <a:br>
              <a:rPr lang="ru-RU" kern="10" dirty="0" smtClean="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</a:rPr>
            </a:br>
            <a:endParaRPr lang="ru-RU" dirty="0"/>
          </a:p>
        </p:txBody>
      </p:sp>
      <p:pic>
        <p:nvPicPr>
          <p:cNvPr id="5" name="Picture 24" descr="Декарт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43875" y="5286375"/>
            <a:ext cx="10001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75" y="500063"/>
            <a:ext cx="7972425" cy="1000125"/>
          </a:xfrm>
        </p:spPr>
        <p:txBody>
          <a:bodyPr/>
          <a:lstStyle/>
          <a:p>
            <a:r>
              <a:rPr lang="ru-RU" altLang="ru-RU" b="1" smtClean="0">
                <a:solidFill>
                  <a:srgbClr val="FF0000"/>
                </a:solidFill>
              </a:rPr>
              <a:t>Станция «Теоретическая</a:t>
            </a:r>
            <a:r>
              <a:rPr lang="ru-RU" altLang="ru-RU" smtClean="0">
                <a:solidFill>
                  <a:srgbClr val="FF0000"/>
                </a:solidFill>
              </a:rPr>
              <a:t>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  <a:defRPr/>
            </a:pP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/>
            </a:r>
            <a:b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</a:br>
            <a:endParaRPr lang="ru-RU" dirty="0"/>
          </a:p>
        </p:txBody>
      </p:sp>
      <p:pic>
        <p:nvPicPr>
          <p:cNvPr id="6" name="Рисунок 5" descr="detskiy-parovozik-dlya-foto-59888-larg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357438"/>
            <a:ext cx="7358063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71604" y="785794"/>
            <a:ext cx="6901335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Игра «Да или Нет»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4438" y="1643063"/>
            <a:ext cx="7429500" cy="4943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b="1" kern="0" dirty="0">
                <a:latin typeface="Monotype Corsiva" pitchFamily="66" charset="0"/>
                <a:cs typeface="Aparajita" pitchFamily="34" charset="0"/>
              </a:rPr>
              <a:t>1. Два числа, отличающиеся только знаками,    называются положительными.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b="1" kern="0" dirty="0">
                <a:latin typeface="Monotype Corsiva" pitchFamily="66" charset="0"/>
                <a:cs typeface="Aparajita" pitchFamily="34" charset="0"/>
              </a:rPr>
              <a:t>2. Для каждого числа есть два противоположных ему числа.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b="1" kern="0" dirty="0">
                <a:latin typeface="Monotype Corsiva" pitchFamily="66" charset="0"/>
                <a:cs typeface="Aparajita" pitchFamily="34" charset="0"/>
              </a:rPr>
              <a:t>3. Сумма противоположных чисел равна нулю.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b="1" kern="0" dirty="0">
                <a:latin typeface="Monotype Corsiva" pitchFamily="66" charset="0"/>
                <a:cs typeface="Aparajita" pitchFamily="34" charset="0"/>
              </a:rPr>
              <a:t>4. Модуль числа 0 равен  нулю.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b="1" kern="0" dirty="0">
                <a:latin typeface="Monotype Corsiva" pitchFamily="66" charset="0"/>
                <a:cs typeface="Aparajita" pitchFamily="34" charset="0"/>
              </a:rPr>
              <a:t>5. Модуль числа может быть отрицательным.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b="1" kern="0" dirty="0">
                <a:latin typeface="Monotype Corsiva" pitchFamily="66" charset="0"/>
                <a:cs typeface="Aparajita" pitchFamily="34" charset="0"/>
              </a:rPr>
              <a:t>6. Противоположные числа имеют разные модули.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b="1" kern="0" dirty="0">
                <a:latin typeface="Monotype Corsiva" pitchFamily="66" charset="0"/>
                <a:cs typeface="Aparajita" pitchFamily="34" charset="0"/>
              </a:rPr>
              <a:t>7. Из двух отрицательных чисел меньше то, модуль которого меньше.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b="1" kern="0" dirty="0">
                <a:latin typeface="Monotype Corsiva" pitchFamily="66" charset="0"/>
                <a:cs typeface="Aparajita" pitchFamily="34" charset="0"/>
              </a:rPr>
              <a:t>8. Нуль меньше любого отрицательного числа.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b="1" kern="0" dirty="0">
                <a:latin typeface="Monotype Corsiva" pitchFamily="66" charset="0"/>
                <a:cs typeface="Aparajita" pitchFamily="34" charset="0"/>
              </a:rPr>
              <a:t>9. Нуль меньше любого положительного числа.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b="1" kern="0" dirty="0">
                <a:latin typeface="Monotype Corsiva" pitchFamily="66" charset="0"/>
                <a:cs typeface="Aparajita" pitchFamily="34" charset="0"/>
              </a:rPr>
              <a:t>10. Если к любому числу прибавить О, то число не изменится.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28688" y="1714500"/>
            <a:ext cx="428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28688" y="2286000"/>
            <a:ext cx="327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928688" y="2714625"/>
            <a:ext cx="3984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928688" y="3143250"/>
            <a:ext cx="357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928688" y="3429000"/>
            <a:ext cx="357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928688" y="3714750"/>
            <a:ext cx="285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928688" y="4071938"/>
            <a:ext cx="469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000125" y="4857750"/>
            <a:ext cx="285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 flipH="1">
            <a:off x="928688" y="5214938"/>
            <a:ext cx="428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928688" y="5572125"/>
            <a:ext cx="469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>
                <a:solidFill>
                  <a:srgbClr val="FF0000"/>
                </a:solidFill>
              </a:rPr>
              <a:t>+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1714500" y="928688"/>
            <a:ext cx="6858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000" b="1" i="1"/>
              <a:t>Вставить пропущенные слова в предложения:</a:t>
            </a:r>
          </a:p>
        </p:txBody>
      </p:sp>
      <p:sp>
        <p:nvSpPr>
          <p:cNvPr id="13315" name="TextBox 9"/>
          <p:cNvSpPr txBox="1">
            <a:spLocks noChangeArrowheads="1"/>
          </p:cNvSpPr>
          <p:nvPr/>
        </p:nvSpPr>
        <p:spPr bwMode="auto">
          <a:xfrm>
            <a:off x="1285875" y="1428750"/>
            <a:ext cx="700087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600" i="1"/>
              <a:t>1)Числа со знаком «+» называют _______________</a:t>
            </a:r>
            <a:endParaRPr lang="ru-RU" altLang="ru-RU" sz="1600"/>
          </a:p>
          <a:p>
            <a:pPr eaLnBrk="1" hangingPunct="1"/>
            <a:r>
              <a:rPr lang="ru-RU" altLang="ru-RU" sz="1600" i="1"/>
              <a:t>2)Числа со знаком «-» называют _______________</a:t>
            </a:r>
            <a:endParaRPr lang="ru-RU" altLang="ru-RU" sz="1600"/>
          </a:p>
          <a:p>
            <a:pPr eaLnBrk="1" hangingPunct="1"/>
            <a:r>
              <a:rPr lang="ru-RU" altLang="ru-RU" sz="1600" i="1"/>
              <a:t>3)Расстояние ( в единичных отрезках) от начала координат до точки А(а) называется __________числа а.</a:t>
            </a:r>
            <a:endParaRPr lang="ru-RU" altLang="ru-RU" sz="1600"/>
          </a:p>
          <a:p>
            <a:pPr eaLnBrk="1" hangingPunct="1"/>
            <a:r>
              <a:rPr lang="ru-RU" altLang="ru-RU" sz="1600" i="1"/>
              <a:t>4)Увеличение любой величины можно выразить __________________ числом, а  уменьшение __________________ числом.</a:t>
            </a:r>
            <a:endParaRPr lang="ru-RU" altLang="ru-RU" sz="1600"/>
          </a:p>
          <a:p>
            <a:pPr eaLnBrk="1" hangingPunct="1"/>
            <a:r>
              <a:rPr lang="ru-RU" altLang="ru-RU" sz="1600" i="1"/>
              <a:t>5)Чтобы сложить два отрицательных числа, нужно: сложить их _________; поставить перед полученным числом знак ___     .</a:t>
            </a:r>
            <a:endParaRPr lang="ru-RU" altLang="ru-RU" sz="1600"/>
          </a:p>
          <a:p>
            <a:pPr eaLnBrk="1" hangingPunct="1"/>
            <a:r>
              <a:rPr lang="ru-RU" altLang="ru-RU" sz="1600" i="1"/>
              <a:t>6)Чтобы сложить два числа с разными знаками, нужно: из большего ___________ вычесть ______    меньшего числа; перед полученным числом поставить знак __________ модуля; а+(-а)= ___</a:t>
            </a:r>
            <a:endParaRPr lang="ru-RU" altLang="ru-RU" sz="1600"/>
          </a:p>
          <a:p>
            <a:pPr eaLnBrk="1" hangingPunct="1"/>
            <a:r>
              <a:rPr lang="ru-RU" altLang="ru-RU" sz="1600" i="1"/>
              <a:t>0+а=___.</a:t>
            </a:r>
            <a:endParaRPr lang="ru-RU" altLang="ru-RU" sz="1600"/>
          </a:p>
          <a:p>
            <a:pPr eaLnBrk="1" hangingPunct="1"/>
            <a:r>
              <a:rPr lang="ru-RU" altLang="ru-RU" sz="1600" i="1"/>
              <a:t>7)Чтобы из данного числа вычесть другое надо к уменьшаемому прибавить число _______________        вычитаемому.</a:t>
            </a:r>
            <a:endParaRPr lang="ru-RU" altLang="ru-RU" sz="1600"/>
          </a:p>
          <a:p>
            <a:pPr eaLnBrk="1" hangingPunct="1"/>
            <a:endParaRPr lang="ru-RU" altLang="ru-RU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643438" y="1428750"/>
            <a:ext cx="228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положительными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786313" y="1643063"/>
            <a:ext cx="2428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отрицательными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571875" y="2143125"/>
            <a:ext cx="1214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модулем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00750" y="2357438"/>
            <a:ext cx="2214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положительным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643313" y="2643188"/>
            <a:ext cx="2214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отрицательным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285875" y="3143250"/>
            <a:ext cx="1214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модули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572250" y="3071813"/>
            <a:ext cx="1357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минус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428750" y="3571875"/>
            <a:ext cx="1143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модудя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429000" y="3571875"/>
            <a:ext cx="1071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модуль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571875" y="3857625"/>
            <a:ext cx="1428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большего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429375" y="3786188"/>
            <a:ext cx="5000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785938" y="4071938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ru-RU" b="1">
                <a:solidFill>
                  <a:srgbClr val="FF0000"/>
                </a:solidFill>
              </a:rPr>
              <a:t>a</a:t>
            </a:r>
            <a:endParaRPr lang="ru-RU" altLang="ru-RU" b="1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000375" y="4572000"/>
            <a:ext cx="228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FF0000"/>
                </a:solidFill>
              </a:rPr>
              <a:t>противоположное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917575"/>
          </a:xfrm>
        </p:spPr>
        <p:txBody>
          <a:bodyPr/>
          <a:lstStyle/>
          <a:p>
            <a:r>
              <a:rPr lang="ru-RU" altLang="ru-RU" dirty="0" smtClean="0">
                <a:solidFill>
                  <a:srgbClr val="FF0000"/>
                </a:solidFill>
              </a:rPr>
              <a:t>«</a:t>
            </a:r>
            <a:r>
              <a:rPr lang="ru-RU" altLang="ru-RU" dirty="0" err="1" smtClean="0">
                <a:solidFill>
                  <a:srgbClr val="FF0000"/>
                </a:solidFill>
              </a:rPr>
              <a:t>Физминутка</a:t>
            </a:r>
            <a:r>
              <a:rPr lang="ru-RU" altLang="ru-RU" dirty="0" smtClean="0">
                <a:solidFill>
                  <a:srgbClr val="FF0000"/>
                </a:solidFill>
              </a:rPr>
              <a:t>»</a:t>
            </a:r>
          </a:p>
        </p:txBody>
      </p:sp>
      <p:pic>
        <p:nvPicPr>
          <p:cNvPr id="14340" name="Picture 2" descr="http://ppt4web.ru/images/15/975/640/img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072063"/>
            <a:ext cx="2643188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физ. минутка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23528" y="1149105"/>
            <a:ext cx="8560895" cy="4815926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928688" y="714375"/>
            <a:ext cx="7143750" cy="1000125"/>
          </a:xfrm>
        </p:spPr>
        <p:txBody>
          <a:bodyPr/>
          <a:lstStyle/>
          <a:p>
            <a:r>
              <a:rPr lang="ru-RU" altLang="ru-RU" smtClean="0">
                <a:solidFill>
                  <a:srgbClr val="FF0000"/>
                </a:solidFill>
              </a:rPr>
              <a:t>Станция «Вычислительная»</a:t>
            </a:r>
          </a:p>
        </p:txBody>
      </p:sp>
      <p:pic>
        <p:nvPicPr>
          <p:cNvPr id="15363" name="Содержимое 4" descr="detskiy-parovozik-dlya-foto-59888-larg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071563" y="3138488"/>
            <a:ext cx="7072312" cy="2362200"/>
          </a:xfrm>
        </p:spPr>
      </p:pic>
      <p:sp>
        <p:nvSpPr>
          <p:cNvPr id="15364" name="TextBox 5"/>
          <p:cNvSpPr txBox="1">
            <a:spLocks noChangeArrowheads="1"/>
          </p:cNvSpPr>
          <p:nvPr/>
        </p:nvSpPr>
        <p:spPr bwMode="auto">
          <a:xfrm>
            <a:off x="3286125" y="250031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5365" name="Picture 27" descr="CAWHAFK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6188" y="2000250"/>
            <a:ext cx="2286000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714375"/>
            <a:ext cx="8229600" cy="857250"/>
          </a:xfrm>
        </p:spPr>
        <p:txBody>
          <a:bodyPr/>
          <a:lstStyle/>
          <a:p>
            <a:r>
              <a:rPr lang="ru-RU" altLang="ru-RU" sz="3200" b="1" i="1" smtClean="0">
                <a:solidFill>
                  <a:srgbClr val="002060"/>
                </a:solidFill>
              </a:rPr>
              <a:t>Выполните сложение с помощью координатной прямой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 altLang="ru-RU" smtClean="0"/>
              <a:t> -3+5=       4+(-8)=        -2+(-3)=           </a:t>
            </a:r>
          </a:p>
          <a:p>
            <a:pPr algn="ctr">
              <a:buFontTx/>
              <a:buNone/>
            </a:pPr>
            <a:r>
              <a:rPr lang="ru-RU" altLang="ru-RU" b="1" i="1" smtClean="0">
                <a:solidFill>
                  <a:srgbClr val="002060"/>
                </a:solidFill>
              </a:rPr>
              <a:t>Решите уравнение:                                             </a:t>
            </a:r>
            <a:r>
              <a:rPr lang="ru-RU" altLang="ru-RU" smtClean="0"/>
              <a:t>3,8 + х = - 2,7</a:t>
            </a:r>
            <a:r>
              <a:rPr lang="ru-RU" altLang="ru-RU" smtClean="0">
                <a:solidFill>
                  <a:srgbClr val="FF0000"/>
                </a:solidFill>
              </a:rPr>
              <a:t> </a:t>
            </a:r>
          </a:p>
          <a:p>
            <a:pPr algn="ctr">
              <a:buFontTx/>
              <a:buNone/>
            </a:pPr>
            <a:r>
              <a:rPr lang="ru-RU" altLang="ru-RU" smtClean="0"/>
              <a:t>- 34 +Х = - 166</a:t>
            </a:r>
            <a:endParaRPr lang="ru-RU" altLang="ru-RU" smtClean="0">
              <a:solidFill>
                <a:srgbClr val="FF0000"/>
              </a:solidFill>
            </a:endParaRPr>
          </a:p>
          <a:p>
            <a:pPr algn="ctr">
              <a:buFontTx/>
              <a:buNone/>
            </a:pPr>
            <a:r>
              <a:rPr lang="ru-RU" altLang="ru-RU" b="1" i="1" smtClean="0">
                <a:solidFill>
                  <a:srgbClr val="002060"/>
                </a:solidFill>
              </a:rPr>
              <a:t>Вычислите:                                                   </a:t>
            </a:r>
            <a:r>
              <a:rPr lang="ru-RU" altLang="ru-RU" smtClean="0"/>
              <a:t>- 11,9 + (-6,7 +11,9)                                     - 9,1 – (7,6 – 9,1)</a:t>
            </a:r>
          </a:p>
          <a:p>
            <a:pPr algn="ctr">
              <a:buFontTx/>
              <a:buNone/>
            </a:pPr>
            <a:r>
              <a:rPr lang="ru-RU" altLang="ru-RU" smtClean="0"/>
              <a:t>             </a:t>
            </a:r>
          </a:p>
          <a:p>
            <a:pPr algn="ctr">
              <a:buFontTx/>
              <a:buNone/>
            </a:pPr>
            <a:r>
              <a:rPr lang="ru-RU" altLang="ru-RU" smtClean="0">
                <a:solidFill>
                  <a:srgbClr val="FF0000"/>
                </a:solidFill>
              </a:rPr>
              <a:t>      </a:t>
            </a:r>
          </a:p>
        </p:txBody>
      </p:sp>
      <p:pic>
        <p:nvPicPr>
          <p:cNvPr id="16388" name="Picture 13" descr="noteb4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3625" y="4143375"/>
            <a:ext cx="2771775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57500" y="1643063"/>
            <a:ext cx="428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72063" y="1571625"/>
            <a:ext cx="642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3200">
                <a:solidFill>
                  <a:srgbClr val="FF0000"/>
                </a:solidFill>
              </a:rPr>
              <a:t>-4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358063" y="1571625"/>
            <a:ext cx="642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3200">
                <a:solidFill>
                  <a:srgbClr val="FF0000"/>
                </a:solidFill>
              </a:rPr>
              <a:t>-5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143625" y="2714625"/>
            <a:ext cx="1285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3200">
                <a:solidFill>
                  <a:srgbClr val="FF0000"/>
                </a:solidFill>
              </a:rPr>
              <a:t>(-6,5)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143625" y="3214688"/>
            <a:ext cx="1357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3200">
                <a:solidFill>
                  <a:srgbClr val="FF0000"/>
                </a:solidFill>
              </a:rPr>
              <a:t>(-132)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643688" y="4286250"/>
            <a:ext cx="1285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3200" b="1">
                <a:solidFill>
                  <a:srgbClr val="FF0000"/>
                </a:solidFill>
              </a:rPr>
              <a:t>(-6,7)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715125" y="4929188"/>
            <a:ext cx="1500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3200" b="1">
                <a:solidFill>
                  <a:srgbClr val="FF0000"/>
                </a:solidFill>
              </a:rPr>
              <a:t>(-7,6)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917575"/>
          </a:xfrm>
        </p:spPr>
        <p:txBody>
          <a:bodyPr/>
          <a:lstStyle/>
          <a:p>
            <a:r>
              <a:rPr lang="ru-RU" altLang="ru-RU" sz="3600" b="1" i="1" smtClean="0">
                <a:solidFill>
                  <a:srgbClr val="FF0000"/>
                </a:solidFill>
              </a:rPr>
              <a:t>Станция «Конечная»</a:t>
            </a:r>
          </a:p>
        </p:txBody>
      </p:sp>
      <p:pic>
        <p:nvPicPr>
          <p:cNvPr id="4" name="Содержимое 3" descr="detskiy-parovozik-dlya-foto-59888-larg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285875" y="2428875"/>
            <a:ext cx="6929438" cy="2147888"/>
          </a:xfrm>
        </p:spPr>
      </p:pic>
      <p:pic>
        <p:nvPicPr>
          <p:cNvPr id="17412" name="Picture 10" descr="120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857625"/>
            <a:ext cx="197008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500063" y="785813"/>
            <a:ext cx="8229600" cy="857250"/>
          </a:xfrm>
        </p:spPr>
        <p:txBody>
          <a:bodyPr/>
          <a:lstStyle/>
          <a:p>
            <a:r>
              <a:rPr lang="ru-RU" altLang="ru-RU" sz="3200" b="1" smtClean="0">
                <a:solidFill>
                  <a:srgbClr val="00B0F0"/>
                </a:solidFill>
              </a:rPr>
              <a:t>Даны числа: -10 и 2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b="1" smtClean="0"/>
              <a:t>Чему равны модули?</a:t>
            </a:r>
          </a:p>
          <a:p>
            <a:r>
              <a:rPr lang="ru-RU" altLang="ru-RU" b="1" smtClean="0"/>
              <a:t>Какое число больше?</a:t>
            </a:r>
          </a:p>
          <a:p>
            <a:r>
              <a:rPr lang="ru-RU" altLang="ru-RU" b="1" smtClean="0"/>
              <a:t>Два числа больше обоих?</a:t>
            </a:r>
          </a:p>
          <a:p>
            <a:r>
              <a:rPr lang="ru-RU" altLang="ru-RU" b="1" smtClean="0"/>
              <a:t>Два числа меньше обоих чисел?</a:t>
            </a:r>
          </a:p>
          <a:p>
            <a:r>
              <a:rPr lang="ru-RU" altLang="ru-RU" b="1" smtClean="0"/>
              <a:t>Сумма чисел?</a:t>
            </a:r>
          </a:p>
          <a:p>
            <a:endParaRPr lang="ru-RU" altLang="ru-RU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1071562"/>
          </a:xfrm>
        </p:spPr>
        <p:txBody>
          <a:bodyPr/>
          <a:lstStyle/>
          <a:p>
            <a:r>
              <a:rPr lang="ru-RU" altLang="ru-RU" b="1" smtClean="0">
                <a:solidFill>
                  <a:srgbClr val="FF0000"/>
                </a:solidFill>
              </a:rPr>
              <a:t>Самостоятельная работа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               Вариант 1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z="1200" b="1" smtClean="0">
              <a:solidFill>
                <a:srgbClr val="000000"/>
              </a:solidFill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              1. Укажите верное неравенство.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            а) -5&gt;2; б)-20&lt;-40;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            в)-48&lt;-36; г)0&lt;-15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 2. Укажите неверное неравенство.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а) 4&gt;0;  б)-5&gt;-4;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 в)7&gt;-12;   г)0&gt;-9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z="1200" b="1" smtClean="0">
              <a:solidFill>
                <a:srgbClr val="000000"/>
              </a:solidFill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3. Расположите числа -100, -200 и 50 в порядке возрастания.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а) -100,-200,50;   б) 50,-100,-200; 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в) -200,-100,50;   г) 50,-200,-100 </a:t>
            </a:r>
          </a:p>
          <a:p>
            <a:pPr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         4. Сравните числа |-5,17| и  |5,17|.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а) |-5,17| &lt; |5,17|; 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б) |-5,17| &gt; |5,17|;  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в) |-5,17| = |5,17|;  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 г) сравнить нельзя.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 5. Решите уравнение   -</a:t>
            </a:r>
            <a:r>
              <a:rPr lang="en-US" altLang="ru-RU" sz="1200" b="1" smtClean="0">
                <a:solidFill>
                  <a:srgbClr val="000000"/>
                </a:solidFill>
              </a:rPr>
              <a:t>X</a:t>
            </a:r>
            <a:r>
              <a:rPr lang="ru-RU" altLang="ru-RU" sz="1200" b="1" smtClean="0">
                <a:solidFill>
                  <a:srgbClr val="000000"/>
                </a:solidFill>
              </a:rPr>
              <a:t>=5,75.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z="1100" smtClean="0"/>
          </a:p>
        </p:txBody>
      </p:sp>
      <p:sp>
        <p:nvSpPr>
          <p:cNvPr id="19460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Вариант 2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z="1200" b="1" smtClean="0">
              <a:solidFill>
                <a:srgbClr val="000000"/>
              </a:solidFill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1. Укажите верное неравенство.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а) -4&gt;2; б)-55&lt;-45;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в)-10&lt;-36; г) 0=15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z="1200" b="1" smtClean="0">
              <a:solidFill>
                <a:srgbClr val="000000"/>
              </a:solidFill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2. Укажите неверное неравенство.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а) 4&gt;3;  б)-1&gt;-4; 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в)7&gt;-12;   г)-10&gt;9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z="1200" b="1" smtClean="0">
              <a:solidFill>
                <a:srgbClr val="000000"/>
              </a:solidFill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3. Расположите числа -500, -300 и 60 в порядке  убывания.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 а) -300,-500,60;   б) 60,-500,-300;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 в) -500,-300,60;   г) 60,-300,-500 </a:t>
            </a:r>
          </a:p>
          <a:p>
            <a:pPr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         4. Сравните числа |-3,27| и  |3,27|.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 а) |-3,27| &lt; |3,27|;   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 б) |-3,27| &gt; |3,27|; 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 в) |-3,27| = |3,27|; 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 г) сравнить нельзя.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200" b="1" smtClean="0">
                <a:solidFill>
                  <a:srgbClr val="000000"/>
                </a:solidFill>
              </a:rPr>
              <a:t> 5. Решите уравнение   - </a:t>
            </a:r>
            <a:r>
              <a:rPr lang="en-US" altLang="ru-RU" sz="1200" b="1" smtClean="0">
                <a:solidFill>
                  <a:srgbClr val="000000"/>
                </a:solidFill>
              </a:rPr>
              <a:t>X</a:t>
            </a:r>
            <a:r>
              <a:rPr lang="ru-RU" altLang="ru-RU" sz="1200" b="1" smtClean="0">
                <a:solidFill>
                  <a:srgbClr val="000000"/>
                </a:solidFill>
              </a:rPr>
              <a:t>= -8,35.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mtClean="0"/>
          </a:p>
        </p:txBody>
      </p:sp>
      <p:sp>
        <p:nvSpPr>
          <p:cNvPr id="5" name="TextBox 4"/>
          <p:cNvSpPr txBox="1"/>
          <p:nvPr/>
        </p:nvSpPr>
        <p:spPr>
          <a:xfrm>
            <a:off x="428625" y="5929313"/>
            <a:ext cx="8143875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ВБВВ -5,75                                                      БГВВ   8,35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57200" y="428625"/>
            <a:ext cx="8229600" cy="1285875"/>
          </a:xfrm>
        </p:spPr>
        <p:txBody>
          <a:bodyPr/>
          <a:lstStyle/>
          <a:p>
            <a:r>
              <a:rPr lang="ru-RU" altLang="ru-RU" sz="6000" b="1" i="1" smtClean="0">
                <a:solidFill>
                  <a:srgbClr val="FF0000"/>
                </a:solidFill>
              </a:rPr>
              <a:t>Итог урока</a:t>
            </a: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Путешествуя по станциям, мы повторили и закрепили сложение чисел с разными знаками.</a:t>
            </a:r>
          </a:p>
          <a:p>
            <a:pPr eaLnBrk="1" hangingPunct="1"/>
            <a:r>
              <a:rPr lang="ru-RU" altLang="ru-RU" smtClean="0"/>
              <a:t>Задание на дом: </a:t>
            </a:r>
          </a:p>
          <a:p>
            <a:pPr eaLnBrk="1" hangingPunct="1">
              <a:buFontTx/>
              <a:buNone/>
            </a:pPr>
            <a:r>
              <a:rPr lang="ru-RU" altLang="ru-RU" smtClean="0"/>
              <a:t>	повторить правила.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i (2)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57224" y="714356"/>
            <a:ext cx="7500990" cy="478634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4400" b="1" dirty="0" smtClean="0">
                <a:solidFill>
                  <a:srgbClr val="FFC000"/>
                </a:solidFill>
              </a:rPr>
              <a:t>Спасибо за урок!!!</a:t>
            </a:r>
            <a:endParaRPr lang="ru-RU" sz="44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2133600"/>
            <a:ext cx="7210425" cy="29511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 b="1" smtClean="0">
                <a:solidFill>
                  <a:srgbClr val="663300"/>
                </a:solidFill>
              </a:rPr>
              <a:t>источник шаблона: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 b="1" smtClean="0">
                <a:solidFill>
                  <a:srgbClr val="663300"/>
                </a:solidFill>
              </a:rPr>
              <a:t>     Шумарина Вера Алексеевна, учитель математики ГКС(К)ОУ С(К)ОШ №11 </a:t>
            </a:r>
            <a:r>
              <a:rPr lang="en-US" altLang="ru-RU" sz="1600" b="1" smtClean="0">
                <a:solidFill>
                  <a:srgbClr val="663300"/>
                </a:solidFill>
              </a:rPr>
              <a:t>VIII</a:t>
            </a:r>
            <a:r>
              <a:rPr lang="ru-RU" altLang="ru-RU" sz="1600" b="1" smtClean="0">
                <a:solidFill>
                  <a:srgbClr val="663300"/>
                </a:solidFill>
              </a:rPr>
              <a:t> вида г.Балашова Саратовской области</a:t>
            </a:r>
            <a:endParaRPr lang="en-US" altLang="ru-RU" sz="1600" b="1" smtClean="0">
              <a:solidFill>
                <a:srgbClr val="6633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2800" b="1" smtClean="0"/>
              <a:t>    </a:t>
            </a:r>
            <a:r>
              <a:rPr lang="ru-RU" altLang="ru-RU" sz="2800" b="1" smtClean="0">
                <a:hlinkClick r:id="rId2"/>
              </a:rPr>
              <a:t>skosh11.ucoz.ru/</a:t>
            </a:r>
            <a:endParaRPr lang="ru-RU" altLang="ru-RU" sz="28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ru-RU" sz="1600" b="1" smtClean="0">
              <a:solidFill>
                <a:srgbClr val="663300"/>
              </a:solidFill>
            </a:endParaRPr>
          </a:p>
          <a:p>
            <a:pPr eaLnBrk="1" hangingPunct="1"/>
            <a:endParaRPr lang="ru-RU" altLang="ru-RU" sz="1600" b="1" smtClean="0">
              <a:solidFill>
                <a:srgbClr val="6633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</TotalTime>
  <Words>1171</Words>
  <Application>Microsoft Office PowerPoint</Application>
  <PresentationFormat>Экран (4:3)</PresentationFormat>
  <Paragraphs>200</Paragraphs>
  <Slides>21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Оформление по умолчанию</vt:lpstr>
      <vt:lpstr>Слайд 1</vt:lpstr>
      <vt:lpstr>Слайд 2</vt:lpstr>
      <vt:lpstr>Станции:</vt:lpstr>
      <vt:lpstr>СОДЕРЖАНИЕ:</vt:lpstr>
      <vt:lpstr>Слайд 5</vt:lpstr>
      <vt:lpstr>Слайд 6</vt:lpstr>
      <vt:lpstr>Станция «Историческая»</vt:lpstr>
      <vt:lpstr> </vt:lpstr>
      <vt:lpstr>«Не зная прошлого развития науки,  трудно понять её настоящее».  </vt:lpstr>
      <vt:lpstr>Станция «Теоретическая»</vt:lpstr>
      <vt:lpstr>Слайд 11</vt:lpstr>
      <vt:lpstr>Слайд 12</vt:lpstr>
      <vt:lpstr>«Физминутка»</vt:lpstr>
      <vt:lpstr>Станция «Вычислительная»</vt:lpstr>
      <vt:lpstr>Выполните сложение с помощью координатной прямой</vt:lpstr>
      <vt:lpstr>Станция «Конечная»</vt:lpstr>
      <vt:lpstr>Даны числа: -10 и 2</vt:lpstr>
      <vt:lpstr>Самостоятельная работа</vt:lpstr>
      <vt:lpstr>Итог урока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86</cp:revision>
  <dcterms:created xsi:type="dcterms:W3CDTF">2012-02-25T22:11:54Z</dcterms:created>
  <dcterms:modified xsi:type="dcterms:W3CDTF">2017-03-15T11:19:29Z</dcterms:modified>
</cp:coreProperties>
</file>