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  <p:sldMasterId id="2147483700" r:id="rId2"/>
  </p:sldMasterIdLst>
  <p:notesMasterIdLst>
    <p:notesMasterId r:id="rId60"/>
  </p:notesMasterIdLst>
  <p:sldIdLst>
    <p:sldId id="342" r:id="rId3"/>
    <p:sldId id="343" r:id="rId4"/>
    <p:sldId id="259" r:id="rId5"/>
    <p:sldId id="345" r:id="rId6"/>
    <p:sldId id="346" r:id="rId7"/>
    <p:sldId id="347" r:id="rId8"/>
    <p:sldId id="348" r:id="rId9"/>
    <p:sldId id="349" r:id="rId10"/>
    <p:sldId id="350" r:id="rId11"/>
    <p:sldId id="351" r:id="rId12"/>
    <p:sldId id="352" r:id="rId13"/>
    <p:sldId id="273" r:id="rId14"/>
    <p:sldId id="353" r:id="rId15"/>
    <p:sldId id="361" r:id="rId16"/>
    <p:sldId id="275" r:id="rId17"/>
    <p:sldId id="354" r:id="rId18"/>
    <p:sldId id="277" r:id="rId19"/>
    <p:sldId id="278" r:id="rId20"/>
    <p:sldId id="355" r:id="rId21"/>
    <p:sldId id="356" r:id="rId22"/>
    <p:sldId id="357" r:id="rId23"/>
    <p:sldId id="285" r:id="rId24"/>
    <p:sldId id="359" r:id="rId25"/>
    <p:sldId id="287" r:id="rId26"/>
    <p:sldId id="289" r:id="rId27"/>
    <p:sldId id="362" r:id="rId28"/>
    <p:sldId id="365" r:id="rId29"/>
    <p:sldId id="363" r:id="rId30"/>
    <p:sldId id="364" r:id="rId31"/>
    <p:sldId id="293" r:id="rId32"/>
    <p:sldId id="366" r:id="rId33"/>
    <p:sldId id="371" r:id="rId34"/>
    <p:sldId id="367" r:id="rId35"/>
    <p:sldId id="372" r:id="rId36"/>
    <p:sldId id="368" r:id="rId37"/>
    <p:sldId id="369" r:id="rId38"/>
    <p:sldId id="370" r:id="rId39"/>
    <p:sldId id="373" r:id="rId40"/>
    <p:sldId id="374" r:id="rId41"/>
    <p:sldId id="375" r:id="rId42"/>
    <p:sldId id="376" r:id="rId43"/>
    <p:sldId id="377" r:id="rId44"/>
    <p:sldId id="378" r:id="rId45"/>
    <p:sldId id="379" r:id="rId46"/>
    <p:sldId id="380" r:id="rId47"/>
    <p:sldId id="381" r:id="rId48"/>
    <p:sldId id="382" r:id="rId49"/>
    <p:sldId id="383" r:id="rId50"/>
    <p:sldId id="384" r:id="rId51"/>
    <p:sldId id="385" r:id="rId52"/>
    <p:sldId id="386" r:id="rId53"/>
    <p:sldId id="387" r:id="rId54"/>
    <p:sldId id="388" r:id="rId55"/>
    <p:sldId id="389" r:id="rId56"/>
    <p:sldId id="390" r:id="rId57"/>
    <p:sldId id="391" r:id="rId58"/>
    <p:sldId id="392" r:id="rId5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709" autoAdjust="0"/>
  </p:normalViewPr>
  <p:slideViewPr>
    <p:cSldViewPr>
      <p:cViewPr varScale="1">
        <p:scale>
          <a:sx n="63" d="100"/>
          <a:sy n="63" d="100"/>
        </p:scale>
        <p:origin x="151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14" y="16769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C9EFE8-DD02-4840-81FB-B368639AF45D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46B92A-73EA-4F0D-81A8-187BC05ED2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9543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63492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fld id="{8BBC55B0-DC1E-4F6D-B570-D678DEDF9054}" type="slidenum">
              <a:rPr lang="ru-RU" sz="1200">
                <a:latin typeface="Times New Roman" pitchFamily="18" charset="0"/>
              </a:rPr>
              <a:pPr algn="r" eaLnBrk="0" hangingPunct="0"/>
              <a:t>25</a:t>
            </a:fld>
            <a:endParaRPr lang="ru-RU" sz="12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624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6B92A-73EA-4F0D-81A8-187BC05ED235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601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D7E1F-5273-4064-B5AC-387F0AD2836A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FC146-D150-4CDF-8B41-ABB3C159857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EDD7E1F-5273-4064-B5AC-387F0AD2836A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E91FC146-D150-4CDF-8B41-ABB3C159857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D7E1F-5273-4064-B5AC-387F0AD2836A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FC146-D150-4CDF-8B41-ABB3C159857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D7E1F-5273-4064-B5AC-387F0AD2836A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FC146-D150-4CDF-8B41-ABB3C159857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FC146-D150-4CDF-8B41-ABB3C159857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D7E1F-5273-4064-B5AC-387F0AD2836A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D7E1F-5273-4064-B5AC-387F0AD2836A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FC146-D150-4CDF-8B41-ABB3C159857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D7E1F-5273-4064-B5AC-387F0AD2836A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FC146-D150-4CDF-8B41-ABB3C15985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EDD7E1F-5273-4064-B5AC-387F0AD2836A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91FC146-D150-4CDF-8B41-ABB3C159857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D7E1F-5273-4064-B5AC-387F0AD2836A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FC146-D150-4CDF-8B41-ABB3C159857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D7E1F-5273-4064-B5AC-387F0AD2836A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FC146-D150-4CDF-8B41-ABB3C15985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D7E1F-5273-4064-B5AC-387F0AD2836A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FC146-D150-4CDF-8B41-ABB3C15985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2A447F-5024-44F4-84CB-F84D4C9B35D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6631EA-32C2-4F74-91BA-FB8E0940AA3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873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149731-B4E1-4674-AFC7-294F9BA26F2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2B1BB-D1CC-4815-B070-B4570827F84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7284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C33C9-BB88-44E1-B6CF-E6D3CC8B0C5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31A50-F441-4391-800A-FB517C5D6CB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3767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565AC-9EA3-4A29-8E96-0031FC55552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2B421-4A25-4255-9066-DFD3C9B4791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2020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551280-16E7-48C1-A081-FF61EE15962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04C24-FD73-43F3-8618-C4FB1718B32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3553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333364-A8B7-4173-8A48-0F161BEB1E0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0BA7B-DC84-46FD-A13B-A13492F9786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2888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DAA78-A61D-48C9-964B-33ECB281779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2FCDD-2557-40B6-91F3-AA515E9E4E7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0523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25F9F-9AAE-4802-B436-24B5C259918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3315A-368E-4257-AAD9-E5BF99DFBBD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4170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4B007-B60E-484A-A4BB-012C7BD217F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43861-D142-4ADE-9765-AFDAB33EA4D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120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BA735D-07DF-4D73-A291-974053DECD9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D1D1B-7B3B-43F7-B6D6-32B67785476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7457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ABF6F-43A9-447A-BA8C-259BD3898FD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DAB02-9C7E-4D40-93A5-C0905BBDAA2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234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EDD7E1F-5273-4064-B5AC-387F0AD2836A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E91FC146-D150-4CDF-8B41-ABB3C159857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5592720-92EA-40DB-9CB3-44419F335F5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5B1DC0C-C71D-4A65-B84B-CDE3D439EF0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294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46.xml"/><Relationship Id="rId3" Type="http://schemas.openxmlformats.org/officeDocument/2006/relationships/slide" Target="slide12.xml"/><Relationship Id="rId7" Type="http://schemas.openxmlformats.org/officeDocument/2006/relationships/slide" Target="slide3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slide" Target="slide25.xml"/><Relationship Id="rId5" Type="http://schemas.openxmlformats.org/officeDocument/2006/relationships/slide" Target="slide24.xml"/><Relationship Id="rId4" Type="http://schemas.openxmlformats.org/officeDocument/2006/relationships/slide" Target="slide18.xml"/><Relationship Id="rId9" Type="http://schemas.openxmlformats.org/officeDocument/2006/relationships/slide" Target="slide3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2151728"/>
            <a:ext cx="74888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dirty="0">
                <a:solidFill>
                  <a:srgbClr val="FEFAC9"/>
                </a:solidFill>
                <a:latin typeface="Arial" charset="0"/>
              </a:rPr>
              <a:t>Вклад советских учёных-физиков в победу над фашизмом</a:t>
            </a:r>
          </a:p>
        </p:txBody>
      </p:sp>
    </p:spTree>
    <p:extLst>
      <p:ext uri="{BB962C8B-B14F-4D97-AF65-F5344CB8AC3E}">
        <p14:creationId xmlns:p14="http://schemas.microsoft.com/office/powerpoint/2010/main" val="18660439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539552" y="642918"/>
            <a:ext cx="8064896" cy="554057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Устный журнал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32686" y="1340768"/>
            <a:ext cx="4387786" cy="2684294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7698" y="1196975"/>
            <a:ext cx="4249738" cy="303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87127" y="4213225"/>
            <a:ext cx="4286250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53201" y="3789040"/>
            <a:ext cx="2987675" cy="284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572000" y="1196975"/>
            <a:ext cx="421539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«Участие в разгроме фашизма - самая благородная и великая задача, которая когда либо стояла перед наукой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 Академии наук</a:t>
            </a:r>
          </a:p>
          <a:p>
            <a:pPr algn="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СССР в годы Великой </a:t>
            </a:r>
          </a:p>
          <a:p>
            <a:pPr algn="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Отечественной войны</a:t>
            </a:r>
          </a:p>
        </p:txBody>
      </p:sp>
    </p:spTree>
    <p:extLst>
      <p:ext uri="{BB962C8B-B14F-4D97-AF65-F5344CB8AC3E}">
        <p14:creationId xmlns:p14="http://schemas.microsoft.com/office/powerpoint/2010/main" val="306655892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59527" y="2673349"/>
            <a:ext cx="3816350" cy="720725"/>
          </a:xfrm>
          <a:prstGeom prst="actionButtonBlank">
            <a:avLst/>
          </a:prstGeom>
          <a:solidFill>
            <a:schemeClr val="accent2">
              <a:alpha val="8392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2.На голубых морских </a:t>
            </a:r>
            <a:endParaRPr lang="ru-RU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дорогах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0" name="AutoShape 6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67518" y="4149725"/>
            <a:ext cx="3816351" cy="720725"/>
          </a:xfrm>
          <a:prstGeom prst="actionButtonBlank">
            <a:avLst/>
          </a:prstGeom>
          <a:solidFill>
            <a:schemeClr val="accent2">
              <a:alpha val="8392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3.Броня крепка и </a:t>
            </a:r>
            <a:endParaRPr lang="ru-RU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танки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наши быстры</a:t>
            </a:r>
          </a:p>
        </p:txBody>
      </p:sp>
      <p:sp>
        <p:nvSpPr>
          <p:cNvPr id="4101" name="AutoShape 7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85855" y="5507831"/>
            <a:ext cx="3816350" cy="720725"/>
          </a:xfrm>
          <a:prstGeom prst="actionButtonBlank">
            <a:avLst/>
          </a:prstGeom>
          <a:solidFill>
            <a:schemeClr val="accent2">
              <a:alpha val="8392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4.За рекою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грянула</a:t>
            </a:r>
          </a:p>
          <a:p>
            <a:pPr algn="ctr"/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«Катюша»</a:t>
            </a:r>
          </a:p>
        </p:txBody>
      </p:sp>
      <p:sp>
        <p:nvSpPr>
          <p:cNvPr id="4102" name="AutoShape 8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003800" y="1196975"/>
            <a:ext cx="3671888" cy="720725"/>
          </a:xfrm>
          <a:prstGeom prst="actionButtonBlank">
            <a:avLst/>
          </a:prstGeom>
          <a:solidFill>
            <a:schemeClr val="accent2">
              <a:alpha val="8392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5.В осаждённом </a:t>
            </a:r>
            <a:endParaRPr lang="ru-RU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Ленинграде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3" name="AutoShape 9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67519" y="1196974"/>
            <a:ext cx="3816350" cy="720725"/>
          </a:xfrm>
          <a:prstGeom prst="actionButtonBlank">
            <a:avLst/>
          </a:prstGeom>
          <a:solidFill>
            <a:schemeClr val="accent2">
              <a:alpha val="8392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1.Грозное лето 41-го</a:t>
            </a:r>
          </a:p>
        </p:txBody>
      </p:sp>
      <p:sp>
        <p:nvSpPr>
          <p:cNvPr id="4104" name="AutoShape 10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003800" y="4024312"/>
            <a:ext cx="3671888" cy="720725"/>
          </a:xfrm>
          <a:prstGeom prst="actionButtonBlank">
            <a:avLst/>
          </a:prstGeom>
          <a:solidFill>
            <a:schemeClr val="accent2">
              <a:alpha val="8392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7.Учёные-физики</a:t>
            </a:r>
          </a:p>
        </p:txBody>
      </p:sp>
      <p:sp>
        <p:nvSpPr>
          <p:cNvPr id="4105" name="AutoShape 11">
            <a:hlinkClick r:id="rId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003800" y="2781300"/>
            <a:ext cx="3671888" cy="720725"/>
          </a:xfrm>
          <a:prstGeom prst="actionButtonBlank">
            <a:avLst/>
          </a:prstGeom>
          <a:solidFill>
            <a:schemeClr val="accent2">
              <a:alpha val="8392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6.В тылу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линией </a:t>
            </a:r>
            <a:endParaRPr lang="ru-RU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фронта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6" name="AutoShape 1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003799" y="5445125"/>
            <a:ext cx="3671889" cy="720725"/>
          </a:xfrm>
          <a:prstGeom prst="actionButtonBlank">
            <a:avLst/>
          </a:prstGeom>
          <a:solidFill>
            <a:schemeClr val="accent2">
              <a:alpha val="8392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8.Победная весна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052735"/>
            <a:ext cx="7921466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 algn="ctr">
              <a:spcBef>
                <a:spcPts val="600"/>
              </a:spcBef>
              <a:buClr>
                <a:srgbClr val="F3A447"/>
              </a:buClr>
              <a:buSzPct val="85000"/>
            </a:pPr>
            <a:r>
              <a:rPr lang="ru-RU" sz="2600" dirty="0">
                <a:solidFill>
                  <a:srgbClr val="C00000"/>
                </a:solidFill>
                <a:latin typeface="Constantia"/>
              </a:rPr>
              <a:t> </a:t>
            </a:r>
            <a:r>
              <a:rPr lang="ru-RU" sz="3600" dirty="0">
                <a:solidFill>
                  <a:srgbClr val="C00000"/>
                </a:solidFill>
                <a:latin typeface="Vladimir Script" pitchFamily="66" charset="0"/>
              </a:rPr>
              <a:t>В первые же дни войны прозвучала по  радио песня</a:t>
            </a:r>
            <a:r>
              <a:rPr lang="en-US" sz="3600" dirty="0">
                <a:solidFill>
                  <a:srgbClr val="C00000"/>
                </a:solidFill>
                <a:latin typeface="Vladimir Script" pitchFamily="66" charset="0"/>
              </a:rPr>
              <a:t> </a:t>
            </a:r>
            <a:r>
              <a:rPr lang="en-US" sz="3600" dirty="0">
                <a:solidFill>
                  <a:srgbClr val="C00000"/>
                </a:solidFill>
                <a:latin typeface="Times New Roman" pitchFamily="18" charset="0"/>
              </a:rPr>
              <a:t>“</a:t>
            </a:r>
            <a:r>
              <a:rPr lang="ru-RU" sz="3600" dirty="0">
                <a:solidFill>
                  <a:srgbClr val="C00000"/>
                </a:solidFill>
                <a:latin typeface="Vladimir Script" pitchFamily="66" charset="0"/>
              </a:rPr>
              <a:t>Священная война</a:t>
            </a:r>
            <a:r>
              <a:rPr lang="en-US" sz="3600" dirty="0">
                <a:solidFill>
                  <a:srgbClr val="C00000"/>
                </a:solidFill>
                <a:latin typeface="Times New Roman" pitchFamily="18" charset="0"/>
              </a:rPr>
              <a:t>”,</a:t>
            </a:r>
            <a:r>
              <a:rPr lang="ru-RU" sz="3600" dirty="0">
                <a:solidFill>
                  <a:srgbClr val="C00000"/>
                </a:solidFill>
                <a:latin typeface="Vladimir Script" pitchFamily="66" charset="0"/>
              </a:rPr>
              <a:t> где был суровый призыв к ее гражданам</a:t>
            </a:r>
            <a:r>
              <a:rPr lang="en-US" sz="3600" dirty="0">
                <a:solidFill>
                  <a:srgbClr val="C00000"/>
                </a:solidFill>
                <a:latin typeface="Times New Roman" pitchFamily="18" charset="0"/>
              </a:rPr>
              <a:t>: </a:t>
            </a:r>
          </a:p>
          <a:p>
            <a:pPr marL="274320" lvl="0" indent="-274320" algn="ctr">
              <a:spcBef>
                <a:spcPts val="600"/>
              </a:spcBef>
              <a:buClr>
                <a:srgbClr val="F3A447"/>
              </a:buClr>
              <a:buSzPct val="85000"/>
            </a:pPr>
            <a:r>
              <a:rPr lang="en-US" sz="3600" dirty="0">
                <a:solidFill>
                  <a:srgbClr val="C00000"/>
                </a:solidFill>
                <a:latin typeface="Times New Roman" pitchFamily="18" charset="0"/>
              </a:rPr>
              <a:t>          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</a:rPr>
              <a:t>ВСТАВАЙ</a:t>
            </a:r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</a:rPr>
              <a:t>,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</a:rPr>
              <a:t> СТРАНА ОГРОМНАЯ</a:t>
            </a:r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</a:rPr>
              <a:t>,</a:t>
            </a:r>
            <a:r>
              <a:rPr lang="ru-RU" sz="3600" b="1" dirty="0">
                <a:solidFill>
                  <a:srgbClr val="C00000"/>
                </a:solidFill>
                <a:latin typeface="Vladimir Script" pitchFamily="66" charset="0"/>
              </a:rPr>
              <a:t> </a:t>
            </a:r>
          </a:p>
          <a:p>
            <a:pPr marL="274320" lvl="0" indent="-274320" algn="ctr">
              <a:spcBef>
                <a:spcPts val="600"/>
              </a:spcBef>
              <a:buClr>
                <a:srgbClr val="F3A447"/>
              </a:buClr>
              <a:buSzPct val="85000"/>
            </a:pPr>
            <a:r>
              <a:rPr lang="ru-RU" sz="3600" b="1" dirty="0">
                <a:solidFill>
                  <a:srgbClr val="C00000"/>
                </a:solidFill>
                <a:latin typeface="Vladimir Script" pitchFamily="66" charset="0"/>
              </a:rPr>
              <a:t>           ВСТАВАЙ НА СМЕРТНЫЙ БОЙ</a:t>
            </a:r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</a:rPr>
              <a:t>…</a:t>
            </a:r>
            <a:r>
              <a:rPr lang="ru-RU" sz="3600" b="1" dirty="0">
                <a:solidFill>
                  <a:srgbClr val="C00000"/>
                </a:solidFill>
                <a:latin typeface="Vladimir Script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4676823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476673"/>
            <a:ext cx="8280920" cy="4745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Академия наук получила от ЦК КПСС задание немедленно пересмотреть тематику научных и научно-технических работ</a:t>
            </a:r>
            <a:r>
              <a:rPr lang="en-US" sz="2800" dirty="0"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ускорить исследования</a:t>
            </a:r>
            <a:r>
              <a:rPr lang="en-US" sz="2800" dirty="0">
                <a:latin typeface="Times New Roman" pitchFamily="18" charset="0"/>
                <a:cs typeface="Times New Roman" panose="02020603050405020304" pitchFamily="18" charset="0"/>
              </a:rPr>
              <a:t>. 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Вся их деятельность теперь была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подчинена </a:t>
            </a:r>
            <a:r>
              <a:rPr lang="ru-RU" sz="2800" b="1" dirty="0">
                <a:latin typeface="Times New Roman" pitchFamily="18" charset="0"/>
                <a:cs typeface="Times New Roman" panose="02020603050405020304" pitchFamily="18" charset="0"/>
              </a:rPr>
              <a:t>трём целям</a:t>
            </a:r>
            <a:r>
              <a:rPr lang="en-US" sz="2800" b="1" dirty="0">
                <a:latin typeface="Times New Roman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*конструирование новых средств обороны и наступления;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*научная помощь промышленности</a:t>
            </a:r>
            <a:r>
              <a:rPr lang="en-US" sz="2800" dirty="0"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производящей оружие и боеприпасы;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*изыскание новых сырьевых и энергетических ресурсов</a:t>
            </a:r>
            <a:r>
              <a:rPr lang="en-US" sz="2800" dirty="0"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замена дефицитных материалов более простыми.  </a:t>
            </a:r>
          </a:p>
        </p:txBody>
      </p:sp>
    </p:spTree>
    <p:extLst>
      <p:ext uri="{BB962C8B-B14F-4D97-AF65-F5344CB8AC3E}">
        <p14:creationId xmlns:p14="http://schemas.microsoft.com/office/powerpoint/2010/main" val="260728117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04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476672"/>
            <a:ext cx="7600358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По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решению ЦК партии и</a:t>
            </a:r>
          </a:p>
          <a:p>
            <a:pPr>
              <a:buFont typeface="Wingdings" pitchFamily="2" charset="2"/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Государственного Комитета  Обороны с  первых дней войны началась эвакуации  научных учреждений и вузов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Это было объявлено важнейшим </a:t>
            </a:r>
          </a:p>
          <a:p>
            <a:pPr>
              <a:buFont typeface="Wingdings" pitchFamily="2" charset="2"/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государственным делом !</a:t>
            </a:r>
          </a:p>
          <a:p>
            <a:pPr>
              <a:buFont typeface="Wingdings" pitchFamily="2" charset="2"/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Нужно было во что бы то ни стало сохранить   научный потенциал страны!</a:t>
            </a:r>
          </a:p>
          <a:p>
            <a:pPr>
              <a:buFont typeface="Wingdings" pitchFamily="2" charset="2"/>
              <a:buNone/>
            </a:pPr>
            <a:endParaRPr lang="ru-RU" dirty="0">
              <a:solidFill>
                <a:srgbClr val="FFFF00"/>
              </a:solidFill>
              <a:latin typeface="Vladimir Script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319206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332655"/>
            <a:ext cx="8104414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spcBef>
                <a:spcPts val="600"/>
              </a:spcBef>
              <a:buClr>
                <a:srgbClr val="F3A447"/>
              </a:buClr>
              <a:buSzPct val="85000"/>
            </a:pPr>
            <a:r>
              <a:rPr lang="ru-RU" sz="2800" dirty="0" smtClean="0">
                <a:solidFill>
                  <a:prstClr val="black"/>
                </a:solidFill>
                <a:latin typeface="Vladimir Script" pitchFamily="66" charset="0"/>
              </a:rPr>
              <a:t>  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Война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сдвинула со своих мест 35 научных учреждений АН СССР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переместились на новые места около 4000 научных сотрудников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 началу 1942г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учреждения АН размещались в 45 пунктах страны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 А ведь нужно было обеспечить не только доставку сложнейших научных приборов и установок, не только их быстрый монтаж и ввод в строй, а также согласованную работу всех научных подразделений.</a:t>
            </a: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274320" lvl="0" indent="-274320">
              <a:spcBef>
                <a:spcPts val="600"/>
              </a:spcBef>
              <a:buClr>
                <a:srgbClr val="F3A447"/>
              </a:buClr>
              <a:buSzPct val="85000"/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  И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с этой нелегкой задачей советские ученые с честью справились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 благодаря их героическому труду главные физические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,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химические и технические научные центры начали функционировать чрезвычайно быстро - через 2-3 месяца после начала войны!</a:t>
            </a:r>
          </a:p>
          <a:p>
            <a:pPr marL="274320" lvl="0" indent="-274320">
              <a:spcBef>
                <a:spcPts val="600"/>
              </a:spcBef>
              <a:buClr>
                <a:srgbClr val="F3A447"/>
              </a:buClr>
              <a:buSzPct val="85000"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sz="2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равносильно подвигу!!!</a:t>
            </a:r>
            <a:endParaRPr lang="en-US" sz="2600" dirty="0">
              <a:solidFill>
                <a:srgbClr val="C00000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48659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5" name="Picture 4" descr="ve23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6724" y="260648"/>
            <a:ext cx="76327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39" y="4875972"/>
            <a:ext cx="7517785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5781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5" name="Picture 5" descr="pakperp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72236" y="1224315"/>
            <a:ext cx="3810000" cy="544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56604" y="332656"/>
            <a:ext cx="497739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Итак, часть ученых поехала в эвакуацию, чтобы в лабораториях и на исследовательских установках, опираясь на свои знания, создавать разработки, нужные фронту. Лозунг 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6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Всё для фронта, всё для Победы!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был в те годы был не только приказом, но естественной потребностью почти каждого человека.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часть людей науки пошла в действующую армию или в Народное ополчение, чтобы сражаться с оружием в руках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4765384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539552" y="642918"/>
            <a:ext cx="8136904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6000" spc="-10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На голубых </a:t>
            </a:r>
            <a:endParaRPr lang="ru-RU" sz="6000" spc="-100" dirty="0" smtClean="0">
              <a:ln w="3200">
                <a:solidFill>
                  <a:srgbClr val="444D26">
                    <a:shade val="75000"/>
                    <a:alpha val="25000"/>
                  </a:srgbClr>
                </a:solidFill>
                <a:prstDash val="solid"/>
                <a:round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6000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морских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6000" spc="-10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6000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дорогах</a:t>
            </a:r>
            <a:endParaRPr lang="ru-RU" sz="6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30085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6604" y="332656"/>
            <a:ext cx="828736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13" lvl="0">
              <a:spcBef>
                <a:spcPct val="0"/>
              </a:spcBef>
              <a:buClr>
                <a:srgbClr val="F3A447"/>
              </a:buClr>
              <a:buSzPct val="85000"/>
            </a:pPr>
            <a:r>
              <a:rPr lang="ru-RU" sz="2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флота, тем более военного, - дело сложное, требующее больших средств и времени, сильно развитой промышленной базы</a:t>
            </a: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оно практически невозможно в условиях войны. Это прекрасно понимали наши враги, и поэтому один из жесточайших  ударов обрушили именно на советский Военно-Морской </a:t>
            </a:r>
            <a:r>
              <a:rPr lang="ru-RU" sz="2200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флот.Готовясь</a:t>
            </a: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войне с СССР, фашисты рассчитывали уничтожить основную часть нашего военного флота неожиданным мощным ударом, а другую – </a:t>
            </a: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запереть</a:t>
            </a: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морских базах с помощью различного типа мин и постепенно ликвидировать. Мины были секретным и грозным оружием. В ночь с 21 на 22 июня 1941 г. (а на Балтике еще раньше – с 18 июня) гитлеровцы приступили к установке минных заграждений в бухтах Севастополя, на </a:t>
            </a:r>
            <a:r>
              <a:rPr lang="ru-RU" sz="22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Днестеровско</a:t>
            </a:r>
            <a:r>
              <a:rPr lang="ru-RU" sz="2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-Бугском лимане у Очакова, у Одессы и Феодосии, на подходах к Таллину и </a:t>
            </a:r>
            <a:r>
              <a:rPr lang="ru-RU" sz="22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Крондштатду</a:t>
            </a:r>
            <a:r>
              <a:rPr lang="ru-RU" sz="2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вблизи Мурманска и Архангельска, в Рижском заливе. И тем самым создали угрозу уничтожения нашего флота. Однако удалось обнаружить, что мины –магнитные</a:t>
            </a: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они срабатывали под действием магнитного поля проходящего корабля. Вот один из эпизодов, который помог установить это.</a:t>
            </a:r>
          </a:p>
        </p:txBody>
      </p:sp>
    </p:spTree>
    <p:extLst>
      <p:ext uri="{BB962C8B-B14F-4D97-AF65-F5344CB8AC3E}">
        <p14:creationId xmlns:p14="http://schemas.microsoft.com/office/powerpoint/2010/main" val="333782085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5" descr="C:\Documents and Settings\Admin\Рабочий стол\p-956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Содержимое 2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547688" indent="-411163">
              <a:buFont typeface="Wingdings" pitchFamily="2" charset="2"/>
              <a:buNone/>
            </a:pPr>
            <a:r>
              <a:rPr lang="ru-RU" sz="2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"</a:t>
            </a:r>
            <a:r>
              <a:rPr lang="ru-RU" sz="2200" dirty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Ранним июньским утром 1941 г. из Севастополя на боевое задание вышел эсминец "Быстрый". Не успел он отойти от порта, как мощный взрыв потряс его … Эсминец подорвался, но, как вскоре выяснилось, до него по тому же фарватеру благополучно прошли два транспорта и буксир. Это означало, что мины реагируют не на каждый корабль … Вскоре нашли невзорвавшуюся мину. С большими предосторожностями  вытащили её на берег. Разборка в любое мгновение могла окончиться взрывом … Профессиональная смекалка и тщательный расчёт помогли избежать взрыва и полностью разобрать механизм. Оказалось, что в нём три взрывателя. Один, инерционный, срабатывает  при ударе о какую-либо твердую поверхность, например землю. Этот взрыватель уничтожал мину, тем самым, не "позволяя" ей попасть в руки противника. Специальная мембрана второго взрывателя зорко "следила", чтобы мину не смогли поднять на поверхность моря</a:t>
            </a:r>
            <a:r>
              <a:rPr lang="en-US" sz="2200" dirty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 Antiqua" pitchFamily="18" charset="0"/>
              </a:rPr>
              <a:t>: </a:t>
            </a:r>
            <a:r>
              <a:rPr lang="ru-RU" sz="2200" dirty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при подъеме она прогибалась и взрыватель срабатывал. Третий, электрический, взрыватель управлял прибором, "улавливающим" магнитное поле проходящих кораблей".</a:t>
            </a:r>
          </a:p>
          <a:p>
            <a:pPr marL="547688" indent="-411163">
              <a:buFont typeface="Wingdings" pitchFamily="2" charset="2"/>
              <a:buNone/>
            </a:pPr>
            <a:endParaRPr lang="ru-RU" sz="2000" dirty="0">
              <a:solidFill>
                <a:srgbClr val="C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332656"/>
            <a:ext cx="8424936" cy="64710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7688" lvl="0" indent="-411163">
              <a:lnSpc>
                <a:spcPct val="90000"/>
              </a:lnSpc>
              <a:spcBef>
                <a:spcPts val="600"/>
              </a:spcBef>
              <a:buClr>
                <a:srgbClr val="F3A447"/>
              </a:buClr>
              <a:buSzPct val="85000"/>
              <a:buFont typeface="Wingdings 2"/>
              <a:buChar char=""/>
            </a:pP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Ёще до войны в ленинградском Физико-техническом институте (ЛФТИ) под руководством профессора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А.П. Александрова 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группой учёных, в которую входили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Б.А. Гаев, П.Р. Степанов, В.Р. И А.Р. </a:t>
            </a:r>
            <a:r>
              <a:rPr lang="ru-RU" sz="23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Регели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Ю.С. </a:t>
            </a:r>
            <a:r>
              <a:rPr lang="ru-RU" sz="23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Лазуркин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были начаты работы, направленные на уменьшении возможности поражения кораблей магнитными минами. В их ходе был создан обмоточный метод размагничивания судов. Заключался он в </a:t>
            </a:r>
            <a:r>
              <a:rPr lang="ru-RU" sz="23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следующем. С 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положенной на палубу или подвешенной с наружной стороны бортов большой петли </a:t>
            </a:r>
            <a:r>
              <a:rPr lang="ru-RU" sz="23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специального кабеля, по которой пропускался электрический ток, вокруг кабеля создавалось искусственное магнитное поле</a:t>
            </a:r>
            <a:r>
              <a:rPr lang="ru-RU" sz="23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противоположного направления по отношению к собственному магнитному полю </a:t>
            </a:r>
            <a:r>
              <a:rPr lang="ru-RU" sz="23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корабля</a:t>
            </a:r>
            <a:r>
              <a:rPr lang="en-US" sz="23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итоге результирующее магнитное поле судна становилось незначительным и не вызывало срабатывания магнитной мины. Перед самой войной были созданы лишь первые образцы размагничивающих устройств и начата их установка на кораблях. Война требовала быстрого осуществления намеченных мер.</a:t>
            </a:r>
            <a:endParaRPr lang="ru-RU" sz="2300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7688" lvl="0" indent="-411163">
              <a:lnSpc>
                <a:spcPct val="90000"/>
              </a:lnSpc>
              <a:spcBef>
                <a:spcPts val="600"/>
              </a:spcBef>
              <a:buClr>
                <a:srgbClr val="F3A447"/>
              </a:buClr>
              <a:buSzPct val="85000"/>
              <a:buFont typeface="Wingdings 2"/>
              <a:buChar char=""/>
            </a:pPr>
            <a:endParaRPr lang="ru-RU" dirty="0">
              <a:solidFill>
                <a:prstClr val="white"/>
              </a:solidFill>
              <a:latin typeface="Constanti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16380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5" name="Рисунок 5" descr="Безымянный4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34368" y="782823"/>
            <a:ext cx="6891288" cy="5292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0579433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5" descr="C:\Documents and Settings\Admin\Рабочий стол\kuznecov_5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одержимое 2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7786688"/>
          </a:xfrm>
        </p:spPr>
        <p:txBody>
          <a:bodyPr>
            <a:normAutofit/>
          </a:bodyPr>
          <a:lstStyle/>
          <a:p>
            <a:pPr marL="547688" indent="-411163"/>
            <a:r>
              <a:rPr lang="ru-RU" sz="2400" dirty="0">
                <a:solidFill>
                  <a:schemeClr val="bg1"/>
                </a:solidFill>
              </a:rPr>
              <a:t>27 июня 1941 г. Был издан приказ об организации бригад по срочной установке размагничивающих устройств на всех кораблях флота. В их состав входили офицеры, учёные ленинградского </a:t>
            </a:r>
            <a:r>
              <a:rPr lang="ru-RU" sz="2400" dirty="0" err="1">
                <a:solidFill>
                  <a:schemeClr val="bg1"/>
                </a:solidFill>
              </a:rPr>
              <a:t>Физтеха</a:t>
            </a:r>
            <a:r>
              <a:rPr lang="ru-RU" sz="2400" dirty="0">
                <a:solidFill>
                  <a:schemeClr val="bg1"/>
                </a:solidFill>
              </a:rPr>
              <a:t>, инженеры, монтажники. Научным руководителем работ был назначен </a:t>
            </a:r>
            <a:r>
              <a:rPr lang="ru-RU" sz="2400" b="1" dirty="0">
                <a:solidFill>
                  <a:schemeClr val="bg1"/>
                </a:solidFill>
              </a:rPr>
              <a:t>А.П. Александров</a:t>
            </a:r>
            <a:r>
              <a:rPr lang="ru-RU" sz="2400" dirty="0">
                <a:solidFill>
                  <a:schemeClr val="bg1"/>
                </a:solidFill>
              </a:rPr>
              <a:t>. В одну из бригад добровольно вошел физик профессор </a:t>
            </a:r>
            <a:r>
              <a:rPr lang="ru-RU" sz="2400" b="1" dirty="0">
                <a:solidFill>
                  <a:schemeClr val="bg1"/>
                </a:solidFill>
              </a:rPr>
              <a:t>И.В. Курчатов.</a:t>
            </a:r>
          </a:p>
          <a:p>
            <a:pPr marL="547688" indent="-411163"/>
            <a:r>
              <a:rPr lang="ru-RU" sz="2400" dirty="0">
                <a:solidFill>
                  <a:schemeClr val="bg1"/>
                </a:solidFill>
              </a:rPr>
              <a:t>Бригады размагничивания приступили к выполнению обязанностей</a:t>
            </a:r>
            <a:r>
              <a:rPr lang="en-US" sz="2400" dirty="0">
                <a:solidFill>
                  <a:schemeClr val="bg1"/>
                </a:solidFill>
                <a:latin typeface="Book Antiqua" pitchFamily="18" charset="0"/>
              </a:rPr>
              <a:t>:</a:t>
            </a:r>
            <a:r>
              <a:rPr lang="ru-RU" sz="2400" dirty="0">
                <a:solidFill>
                  <a:schemeClr val="bg1"/>
                </a:solidFill>
              </a:rPr>
              <a:t> Балтийская – 27 июня, Черноморская – 1 июля, Тихоокеанская – 14 августа. Работа велась при нехватке специалистов, кабеля, оборудования, зачастую под бомбёжками и обстрелами, по жёстко ограниченному графику,- вспоминают её участники В.Р. </a:t>
            </a:r>
            <a:r>
              <a:rPr lang="ru-RU" sz="2400" dirty="0" err="1">
                <a:solidFill>
                  <a:schemeClr val="bg1"/>
                </a:solidFill>
              </a:rPr>
              <a:t>Регель</a:t>
            </a:r>
            <a:r>
              <a:rPr lang="ru-RU" sz="2400" dirty="0">
                <a:solidFill>
                  <a:schemeClr val="bg1"/>
                </a:solidFill>
              </a:rPr>
              <a:t> и Б.А. Ткаченко. Но самоотверженно преодолевая трудности, специалисты уже к августу 1941 г. защитили от магнитных мин врага основную часть боевых кораблей на всех действующих флотах и флотилиях. Это была героическая победа научных знаний и практического мастерства</a:t>
            </a:r>
            <a:r>
              <a:rPr lang="ru-RU" sz="2400" dirty="0">
                <a:solidFill>
                  <a:srgbClr val="E9E7ED"/>
                </a:solidFill>
              </a:rPr>
              <a:t>!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60648"/>
            <a:ext cx="8496944" cy="6770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6525" lvl="0" algn="just">
              <a:lnSpc>
                <a:spcPct val="90000"/>
              </a:lnSpc>
              <a:spcBef>
                <a:spcPct val="20000"/>
              </a:spcBef>
              <a:buClr>
                <a:srgbClr val="F9F9F9"/>
              </a:buClr>
              <a:buSzPct val="65000"/>
            </a:pP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Был создан и </a:t>
            </a:r>
            <a:r>
              <a:rPr lang="ru-RU" sz="23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безобмоточный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 метод размагничивания. Он предложен Северной группой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И.В. Климова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, затем группой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 И.В. Курчатова, В.С. </a:t>
            </a:r>
            <a:r>
              <a:rPr lang="ru-RU" sz="23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Лазуркина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, Б.А. Ткаченко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, а еще чуть позже, но независимо, учёными Балтийской группы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В.М. </a:t>
            </a:r>
            <a:r>
              <a:rPr lang="ru-RU" sz="23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Тукевичем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, М.В. </a:t>
            </a:r>
            <a:r>
              <a:rPr lang="ru-RU" sz="23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Шадеевым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. 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Заключался он в следующем</a:t>
            </a:r>
            <a:r>
              <a:rPr lang="ru-RU" sz="23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.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endParaRPr lang="ru-RU" sz="23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136525" lvl="0" algn="just">
              <a:lnSpc>
                <a:spcPct val="90000"/>
              </a:lnSpc>
              <a:spcBef>
                <a:spcPct val="20000"/>
              </a:spcBef>
              <a:buClr>
                <a:srgbClr val="F9F9F9"/>
              </a:buClr>
              <a:buSzPct val="65000"/>
            </a:pPr>
            <a:r>
              <a:rPr lang="ru-RU" sz="23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К 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станции размагничивания </a:t>
            </a:r>
            <a:r>
              <a:rPr lang="ru-RU" sz="23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подходил корабль </a:t>
            </a:r>
            <a:r>
              <a:rPr lang="ru-RU" sz="23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и принимал с неё         </a:t>
            </a:r>
            <a:r>
              <a:rPr lang="ru-RU" sz="23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кабель-виток</a:t>
            </a:r>
            <a:r>
              <a:rPr lang="ru-RU" sz="23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через который пропускался затем постоянный ток большой силы от аккумуляторной </a:t>
            </a:r>
            <a:r>
              <a:rPr lang="ru-RU" sz="23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батареи 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станции. </a:t>
            </a:r>
            <a:r>
              <a:rPr lang="ru-RU" sz="23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Борты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 корабля "натирались" этим витком  и намагничивались, но против собственного магнитного поля корабля. Последний в результате становился </a:t>
            </a:r>
            <a:r>
              <a:rPr lang="ru-RU" sz="23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магнитнонейтральным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. Причём стабильно. Так защищались от магнитных мин подводные лодки. Это была ещё одна победа учёных! Страна оценила это</a:t>
            </a:r>
            <a:r>
              <a:rPr lang="en-US" sz="23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 ведь были сохранены для родины сотни кораблей и многие тысячи человеческих жизней. В апреле 1942 г. Группе сотрудников ЛФТИ – А.П. </a:t>
            </a:r>
            <a:r>
              <a:rPr lang="ru-RU" sz="23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Алексндрову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, И.В. Курчатову, В.Р. </a:t>
            </a:r>
            <a:r>
              <a:rPr lang="ru-RU" sz="23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Регелю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, Б.А. </a:t>
            </a:r>
            <a:r>
              <a:rPr lang="ru-RU" sz="23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Гаеву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, П.Г. Степанову, В.М. </a:t>
            </a:r>
            <a:r>
              <a:rPr lang="ru-RU" sz="23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Тучкевичу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, военным морякам </a:t>
            </a:r>
            <a:r>
              <a:rPr lang="ru-RU" sz="23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Б.Е.Годзевичу</a:t>
            </a:r>
            <a:r>
              <a:rPr lang="ru-RU" sz="23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 и И.В. Климову – была присуждена государственная премия первой степени</a:t>
            </a:r>
          </a:p>
          <a:p>
            <a:pPr marL="547688" lvl="0" indent="-411163" algn="just">
              <a:lnSpc>
                <a:spcPct val="90000"/>
              </a:lnSpc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18" charset="2"/>
              <a:buChar char=""/>
            </a:pPr>
            <a:endParaRPr lang="ru-RU" sz="2000" dirty="0">
              <a:solidFill>
                <a:prstClr val="white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22268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5" descr="6_is-2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3573463"/>
            <a:ext cx="7772400" cy="2405062"/>
          </a:xfrm>
        </p:spPr>
        <p:txBody>
          <a:bodyPr anchor="t">
            <a:normAutofit fontScale="90000"/>
          </a:bodyPr>
          <a:lstStyle/>
          <a:p>
            <a:r>
              <a:rPr lang="ru-RU" sz="6600" b="1">
                <a:solidFill>
                  <a:srgbClr val="FF0000"/>
                </a:solidFill>
                <a:latin typeface="Algerian" pitchFamily="82" charset="0"/>
              </a:rPr>
              <a:t>БРОНЯ КРЕПКА,</a:t>
            </a:r>
            <a:br>
              <a:rPr lang="ru-RU" sz="6600" b="1">
                <a:solidFill>
                  <a:srgbClr val="FF0000"/>
                </a:solidFill>
                <a:latin typeface="Algerian" pitchFamily="82" charset="0"/>
              </a:rPr>
            </a:br>
            <a:r>
              <a:rPr lang="ru-RU" sz="6600" b="1">
                <a:solidFill>
                  <a:srgbClr val="FF0000"/>
                </a:solidFill>
                <a:latin typeface="Algerian" pitchFamily="82" charset="0"/>
              </a:rPr>
              <a:t>И ТАНКИ НАШИ БЫСТРЫ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4" descr="is2_2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Grp="1" noRot="1" noChangeArrowheads="1"/>
          </p:cNvSpPr>
          <p:nvPr>
            <p:ph type="body" sz="half" idx="4294967295"/>
          </p:nvPr>
        </p:nvSpPr>
        <p:spPr>
          <a:xfrm>
            <a:off x="0" y="0"/>
            <a:ext cx="9144000" cy="65976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</a:rPr>
              <a:t>В 1943г. под руководством инженеров </a:t>
            </a:r>
            <a:r>
              <a:rPr lang="ru-RU" sz="2400" b="1" u="sng" dirty="0" err="1">
                <a:solidFill>
                  <a:srgbClr val="C00000"/>
                </a:solidFill>
                <a:latin typeface="Times New Roman" pitchFamily="18" charset="0"/>
              </a:rPr>
              <a:t>Ж.Я.Котина</a:t>
            </a:r>
            <a:r>
              <a:rPr lang="ru-RU" sz="2400" b="1" u="sng" dirty="0">
                <a:solidFill>
                  <a:srgbClr val="C00000"/>
                </a:solidFill>
                <a:latin typeface="Times New Roman" pitchFamily="18" charset="0"/>
              </a:rPr>
              <a:t> , </a:t>
            </a:r>
            <a:r>
              <a:rPr lang="ru-RU" sz="2400" b="1" u="sng" dirty="0" err="1">
                <a:solidFill>
                  <a:srgbClr val="C00000"/>
                </a:solidFill>
                <a:latin typeface="Times New Roman" pitchFamily="18" charset="0"/>
              </a:rPr>
              <a:t>А.И.Благонравова</a:t>
            </a:r>
            <a:r>
              <a:rPr lang="ru-RU" sz="2400" b="1" u="sng" dirty="0">
                <a:solidFill>
                  <a:srgbClr val="C00000"/>
                </a:solidFill>
                <a:latin typeface="Times New Roman" pitchFamily="18" charset="0"/>
              </a:rPr>
              <a:t>, </a:t>
            </a:r>
            <a:r>
              <a:rPr lang="ru-RU" sz="2400" b="1" u="sng" dirty="0" err="1">
                <a:solidFill>
                  <a:srgbClr val="C00000"/>
                </a:solidFill>
                <a:latin typeface="Times New Roman" pitchFamily="18" charset="0"/>
              </a:rPr>
              <a:t>Н.Л.Духова</a:t>
            </a:r>
            <a:r>
              <a:rPr lang="ru-RU" sz="2400" b="1" u="sng" dirty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</a:rPr>
              <a:t>в очень короткие сроки был создан новый тяжелый танк ИС-2</a:t>
            </a:r>
          </a:p>
          <a:p>
            <a:pPr>
              <a:lnSpc>
                <a:spcPct val="80000"/>
              </a:lnSpc>
            </a:pPr>
            <a:r>
              <a:rPr lang="ru-RU" sz="2400" b="1" dirty="0">
                <a:solidFill>
                  <a:srgbClr val="C00000"/>
                </a:solidFill>
              </a:rPr>
              <a:t>Боевая масса, т 46</a:t>
            </a:r>
            <a:br>
              <a:rPr lang="ru-RU" sz="2400" b="1" dirty="0">
                <a:solidFill>
                  <a:srgbClr val="C00000"/>
                </a:solidFill>
              </a:rPr>
            </a:br>
            <a:r>
              <a:rPr lang="ru-RU" sz="2400" b="1" dirty="0">
                <a:solidFill>
                  <a:srgbClr val="C00000"/>
                </a:solidFill>
              </a:rPr>
              <a:t>Экипаж, чел. 4</a:t>
            </a:r>
            <a:br>
              <a:rPr lang="ru-RU" sz="2400" b="1" dirty="0">
                <a:solidFill>
                  <a:srgbClr val="C00000"/>
                </a:solidFill>
              </a:rPr>
            </a:br>
            <a:r>
              <a:rPr lang="ru-RU" sz="2400" b="1" dirty="0">
                <a:solidFill>
                  <a:srgbClr val="C00000"/>
                </a:solidFill>
              </a:rPr>
              <a:t>Длина, мм 9830</a:t>
            </a:r>
            <a:br>
              <a:rPr lang="ru-RU" sz="2400" b="1" dirty="0">
                <a:solidFill>
                  <a:srgbClr val="C00000"/>
                </a:solidFill>
              </a:rPr>
            </a:br>
            <a:r>
              <a:rPr lang="ru-RU" sz="2400" b="1" dirty="0">
                <a:solidFill>
                  <a:srgbClr val="C00000"/>
                </a:solidFill>
              </a:rPr>
              <a:t>Ширина, мм 3070</a:t>
            </a:r>
            <a:br>
              <a:rPr lang="ru-RU" sz="2400" b="1" dirty="0">
                <a:solidFill>
                  <a:srgbClr val="C00000"/>
                </a:solidFill>
              </a:rPr>
            </a:br>
            <a:r>
              <a:rPr lang="ru-RU" sz="2400" b="1" dirty="0">
                <a:solidFill>
                  <a:srgbClr val="C00000"/>
                </a:solidFill>
              </a:rPr>
              <a:t>Высота, мм 2730</a:t>
            </a:r>
            <a:br>
              <a:rPr lang="ru-RU" sz="2400" b="1" dirty="0">
                <a:solidFill>
                  <a:srgbClr val="C00000"/>
                </a:solidFill>
              </a:rPr>
            </a:br>
            <a:r>
              <a:rPr lang="ru-RU" sz="2400" b="1" dirty="0">
                <a:solidFill>
                  <a:srgbClr val="C00000"/>
                </a:solidFill>
              </a:rPr>
              <a:t>Клиренс, мм 420</a:t>
            </a:r>
            <a:br>
              <a:rPr lang="ru-RU" sz="2400" b="1" dirty="0">
                <a:solidFill>
                  <a:srgbClr val="C00000"/>
                </a:solidFill>
              </a:rPr>
            </a:br>
            <a:r>
              <a:rPr lang="ru-RU" sz="2400" b="1" dirty="0">
                <a:solidFill>
                  <a:srgbClr val="C00000"/>
                </a:solidFill>
              </a:rPr>
              <a:t>Броня, мм: 20-160</a:t>
            </a:r>
            <a:br>
              <a:rPr lang="ru-RU" sz="2400" b="1" dirty="0">
                <a:solidFill>
                  <a:srgbClr val="C00000"/>
                </a:solidFill>
              </a:rPr>
            </a:br>
            <a:r>
              <a:rPr lang="ru-RU" sz="2400" b="1" dirty="0">
                <a:solidFill>
                  <a:srgbClr val="C00000"/>
                </a:solidFill>
              </a:rPr>
              <a:t>Лоб 120</a:t>
            </a:r>
            <a:br>
              <a:rPr lang="ru-RU" sz="2400" b="1" dirty="0">
                <a:solidFill>
                  <a:srgbClr val="C00000"/>
                </a:solidFill>
              </a:rPr>
            </a:br>
            <a:r>
              <a:rPr lang="ru-RU" sz="2400" b="1" dirty="0">
                <a:solidFill>
                  <a:srgbClr val="C00000"/>
                </a:solidFill>
              </a:rPr>
              <a:t>Борт 90</a:t>
            </a:r>
            <a:br>
              <a:rPr lang="ru-RU" sz="2400" b="1" dirty="0">
                <a:solidFill>
                  <a:srgbClr val="C00000"/>
                </a:solidFill>
              </a:rPr>
            </a:br>
            <a:r>
              <a:rPr lang="ru-RU" sz="2400" b="1" dirty="0">
                <a:solidFill>
                  <a:srgbClr val="C00000"/>
                </a:solidFill>
              </a:rPr>
              <a:t>Корма 60</a:t>
            </a:r>
            <a:br>
              <a:rPr lang="ru-RU" sz="2400" b="1" dirty="0">
                <a:solidFill>
                  <a:srgbClr val="C00000"/>
                </a:solidFill>
              </a:rPr>
            </a:br>
            <a:r>
              <a:rPr lang="ru-RU" sz="2400" b="1" dirty="0">
                <a:solidFill>
                  <a:srgbClr val="C00000"/>
                </a:solidFill>
              </a:rPr>
              <a:t>Крыша, днище 20-30</a:t>
            </a:r>
            <a:br>
              <a:rPr lang="ru-RU" sz="2400" b="1" dirty="0">
                <a:solidFill>
                  <a:srgbClr val="C00000"/>
                </a:solidFill>
              </a:rPr>
            </a:br>
            <a:r>
              <a:rPr lang="ru-RU" sz="2400" b="1" dirty="0">
                <a:solidFill>
                  <a:srgbClr val="C00000"/>
                </a:solidFill>
              </a:rPr>
              <a:t>Башня 160-90</a:t>
            </a:r>
            <a:br>
              <a:rPr lang="ru-RU" sz="2400" b="1" dirty="0">
                <a:solidFill>
                  <a:srgbClr val="C00000"/>
                </a:solidFill>
              </a:rPr>
            </a:br>
            <a:r>
              <a:rPr lang="ru-RU" sz="2400" b="1" dirty="0">
                <a:solidFill>
                  <a:srgbClr val="C00000"/>
                </a:solidFill>
              </a:rPr>
              <a:t>Скорость (по шоссе), км/ч 37</a:t>
            </a:r>
            <a:br>
              <a:rPr lang="ru-RU" sz="2400" b="1" dirty="0">
                <a:solidFill>
                  <a:srgbClr val="C00000"/>
                </a:solidFill>
              </a:rPr>
            </a:br>
            <a:r>
              <a:rPr lang="ru-RU" sz="2400" b="1" dirty="0">
                <a:solidFill>
                  <a:srgbClr val="C00000"/>
                </a:solidFill>
              </a:rPr>
              <a:t>Запас хода (по шоссе), км 240</a:t>
            </a:r>
            <a:br>
              <a:rPr lang="ru-RU" sz="2400" b="1" dirty="0">
                <a:solidFill>
                  <a:srgbClr val="C00000"/>
                </a:solidFill>
              </a:rPr>
            </a:br>
            <a:r>
              <a:rPr lang="ru-RU" sz="2400" b="1" dirty="0">
                <a:solidFill>
                  <a:srgbClr val="C00000"/>
                </a:solidFill>
              </a:rPr>
              <a:t>Подъем, град. 36</a:t>
            </a:r>
            <a:br>
              <a:rPr lang="ru-RU" sz="2400" b="1" dirty="0">
                <a:solidFill>
                  <a:srgbClr val="C00000"/>
                </a:solidFill>
              </a:rPr>
            </a:br>
            <a:r>
              <a:rPr lang="ru-RU" sz="2400" b="1" dirty="0">
                <a:solidFill>
                  <a:srgbClr val="C00000"/>
                </a:solidFill>
              </a:rPr>
              <a:t>Высота стенки, м 1,0</a:t>
            </a:r>
            <a:br>
              <a:rPr lang="ru-RU" sz="2400" b="1" dirty="0">
                <a:solidFill>
                  <a:srgbClr val="C00000"/>
                </a:solidFill>
              </a:rPr>
            </a:br>
            <a:r>
              <a:rPr lang="ru-RU" sz="2400" b="1" dirty="0">
                <a:solidFill>
                  <a:srgbClr val="C00000"/>
                </a:solidFill>
              </a:rPr>
              <a:t>Ширина, мм рва, м 2,50</a:t>
            </a:r>
            <a:br>
              <a:rPr lang="ru-RU" sz="2400" b="1" dirty="0">
                <a:solidFill>
                  <a:srgbClr val="C00000"/>
                </a:solidFill>
              </a:rPr>
            </a:br>
            <a:r>
              <a:rPr lang="ru-RU" sz="2400" b="1" dirty="0">
                <a:solidFill>
                  <a:srgbClr val="C00000"/>
                </a:solidFill>
              </a:rPr>
              <a:t>Глубина брода, м 1,30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138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5" name="Picture 4" descr="is2_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6604" y="343455"/>
            <a:ext cx="4071380" cy="191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is2_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36097" y="343455"/>
            <a:ext cx="3358824" cy="182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is2_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28085" y="4632909"/>
            <a:ext cx="2627312" cy="197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is2_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11979" y="4659434"/>
            <a:ext cx="3240088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ис-2_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38897" y="4632909"/>
            <a:ext cx="3168650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56604" y="2690336"/>
            <a:ext cx="84638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ИС-2 считалось выдающимся научно-техническим достижением. Эта машина была признана одной из самых удачных и совершенных в истории военной техники тех лет.</a:t>
            </a:r>
          </a:p>
        </p:txBody>
      </p:sp>
    </p:spTree>
    <p:extLst>
      <p:ext uri="{BB962C8B-B14F-4D97-AF65-F5344CB8AC3E}">
        <p14:creationId xmlns:p14="http://schemas.microsoft.com/office/powerpoint/2010/main" val="3284078094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5" name="Picture 4" descr="isu122_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9538" y="3356953"/>
            <a:ext cx="4391025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isu122_lodz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38799" y="3345732"/>
            <a:ext cx="4643437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16024" y="143485"/>
            <a:ext cx="8748464" cy="312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buClr>
                <a:srgbClr val="F3A447"/>
              </a:buClr>
              <a:buSzPct val="85000"/>
            </a:pPr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базе танка ИС-2 было создано несколько тяжёлых самоходных установок, в том числе ИСУ-152.эта машина совмещала в себе мощь пулевого орудия, подвижность и надёжную броневую защиту. Её прозвали </a:t>
            </a:r>
          </a:p>
          <a:p>
            <a:pPr marL="274320" lvl="0" indent="-274320" algn="ctr">
              <a:spcBef>
                <a:spcPts val="600"/>
              </a:spcBef>
              <a:buClr>
                <a:srgbClr val="F3A447"/>
              </a:buClr>
              <a:buSzPct val="85000"/>
              <a:buFont typeface="Wingdings 2"/>
              <a:buChar char=""/>
            </a:pPr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«царь-пушка».</a:t>
            </a:r>
          </a:p>
        </p:txBody>
      </p:sp>
    </p:spTree>
    <p:extLst>
      <p:ext uri="{BB962C8B-B14F-4D97-AF65-F5344CB8AC3E}">
        <p14:creationId xmlns:p14="http://schemas.microsoft.com/office/powerpoint/2010/main" val="3325860332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836713"/>
            <a:ext cx="57423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none" strike="noStrike" kern="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За рекою грянула «Катюша»…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6" name="Picture 3" descr="D:\KATUSH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54872" y="2629137"/>
            <a:ext cx="4489094" cy="3908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5922608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D:\БМ-13 ЗИС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7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-25696" y="3212976"/>
            <a:ext cx="5729833" cy="3629544"/>
          </a:xfrm>
        </p:spPr>
        <p:txBody>
          <a:bodyPr lIns="92075" tIns="46038" rIns="92075" bIns="46038" anchor="b"/>
          <a:lstStyle/>
          <a:p>
            <a:pPr algn="l"/>
            <a:r>
              <a:rPr lang="ru-RU" sz="4000" b="1" dirty="0">
                <a:solidFill>
                  <a:schemeClr val="tx1"/>
                </a:solidFill>
              </a:rPr>
              <a:t>Н.И. Тихомиров</a:t>
            </a:r>
            <a:br>
              <a:rPr lang="ru-RU" sz="4000" b="1" dirty="0">
                <a:solidFill>
                  <a:schemeClr val="tx1"/>
                </a:solidFill>
              </a:rPr>
            </a:br>
            <a:r>
              <a:rPr lang="ru-RU" sz="4000" b="1" dirty="0">
                <a:solidFill>
                  <a:schemeClr val="tx1"/>
                </a:solidFill>
              </a:rPr>
              <a:t>В.А. Артемьев </a:t>
            </a:r>
            <a:br>
              <a:rPr lang="ru-RU" sz="4000" b="1" dirty="0">
                <a:solidFill>
                  <a:schemeClr val="tx1"/>
                </a:solidFill>
              </a:rPr>
            </a:br>
            <a:r>
              <a:rPr lang="ru-RU" sz="4000" b="1" dirty="0">
                <a:solidFill>
                  <a:schemeClr val="tx1"/>
                </a:solidFill>
              </a:rPr>
              <a:t>Б.С. Петропавловский Г.Э. </a:t>
            </a:r>
            <a:r>
              <a:rPr lang="ru-RU" sz="4000" b="1" dirty="0" err="1">
                <a:solidFill>
                  <a:schemeClr val="tx1"/>
                </a:solidFill>
              </a:rPr>
              <a:t>Лангемак</a:t>
            </a:r>
            <a:r>
              <a:rPr lang="ru-RU" sz="4000" b="1" dirty="0">
                <a:solidFill>
                  <a:schemeClr val="tx1"/>
                </a:solidFill>
              </a:rPr>
              <a:t> </a:t>
            </a:r>
            <a:br>
              <a:rPr lang="ru-RU" sz="4000" b="1" dirty="0">
                <a:solidFill>
                  <a:schemeClr val="tx1"/>
                </a:solidFill>
              </a:rPr>
            </a:br>
            <a:r>
              <a:rPr lang="ru-RU" sz="4000" b="1" dirty="0">
                <a:solidFill>
                  <a:schemeClr val="tx1"/>
                </a:solidFill>
              </a:rPr>
              <a:t>И.Т. Клейменов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116633"/>
            <a:ext cx="545261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spc="-10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  <a:cs typeface="+mj-cs"/>
              </a:rPr>
              <a:t>БМ-13</a:t>
            </a:r>
            <a:r>
              <a:rPr lang="ru-RU" sz="4200" spc="-10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  <a:cs typeface="+mj-cs"/>
              </a:rPr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5" name="Рисунок 2" descr="180px-BM_13_TBiU_7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51914" y="276547"/>
            <a:ext cx="4860032" cy="6304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48078" y="260648"/>
            <a:ext cx="419593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0" i="0" u="none" strike="noStrike" kern="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Установка БМ-13 образца 1941г. Представляла собой ферму из 16 направляющих (8 балок), на которой располагались 132-миллиметровые реактивные снаряды массой 42,5кг. Она монтировалась на трехосном грузовом автомобиле ЗИС-6.</a:t>
            </a:r>
            <a:br>
              <a:rPr kumimoji="0" lang="ru-RU" sz="2600" b="0" i="0" u="none" strike="noStrike" kern="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</a:br>
            <a:r>
              <a:rPr kumimoji="0" lang="ru-RU" sz="2600" b="0" i="0" u="none" strike="noStrike" kern="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За несколько секунд установка выпускала 16 мощных снарядов (с каждой балки по 2 снаряда: один шел сверху, другой – снизу).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0721571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5" name="Рисунок 2" descr="katyusha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6" name="TextBox 3"/>
          <p:cNvSpPr txBox="1">
            <a:spLocks noChangeArrowheads="1"/>
          </p:cNvSpPr>
          <p:nvPr/>
        </p:nvSpPr>
        <p:spPr bwMode="auto">
          <a:xfrm>
            <a:off x="3059833" y="0"/>
            <a:ext cx="608416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ru-RU" sz="4000" dirty="0">
                <a:solidFill>
                  <a:schemeClr val="bg1"/>
                </a:solidFill>
                <a:latin typeface="Times New Roman" pitchFamily="18" charset="0"/>
              </a:rPr>
              <a:t>Установка БМ-13 в бою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7" name="Рисунок 2" descr="Б-1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8" name="TextBox 4"/>
          <p:cNvSpPr txBox="1">
            <a:spLocks noChangeArrowheads="1"/>
          </p:cNvSpPr>
          <p:nvPr/>
        </p:nvSpPr>
        <p:spPr bwMode="auto">
          <a:xfrm>
            <a:off x="0" y="0"/>
            <a:ext cx="91440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ru-RU" sz="3200" dirty="0">
                <a:solidFill>
                  <a:schemeClr val="bg1"/>
                </a:solidFill>
                <a:latin typeface="Times New Roman" pitchFamily="18" charset="0"/>
              </a:rPr>
              <a:t>Во всех военных операциях с лета 1944г. реактивная артиллерия уже выступала как мощное средство подавления врага. И в этом – творческий подвиг создателей этого оружия.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48786"/>
            <a:ext cx="8392446" cy="16081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77240" lvl="2" algn="ctr">
              <a:spcBef>
                <a:spcPts val="300"/>
              </a:spcBef>
              <a:buClr>
                <a:srgbClr val="F3A447">
                  <a:shade val="50000"/>
                </a:srgbClr>
              </a:buClr>
              <a:buSzPct val="85000"/>
            </a:pP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Именем песни народ окрестил новое оружие, наводившее ужас на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врага-ракетные минометы</a:t>
            </a:r>
          </a:p>
          <a:p>
            <a:pPr marL="777240" lvl="2" algn="ctr">
              <a:spcBef>
                <a:spcPts val="300"/>
              </a:spcBef>
              <a:buClr>
                <a:srgbClr val="F3A447">
                  <a:shade val="50000"/>
                </a:srgbClr>
              </a:buClr>
              <a:buSzPct val="85000"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Катюша”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C00000"/>
                </a:solidFill>
                <a:latin typeface="Constantia"/>
              </a:rPr>
              <a:t/>
            </a:r>
            <a:br>
              <a:rPr lang="ru-RU" sz="2000" dirty="0">
                <a:solidFill>
                  <a:srgbClr val="C00000"/>
                </a:solidFill>
                <a:latin typeface="Constantia"/>
              </a:rPr>
            </a:b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8086" y="1268731"/>
            <a:ext cx="84773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>
                    <a:lumMod val="50000"/>
                  </a:schemeClr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Автор слов — Михаил Исаковский .   Автор музыки — Матвей </a:t>
            </a:r>
            <a:r>
              <a:rPr kumimoji="0" lang="ru-RU" sz="2000" b="0" i="0" u="none" strike="noStrike" kern="0" cap="none" spc="-100" normalizeH="0" baseline="0" noProof="0" dirty="0" err="1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>
                    <a:lumMod val="50000"/>
                  </a:schemeClr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Блантер</a:t>
            </a:r>
            <a:r>
              <a:rPr kumimoji="0" lang="ru-RU" sz="2000" b="0" i="0" u="none" strike="noStrike" kern="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>
                    <a:lumMod val="50000"/>
                  </a:schemeClr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ru-RU" sz="2000" b="0" i="0" u="none" strike="noStrike" kern="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>
                    <a:lumMod val="50000"/>
                  </a:schemeClr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4539" y="1667560"/>
            <a:ext cx="4251477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spcBef>
                <a:spcPts val="600"/>
              </a:spcBef>
              <a:buClr>
                <a:srgbClr val="F3A447"/>
              </a:buClr>
              <a:buSzPct val="85000"/>
              <a:buFont typeface="Wingdings 2"/>
              <a:buChar char=""/>
            </a:pP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Расцветали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яблони и груши,</a:t>
            </a:r>
            <a:b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Поплыли туманы над рекой;</a:t>
            </a:r>
            <a:b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Выходила на берег Катюша,</a:t>
            </a:r>
            <a:b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высокий берег, на 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крутой.</a:t>
            </a:r>
          </a:p>
          <a:p>
            <a:pPr marL="274320" lvl="0" indent="-274320">
              <a:spcBef>
                <a:spcPts val="600"/>
              </a:spcBef>
              <a:buClr>
                <a:srgbClr val="F3A447"/>
              </a:buClr>
              <a:buSzPct val="85000"/>
              <a:buFont typeface="Wingdings 2"/>
              <a:buChar char=""/>
            </a:pP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Выходила, песню 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заводила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степного, сизого орла,</a:t>
            </a:r>
            <a:b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того, которого любила,</a:t>
            </a:r>
            <a:b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того, чьи письма берегла.</a:t>
            </a:r>
            <a:b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Ой, ты песня, песенка девичья,</a:t>
            </a:r>
            <a:b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 лети за ясным солнцем вслед,</a:t>
            </a:r>
            <a:b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бойцу на дальнем пограничье</a:t>
            </a:r>
            <a:b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Катюши передай привет.</a:t>
            </a:r>
            <a:r>
              <a:rPr lang="ru-RU" sz="2000" dirty="0">
                <a:solidFill>
                  <a:srgbClr val="C00000"/>
                </a:solidFill>
                <a:latin typeface="Constantia"/>
              </a:rPr>
              <a:t>	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1667561"/>
            <a:ext cx="439849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spcBef>
                <a:spcPts val="600"/>
              </a:spcBef>
              <a:buClr>
                <a:srgbClr val="F3A447"/>
              </a:buClr>
              <a:buSzPct val="85000"/>
              <a:buFont typeface="Wingdings 2"/>
              <a:buChar char=""/>
            </a:pP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Пусть он вспомнит девушку простую,</a:t>
            </a:r>
            <a:b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Пусть услышит, как она поёт,	</a:t>
            </a:r>
            <a:b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Пусть он землю бережёт родную,</a:t>
            </a:r>
            <a:b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любовь Катюша сбережёт.</a:t>
            </a:r>
            <a:b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Отцветали яблони и груши,</a:t>
            </a:r>
            <a:b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Уплыли туманы над рекой.</a:t>
            </a:r>
            <a:b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Уходила с берега Катюша,</a:t>
            </a:r>
            <a:b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Уносила песенку домой.</a:t>
            </a:r>
            <a:b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Пусть фриц помнит русскую “катюшу”,</a:t>
            </a:r>
            <a:b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Пусть услышит, как она поет:</a:t>
            </a:r>
            <a:b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врагов вытряхивает души, </a:t>
            </a:r>
            <a:b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своим отвагу придает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70909826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4" descr="6716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476250"/>
            <a:ext cx="9144000" cy="1143000"/>
          </a:xfrm>
        </p:spPr>
        <p:txBody>
          <a:bodyPr anchor="b">
            <a:normAutofit/>
          </a:bodyPr>
          <a:lstStyle/>
          <a:p>
            <a:pPr algn="ctr"/>
            <a:r>
              <a:rPr lang="ru-RU" sz="5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5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осажденном </a:t>
            </a:r>
            <a:r>
              <a:rPr lang="ru-RU" sz="5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Ленинграде</a:t>
            </a:r>
            <a:endParaRPr lang="ru-RU" sz="5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4797425"/>
            <a:ext cx="6400800" cy="1752600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endParaRPr lang="ru-RU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74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31026" y="382012"/>
            <a:ext cx="828092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Clr>
                <a:srgbClr val="F3A447"/>
              </a:buClr>
              <a:buSzPct val="85000"/>
            </a:pPr>
            <a:r>
              <a:rPr lang="ru-RU" sz="2600" dirty="0" smtClean="0">
                <a:solidFill>
                  <a:prstClr val="black"/>
                </a:solidFill>
                <a:latin typeface="Constantia"/>
              </a:rPr>
              <a:t> </a:t>
            </a:r>
            <a:r>
              <a:rPr lang="ru-RU" sz="3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Жестокие </a:t>
            </a:r>
            <a:r>
              <a:rPr lang="ru-RU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бомбежки, разрывы снарядов, отсутствие продовольствия, нормы хлеба сокращены до 250г - рабочим и 125 г - служащим. Жителям города предстояло вынести новое тяжкое испытание: ударили морозы; в начале января 1942г. они доходили до -35</a:t>
            </a:r>
            <a:r>
              <a:rPr lang="en-US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ru-RU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 Полностью замерз водопровод, вышла из строя канализация, не работало центральное отопление; подача электроэнергии была строго лимитирована, остановился городской транспорт. Но город жил, трудился! И все это совершалось усилием воли. Моральный дух ленинградцев, людей науки, был необычайно крепок.</a:t>
            </a:r>
          </a:p>
        </p:txBody>
      </p:sp>
    </p:spTree>
    <p:extLst>
      <p:ext uri="{BB962C8B-B14F-4D97-AF65-F5344CB8AC3E}">
        <p14:creationId xmlns:p14="http://schemas.microsoft.com/office/powerpoint/2010/main" val="301421190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5" name="Picture 5" descr="LAD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610" y="260784"/>
            <a:ext cx="8702780" cy="504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275856" y="2780928"/>
            <a:ext cx="518457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200" b="0" i="0" u="none" strike="noStrike" kern="0" cap="none" spc="-100" normalizeH="0" baseline="0" noProof="0" dirty="0" smtClean="0">
              <a:ln w="3200">
                <a:solidFill>
                  <a:srgbClr val="444D26">
                    <a:shade val="75000"/>
                    <a:alpha val="25000"/>
                  </a:srgbClr>
                </a:solidFill>
                <a:prstDash val="solid"/>
                <a:round/>
              </a:ln>
              <a:solidFill>
                <a:srgbClr val="FF330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Constantia"/>
              <a:ea typeface="+mj-ea"/>
              <a:cs typeface="+mj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4200" kern="0" spc="-100" dirty="0">
              <a:ln w="3200">
                <a:solidFill>
                  <a:srgbClr val="444D26">
                    <a:shade val="75000"/>
                    <a:alpha val="25000"/>
                  </a:srgbClr>
                </a:solidFill>
                <a:prstDash val="solid"/>
                <a:round/>
              </a:ln>
              <a:solidFill>
                <a:srgbClr val="FF330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Constantia"/>
              <a:ea typeface="+mj-ea"/>
              <a:cs typeface="+mj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200" b="0" i="0" u="none" strike="noStrike" kern="0" cap="none" spc="-100" normalizeH="0" baseline="0" noProof="0" dirty="0" smtClean="0">
              <a:ln w="3200">
                <a:solidFill>
                  <a:srgbClr val="444D26">
                    <a:shade val="75000"/>
                    <a:alpha val="25000"/>
                  </a:srgbClr>
                </a:solidFill>
                <a:prstDash val="solid"/>
                <a:round/>
              </a:ln>
              <a:solidFill>
                <a:srgbClr val="FF330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Constantia"/>
              <a:ea typeface="+mj-ea"/>
              <a:cs typeface="+mj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4200" kern="0" spc="-100" dirty="0">
              <a:ln w="3200">
                <a:solidFill>
                  <a:srgbClr val="444D26">
                    <a:shade val="75000"/>
                    <a:alpha val="25000"/>
                  </a:srgbClr>
                </a:solidFill>
                <a:prstDash val="solid"/>
                <a:round/>
              </a:ln>
              <a:solidFill>
                <a:srgbClr val="FF330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Constantia"/>
              <a:ea typeface="+mj-ea"/>
              <a:cs typeface="+mj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200" b="0" i="0" u="none" strike="noStrike" kern="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33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      </a:t>
            </a:r>
            <a:r>
              <a:rPr kumimoji="0" lang="ru-RU" sz="4400" b="0" i="0" u="none" strike="noStrike" kern="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33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«Дорога жизни»</a:t>
            </a:r>
            <a:endParaRPr kumimoji="0" lang="ru-RU" sz="4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466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6" descr="105_070116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319588" y="0"/>
            <a:ext cx="4824412" cy="188640"/>
          </a:xfrm>
        </p:spPr>
        <p:txBody>
          <a:bodyPr anchor="b">
            <a:normAutofit fontScale="90000"/>
          </a:bodyPr>
          <a:lstStyle/>
          <a:p>
            <a:endParaRPr lang="ru-RU" dirty="0">
              <a:solidFill>
                <a:srgbClr val="FF3300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707904" y="188641"/>
            <a:ext cx="5436097" cy="655272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льду замерзшего Ладожского озера была проложена автотрасса, связавшая окруженный врагом город с Большой землей. Вскоре выявилось странное обстоятельство: когда нагруженные грузовики ехали в Ленинград, лед выдерживал, а на обратном пути более легкие машины с больными, голодными, почти невесомыми людьми проваливались под лед. Перед учеными была поставлена задача: выяснить, в чем дело, и дать рекомендации, избавляющие от аварий</a:t>
            </a:r>
            <a:r>
              <a:rPr lang="ru-RU" sz="2200" dirty="0">
                <a:solidFill>
                  <a:srgbClr val="C000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612845"/>
            <a:ext cx="842493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Научный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 ленинградского Физико-технического института </a:t>
            </a: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Павел Павлович </a:t>
            </a:r>
            <a:r>
              <a:rPr lang="ru-RU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Кобеко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попросил поручить ему изучение этого вопроса. Он разработал методику регистрации колебаний льда в разных условиях. Надо было создать аппаратуру, которая могла бы фиксировать все, что происходит со льдом в разную погоду под влиянием различных статических и динамических нагрузок, причем регистрировать быстро, непрерывно и автоматически.</a:t>
            </a:r>
          </a:p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трудом, проявляя чудеса изобретательности, нашли материалы для изготовления приборов. Исследования проходили в темноте, под обстрелом, на ветру в тридцатиградусную стужу. Изучали пластическую деформацию  и вязкость льда, его проломы, способность выдерживать нагрузки, изменение амплитуды колебаний</a:t>
            </a:r>
            <a:r>
              <a:rPr lang="ru-RU" sz="1400" dirty="0">
                <a:solidFill>
                  <a:schemeClr val="bg1"/>
                </a:solidFill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135206176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4" descr="0000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032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8032"/>
            <a:ext cx="9144000" cy="6849968"/>
          </a:xfrm>
        </p:spPr>
        <p:txBody>
          <a:bodyPr/>
          <a:lstStyle/>
          <a:p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82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332657"/>
            <a:ext cx="8248430" cy="5952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это выявило ряд закономерностей: степень деформации льда зависит от скорости движения транспорта- это был главный вывод; критической оказалась скорость, близкая к 35 км/ч. Особенно опасной становилась ситуация, когда транспорт шел со скоростью, близкой к скорости распространения ледовой волны; в этом случае даже одна машина могла вызвать резонанс и разрушение ледового покрова.</a:t>
            </a:r>
          </a:p>
          <a:p>
            <a:pPr algn="just">
              <a:lnSpc>
                <a:spcPct val="800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основе полученных результатов ученые выработали правила безопасности движения по ладожской трассе; составили таблицы и формулы для расчета допустимой скорости передвижения с разными грузами. Эти таблицы и правила были напечатаны, размножены и строго соблюдались на всем фронте. Ледовые аварии прекратились.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«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Дорога жизни» функционировала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103563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4" descr="blokada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9144000" cy="6165304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68612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036496" y="6669360"/>
            <a:ext cx="107504" cy="188640"/>
          </a:xfrm>
          <a:prstGeom prst="actionButtonBlank">
            <a:avLst/>
          </a:prstGeom>
          <a:solidFill>
            <a:schemeClr val="tx1">
              <a:alpha val="48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77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476672"/>
            <a:ext cx="63184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В ТЫЛУ,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   ЗА ЛИНИЕЙ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kern="0" spc="-10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Constantia"/>
                <a:ea typeface="+mj-ea"/>
                <a:cs typeface="+mj-cs"/>
              </a:rPr>
              <a:t> </a:t>
            </a:r>
            <a:r>
              <a:rPr lang="ru-RU" sz="4800" kern="0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Constantia"/>
                <a:ea typeface="+mj-ea"/>
                <a:cs typeface="+mj-cs"/>
              </a:rPr>
              <a:t>     </a:t>
            </a:r>
            <a:r>
              <a:rPr kumimoji="0" lang="ru-RU" sz="4800" b="0" i="0" u="none" strike="noStrike" kern="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Constantia"/>
                <a:ea typeface="+mj-ea"/>
                <a:cs typeface="+mj-cs"/>
              </a:rPr>
              <a:t>ФРОНТА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6" name="Рисунок 3" descr="вогнлг.bmp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47441" y="2924944"/>
            <a:ext cx="5430181" cy="3194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4439668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332656"/>
            <a:ext cx="8640960" cy="664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Оценить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 оружия, созданного советскими конструкторами, довелось и немецким генералам. “Русские, - писал один из этих генералов, - имели то преимущество, что при производстве вооружения и боеприпасов ими учитывались все особенности ведения войны в России и максимально обеспечивалась простота технологий”.</a:t>
            </a:r>
          </a:p>
          <a:p>
            <a:pPr marL="273050" indent="-273050"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Действительно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максимальная простота, экономичность и технологичность советских конструкций давали возможность быстро налаживать производство боевой техники на эвакуированных в глубь страны заводах, обходиться без дефицитных материалов, станков и приборов, широко применять труд неквалифицированных рабочих. Огромным потоком шла на фронт из Сибири и с Урала боевая техника: с 1943 г., с момента битвы на Курской дуге , советские самолёты, танки и пушки стали господствовать на полях сражений.</a:t>
            </a:r>
          </a:p>
          <a:p>
            <a:pPr marL="273050" indent="-273050" algn="just">
              <a:lnSpc>
                <a:spcPct val="80000"/>
              </a:lnSpc>
              <a:buFont typeface="Wingdings" pitchFamily="2" charset="2"/>
              <a:buNone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60051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260648"/>
            <a:ext cx="8640960" cy="629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Наши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учёные сделали многое для развития оборонной промышленности.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3050" indent="-273050"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вот некоторые примеры их деятельности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73050" indent="-273050" algn="just">
              <a:lnSpc>
                <a:spcPct val="90000"/>
              </a:lnSpc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Расширили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 самолётов, танков, боеприпасов, для изготовления которых требовалось много жидкого кислорода,  помогли работы физика, академика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П.Л.Капицы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Взяв за основу холодильный цикл низкого давления, он создал кислородную установку, в которой сжатый воздух разделялся на составляющие его компоненты (азот и кислород), а потом кислород путём расширения в турбодетандере охлаждался. Для действия этой установки требовалось в сотни раз меньшее сжатие воздуха, чем обычно: всего (4,5-6) • 10  Па. Её производительность (2 т/ч) в 4-6 раз превышала производительность существовавших установок</a:t>
            </a:r>
          </a:p>
        </p:txBody>
      </p:sp>
    </p:spTree>
    <p:extLst>
      <p:ext uri="{BB962C8B-B14F-4D97-AF65-F5344CB8AC3E}">
        <p14:creationId xmlns:p14="http://schemas.microsoft.com/office/powerpoint/2010/main" val="102353602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6604" y="332656"/>
            <a:ext cx="6375636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9763" lvl="1" indent="-273050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Был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выяснен (благодаря трудам учёных Института химической физики профессоров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Я.Б.Зельдовича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Ю.Б.Харитонова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механизм горения топлива в реактивном снаряде (в условиях небольшого объёма и камеры с отверстием – соплом). Эти работы помогли выбрать наиболее выгодный “режим внутренней баллистики” снаряда, перейти к употреблению более дешёвых пороховых смесей;</a:t>
            </a:r>
          </a:p>
          <a:p>
            <a:pPr marL="639763" lvl="1" indent="-273050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увеличения дальности полёта</a:t>
            </a:r>
          </a:p>
          <a:p>
            <a:pPr marL="639763" lvl="1" indent="-273050">
              <a:buFont typeface="Wingdings" pitchFamily="2" charset="2"/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реактивного снаряда эти учёные</a:t>
            </a:r>
          </a:p>
          <a:p>
            <a:pPr marL="639763" lvl="1" indent="-273050">
              <a:buFont typeface="Wingdings" pitchFamily="2" charset="2"/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предложили удлинить заряд, </a:t>
            </a:r>
          </a:p>
          <a:p>
            <a:pPr marL="639763" lvl="1" indent="-273050">
              <a:buFont typeface="Wingdings" pitchFamily="2" charset="2"/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использовать более эффективные </a:t>
            </a:r>
          </a:p>
          <a:p>
            <a:pPr marL="639763" lvl="1" indent="-273050">
              <a:buFont typeface="Wingdings" pitchFamily="2" charset="2"/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топлива или две одновременно</a:t>
            </a:r>
          </a:p>
          <a:p>
            <a:pPr marL="639763" lvl="1" indent="-273050">
              <a:buFont typeface="Wingdings" pitchFamily="2" charset="2"/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работающие камеры сгорания;</a:t>
            </a:r>
          </a:p>
          <a:p>
            <a:pPr marL="273050" indent="-273050">
              <a:buFont typeface="Wingdings" pitchFamily="2" charset="2"/>
              <a:buNone/>
            </a:pPr>
            <a:endParaRPr lang="ru-RU" dirty="0"/>
          </a:p>
        </p:txBody>
      </p:sp>
      <p:pic>
        <p:nvPicPr>
          <p:cNvPr id="6" name="Рисунок 4" descr="нрлгн.bmp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20849" y="2967947"/>
            <a:ext cx="2714625" cy="384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0440400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5" name="Рисунок 4" descr="ввв.bmp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8144" y="2375981"/>
            <a:ext cx="3043802" cy="4243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56604" y="238336"/>
            <a:ext cx="855534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Для улучшения реактивного оружия, в то время ещё очень не совершенного, работы вели в 2 направлениях: модернизировали ракеты (снаряды) и конструировали новые пусковые устройства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7498" y="1931107"/>
            <a:ext cx="556064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0" indent="-273050" algn="just">
              <a:spcBef>
                <a:spcPts val="600"/>
              </a:spcBef>
              <a:buClr>
                <a:srgbClr val="F3A447"/>
              </a:buClr>
              <a:buSzPct val="85000"/>
              <a:buFont typeface="Wingdings 2"/>
              <a:buChar char="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в снаряды стало возможно закладывать вдвое больший заряд (разработка группы учёных во главе с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Ю.Э.Эндеком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были сконструированы 16-, 48- и 72- зарядные установки на железнодорожных платформах </a:t>
            </a:r>
            <a:r>
              <a:rPr lang="ru-RU" sz="2000" dirty="0">
                <a:solidFill>
                  <a:prstClr val="white"/>
                </a:solidFill>
                <a:latin typeface="Constantia"/>
              </a:rPr>
              <a:t>.                     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43611" y="4391314"/>
            <a:ext cx="50405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6713" lvl="1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Сделали 24-зарядную установку,                                                                     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смонтированную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                                                                          шасси лёгких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танков(работа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специалистов во  главе с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В.А.Тимофеевым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73050" indent="-273050">
              <a:buFont typeface="Wingdings" pitchFamily="2" charset="2"/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34266818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6604" y="332656"/>
            <a:ext cx="8463868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6838" lvl="1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Удалось добиться большей “кучности” полёта снарядов;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этого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использовали особую форму и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расположение ”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оперения” снарядов (этими теоретическими и экспериментальными исследованиями руководил профессор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Л.Г.Лойцянский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96838" lvl="1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Создали вращающиеся реактивные снаряды (организовав вытекание пороховых газов </a:t>
            </a:r>
          </a:p>
          <a:p>
            <a:pPr marL="96838" lvl="1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маленькое отверстие в </a:t>
            </a:r>
          </a:p>
          <a:p>
            <a:pPr marL="96838" lvl="1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утолщенной части снаряда, </a:t>
            </a:r>
          </a:p>
          <a:p>
            <a:pPr marL="96838" lvl="1">
              <a:buFont typeface="Wingdings" pitchFamily="2" charset="2"/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создающее реактивную силу,</a:t>
            </a:r>
          </a:p>
          <a:p>
            <a:pPr marL="96838" lvl="1">
              <a:buFont typeface="Wingdings" pitchFamily="2" charset="2"/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поворачивающую снаряд); </a:t>
            </a:r>
          </a:p>
          <a:p>
            <a:pPr marL="96838" lvl="1">
              <a:buFont typeface="Wingdings" pitchFamily="2" charset="2"/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позволило увеличить </a:t>
            </a:r>
          </a:p>
          <a:p>
            <a:pPr marL="96838" lvl="1">
              <a:buFont typeface="Wingdings" pitchFamily="2" charset="2"/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“кучность”  огня в 3 раза, </a:t>
            </a:r>
          </a:p>
          <a:p>
            <a:pPr marL="96838" lvl="1">
              <a:buFont typeface="Wingdings" pitchFamily="2" charset="2"/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площадь рассеивания снарядов </a:t>
            </a:r>
          </a:p>
          <a:p>
            <a:pPr marL="96838" lvl="1">
              <a:buFont typeface="Wingdings" pitchFamily="2" charset="2"/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уменьшить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7 раз!</a:t>
            </a:r>
          </a:p>
        </p:txBody>
      </p:sp>
      <p:pic>
        <p:nvPicPr>
          <p:cNvPr id="6" name="Рисунок 3" descr="нелонеле.bmp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54436" y="2750500"/>
            <a:ext cx="3098676" cy="4006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8982792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6604" y="527418"/>
            <a:ext cx="8463867" cy="60755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Астрономический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Академии наук, находившийся в окружённом врагом городе на Неве, по заказу главного штурмана Военно-Воздушных Сил составлял ”Большой астрономический ежегодник” на 1943, 1944, 1945 гг., который нужен был авиации для прокладки курсов самолётов и штурманских расчетов. Ежегодник создавался под руководством профессора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И.Д.Жонгловича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рабочей группой, в составе которой было много женщин –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Е.С.Иванова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А.С.Мошкова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О.А.Готт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В.К.Коба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другие. Они вели расчёты координат Луны и Солнца на моменты их восхода и захода применительно к каждому дню года. Работы требовали больших знаний и были сложными. Часть их женщины по собственному почину выполнили безвозмездно как вклад в фонд обороны страны. В блокадном Ленинграде не было электроэнергии, поэтому все сложнейшие расчёты были сделаны вручную! И очень точно, быстро!</a:t>
            </a:r>
          </a:p>
          <a:p>
            <a:pPr marL="273050" indent="-273050" algn="just">
              <a:lnSpc>
                <a:spcPct val="80000"/>
              </a:lnSpc>
              <a:buFont typeface="Wingdings" pitchFamily="2" charset="2"/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561757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395536" y="642918"/>
            <a:ext cx="8424936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6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6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6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Учёные-физики</a:t>
            </a:r>
            <a:endParaRPr lang="ru-RU" sz="6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435315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spc="-100" dirty="0" err="1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Капица</a:t>
            </a:r>
            <a:r>
              <a:rPr lang="ru-RU" sz="4400" spc="-10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Петр Леонидович</a:t>
            </a:r>
            <a:br>
              <a:rPr lang="ru-RU" sz="4400" spc="-10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4400" spc="-10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(1894-1984) </a:t>
            </a:r>
            <a:endParaRPr lang="ru-RU" sz="4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67087" y="2155614"/>
            <a:ext cx="3625850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7378920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1540" y="188640"/>
            <a:ext cx="8460940" cy="666936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lvl="0" eaLnBrk="1" fontAlgn="auto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</a:pPr>
            <a:r>
              <a:rPr lang="ru-RU" sz="2800" dirty="0" smtClean="0">
                <a:solidFill>
                  <a:prstClr val="white"/>
                </a:solidFill>
                <a:latin typeface="Constantia"/>
              </a:rPr>
              <a:t>   </a:t>
            </a:r>
            <a:r>
              <a:rPr lang="ru-RU" sz="3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Капица</a:t>
            </a:r>
            <a:r>
              <a:rPr lang="ru-RU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Петр Леонидович (1894-1984), российский физик, один из основателей физики низких температур и физики сильных магнитных полей, академик АН СССР (1939), дважды Герой Социалистического Труда (1945, 1974). </a:t>
            </a:r>
          </a:p>
          <a:p>
            <a:pPr marL="274320" lvl="0" indent="-274320" eaLnBrk="1" fontAlgn="auto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/>
              <a:buChar char=""/>
            </a:pP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1921-34 в научной командировке в Великобритании. Организатор и первый директор (1935-46 и с 1955) Института физических проблем АН СССР. Открыл сверхтекучесть жидкого гелия (1938). Разработал способ сжижения воздуха с помощью турбодетандера, новый тип мощного сверхвысокочастотного генератора. Обнаружил, что при высокочастотном разряде в плотных газах образуется стабильный плазменный шнур с температурой электронов 105—106 К. Государственная премия СССР (1941, 1943), Нобелевская премия (1978). Золотая медаль имени Ломоносова АН СССР (1959).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4511375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58334" y="260648"/>
            <a:ext cx="488563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white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Абрам </a:t>
            </a:r>
            <a:br>
              <a:rPr kumimoji="0" lang="ru-RU" sz="4400" b="0" i="0" u="none" strike="noStrike" kern="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white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4400" b="0" i="0" u="none" strike="noStrike" kern="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white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Федорович </a:t>
            </a:r>
            <a:br>
              <a:rPr kumimoji="0" lang="ru-RU" sz="4400" b="0" i="0" u="none" strike="noStrike" kern="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white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4400" b="0" i="0" u="none" strike="noStrike" kern="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white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Иоффе</a:t>
            </a:r>
            <a:endParaRPr kumimoji="0" lang="ru-RU" sz="4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4" descr="ioffe_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99" y="270147"/>
            <a:ext cx="3327400" cy="4445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327400" y="2385638"/>
            <a:ext cx="549307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Советский физик, академик АН СССР (1920; член-корреспондент 1918), вице-президент АН СССР (1926 – 1929, 1942 – 1945), Герой Социалистического Труда (1955) лауреат Сталинской премии, Ленинской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премии.Герой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Социалистического Труда. В честь Абрама Иоффе был назван кратер Иоффе на Луне и Научно-исследовательское судно «Академик Иоффе» </a:t>
            </a:r>
            <a:r>
              <a:rPr lang="ru-RU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17221849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4379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539552" y="510190"/>
            <a:ext cx="7992888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spc="-10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tx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Термоэлектрические генераторы</a:t>
            </a:r>
            <a:endParaRPr lang="ru-RU" sz="4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tx1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1476672" y="1340768"/>
            <a:ext cx="10153128" cy="541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4" algn="ctr">
              <a:lnSpc>
                <a:spcPct val="90000"/>
              </a:lnSpc>
            </a:pP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А.Ф. Иоффе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впервые выдвинул идею о том , что с помощью 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полупроводников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можно сделать серьезный и реальный шаг на 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пути превращения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тепловой (в том числе и солнечной) энергии в электрическую.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Первое практическое применение полупроводниковых термоэлементов было осуществлено в СССР в период Великой Отечественной войны под непосредственным руководством А.Ф. Иоффе. Это был, ныне широко известный, «партизанский котелок»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термопреобразователь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основе термоэлементов из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SbZn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константа. Такое устройство, несмотря на сравнительно невысокий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к.п.д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(1,5-2%), с успехом обеспечивало электропитанием ряд портативных партизанских радиостанций. Примерно в это же время в США велись работы по созданию небольших переносных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термоэлектрогенераторов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военного назначения на основе теллуристого свинца. </a:t>
            </a:r>
          </a:p>
        </p:txBody>
      </p:sp>
    </p:spTree>
    <p:extLst>
      <p:ext uri="{BB962C8B-B14F-4D97-AF65-F5344CB8AC3E}">
        <p14:creationId xmlns:p14="http://schemas.microsoft.com/office/powerpoint/2010/main" val="216007380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251520" y="188640"/>
            <a:ext cx="8568952" cy="100811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spc="-10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tx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«Партизанский котелок»</a:t>
            </a:r>
            <a:endParaRPr lang="ru-RU" sz="4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tx1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5" name="Picture 2" descr="Vedro-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27898" y="2381039"/>
            <a:ext cx="2724150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51520" y="1196753"/>
            <a:ext cx="5844802" cy="5022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ХАРАКТЕРИСТИКИ: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Электрическая мощность при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напряжении на нагрузке 12 В, Вт...................................12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приведения в действие, ч, не более.....................0,3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Масса, кг.................................5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Габаритные размеры, мм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.........................230х250х240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4492604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476672"/>
            <a:ext cx="810441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Анатолий Петрович Александров</a:t>
            </a:r>
            <a:endParaRPr kumimoji="0" lang="ru-RU" sz="44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367-ful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76075" y="2112751"/>
            <a:ext cx="3214687" cy="450691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56604" y="1874414"/>
            <a:ext cx="531947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Крупный ученый-физик, общественный деятель, человек, без малого 30 лет возглавлявший Институт атомной энергии им.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И.В.Курчатова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более 10 лет Академию наук СССР</a:t>
            </a:r>
          </a:p>
        </p:txBody>
      </p:sp>
    </p:spTree>
    <p:extLst>
      <p:ext uri="{BB962C8B-B14F-4D97-AF65-F5344CB8AC3E}">
        <p14:creationId xmlns:p14="http://schemas.microsoft.com/office/powerpoint/2010/main" val="224132070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6604" y="332655"/>
            <a:ext cx="846386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/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Противоминная 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кораблей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Над этой тематикой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А.П.Александров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руководимая им группа сотрудников ЛФТИ начала работать еще в 1936 г. по запросу высшего военного руководства страны. Основания предполагать, что в ходе предстоящей войны для уничтожения флота противник будет использовать помимо торпед донные магнитные мины, были: подобные мины еще во время гражданской войны применялись англичанами на Северной Двине против советской Беломорской </a:t>
            </a:r>
            <a:r>
              <a:rPr lang="ru-RU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флотилии.Поначалу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А.П.Александров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его коллеги этого не знали и проработали данный вопрос самостоятельно. После лабораторных экспериментов начались опыты на реальных кораблях. Были изготовлены магнитометры, с помощью которых можно было измерять индукцию магнитного поля. С помощью таких магнитометров в 1937 г. на эсминцах «Яков Свердлов», «Артем» и на лидере «Ленинград» были проведены измерения магнитных полей и опыты по их компенсации. Так к началу Великой Отечественной войны была решена задача по защите кораблей от магнитных мин противника. В результате во время войны на магнитных минах не подорвался ни один из наших кораблей, размагниченных по методу, предложенному в ЛФТИ.</a:t>
            </a:r>
          </a:p>
        </p:txBody>
      </p:sp>
    </p:spTree>
    <p:extLst>
      <p:ext uri="{BB962C8B-B14F-4D97-AF65-F5344CB8AC3E}">
        <p14:creationId xmlns:p14="http://schemas.microsoft.com/office/powerpoint/2010/main" val="14837500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332656"/>
            <a:ext cx="796039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Курчатов Игорь Васильевич</a:t>
            </a:r>
            <a:endParaRPr kumimoji="0" lang="ru-RU" sz="44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4" descr="Курчато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8519" y="1163653"/>
            <a:ext cx="3340100" cy="43561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628619" y="1139612"/>
            <a:ext cx="526536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Выдающийся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советский физик, «отец» советской атомной бомбы. Академик, основатель и первый директор Института атомной энергии с 1943 г. по 1960 г., главный научный руководитель атомной проблемы в СССР, один из основоположников использования ядерной энергии в мирных целях</a:t>
            </a:r>
          </a:p>
        </p:txBody>
      </p:sp>
    </p:spTree>
    <p:extLst>
      <p:ext uri="{BB962C8B-B14F-4D97-AF65-F5344CB8AC3E}">
        <p14:creationId xmlns:p14="http://schemas.microsoft.com/office/powerpoint/2010/main" val="69717119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6604" y="476672"/>
            <a:ext cx="8287362" cy="56507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Академик АН СССР (1943). Четырежды лауреат Сталинской премии (1942, 1949, 1951, 1954) и лауреат Ленинской премии (1957). Трижды Герой Социалистического Труда (1949, 1951, 1954). Награжден пятью Орденами Ленина и двумя Орденами Трудового Красного Знамени, медалями «За победу над Германией», «За оборону Севастополя», удостоен Большой Золотой медали им. М. В. Ломоносова, Золотой медали им.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Л.Эйлера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Академии наук СССР, Серебряной медали Мира имени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Жолио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-Кюри. Обладатель «Грамоты Почетного гражданина Советского Союза» (1949).</a:t>
            </a:r>
          </a:p>
          <a:p>
            <a:pPr>
              <a:lnSpc>
                <a:spcPct val="90000"/>
              </a:lnSpc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33418674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395536" y="260648"/>
            <a:ext cx="8136904" cy="936104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b="1" spc="-10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Вавилов </a:t>
            </a:r>
            <a:r>
              <a:rPr lang="ru-RU" sz="48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Сергей Иванович</a:t>
            </a:r>
            <a:endParaRPr lang="ru-RU" sz="4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5" name="Picture 7" descr="vavilov_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20798" y="2025352"/>
            <a:ext cx="3200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38826" y="1412776"/>
            <a:ext cx="496927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кадемик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член-корреспондент Академии наук СССР, трижды лауреат Государственной премии, автор более 150 научно-популярных работ</a:t>
            </a:r>
          </a:p>
        </p:txBody>
      </p:sp>
    </p:spTree>
    <p:extLst>
      <p:ext uri="{BB962C8B-B14F-4D97-AF65-F5344CB8AC3E}">
        <p14:creationId xmlns:p14="http://schemas.microsoft.com/office/powerpoint/2010/main" val="176036040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476672"/>
            <a:ext cx="8424936" cy="589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Великой Отечественной войны Физический институт Академии Наук СССР руководителем которого был Вавилов С. И.,  был эвакуирован в Казань. Ученые занимались оптическими прицелами для артиллерийской стрельбы и бомбометания, перископами и другой военной техникой. </a:t>
            </a:r>
          </a:p>
          <a:p>
            <a:pPr algn="ctr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В 1943 г. за успешную работу по развитию отечественной оптико-механической промышленности 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Вавилов С.И.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 награжден орденом Ленина, а за работы по люминесценции и квантовым флуктуациям света был удостоен Государственной премии второй степени. </a:t>
            </a:r>
          </a:p>
        </p:txBody>
      </p:sp>
    </p:spTree>
    <p:extLst>
      <p:ext uri="{BB962C8B-B14F-4D97-AF65-F5344CB8AC3E}">
        <p14:creationId xmlns:p14="http://schemas.microsoft.com/office/powerpoint/2010/main" val="34655208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6605" y="980728"/>
            <a:ext cx="587157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5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Победная </a:t>
            </a:r>
          </a:p>
          <a:p>
            <a:pPr lvl="0" algn="ctr"/>
            <a:r>
              <a:rPr lang="ru-RU" sz="5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весна</a:t>
            </a:r>
            <a:endParaRPr lang="ru-RU" sz="5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4" descr="Война 1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3461" y="1432025"/>
            <a:ext cx="3817011" cy="5155330"/>
          </a:xfrm>
          <a:prstGeom prst="rect">
            <a:avLst/>
          </a:prstGeom>
          <a:noFill/>
          <a:ln/>
        </p:spPr>
      </p:pic>
    </p:spTree>
    <p:extLst>
      <p:ext uri="{BB962C8B-B14F-4D97-AF65-F5344CB8AC3E}">
        <p14:creationId xmlns:p14="http://schemas.microsoft.com/office/powerpoint/2010/main" val="164768655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6604" y="476672"/>
            <a:ext cx="846386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Салют Победы, прогремевший 9 мая 1945 г., венчал не только подвиг тех, кто с оружием в руках в смертельной схватке с врагом отстоял свободу и независимость нашей Отчизны. Он гремел и в честь тех, кто варил сталь, точил снаряды, строил танки и самолёты, кто ковал оружие победы, чья трудовая доблесть была сродни доблести воинской, фронтовой. А среди тех, кто ковал это оружие, в первых рядах стояли учёные и конструкторы. Благодаря их знаниям, полёту творческой мысли и неустанному труду рождались в небывало короткие сроки проекты новой боевой техники, непрерывно совершенствовалось производство, выполняющее заказы фронта.</a:t>
            </a:r>
          </a:p>
        </p:txBody>
      </p:sp>
    </p:spTree>
    <p:extLst>
      <p:ext uri="{BB962C8B-B14F-4D97-AF65-F5344CB8AC3E}">
        <p14:creationId xmlns:p14="http://schemas.microsoft.com/office/powerpoint/2010/main" val="261549328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332657"/>
            <a:ext cx="849694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теперь несколько цифр и фактов, подобных статистическим </a:t>
            </a: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сводкам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началу </a:t>
            </a: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Великой Отечественной войны промышленная база фашистской Германии вместе с базой её союзников и порабощённых стран превышала советскую в 1,5 – 2 раза, а в 1942 г. В связи с захватом богатейших районов СССЗ – в 3 – 4 раза;</a:t>
            </a:r>
          </a:p>
          <a:p>
            <a:pPr algn="just"/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Хотя Советский Союз располагал значительно меньшей военно-промышленной базой, чем противник, он превзошёл её в производстве военной техники: по орудиям – более чем в 2 раза, по танкам и самоходным артиллерийским установкам (САУ) – почти в 2 раза, по самолётам – в 1,7 раза, по автоматам и миномётам – в 5!</a:t>
            </a:r>
          </a:p>
          <a:p>
            <a:pPr lvl="0" algn="just">
              <a:buClr>
                <a:srgbClr val="F3A447"/>
              </a:buClr>
            </a:pP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Советская промышленность выпустила за годы войны</a:t>
            </a:r>
          </a:p>
          <a:p>
            <a:pPr lvl="0" algn="just">
              <a:buClr>
                <a:srgbClr val="F3A447"/>
              </a:buClr>
            </a:pP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137 тыс. самолётов, 104 тыс. танков и САУ, 488 тыс. орудий;</a:t>
            </a:r>
          </a:p>
          <a:p>
            <a:pPr lvl="0" algn="just">
              <a:buClr>
                <a:srgbClr val="F3A447"/>
              </a:buClr>
            </a:pP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январе1945г.  мы имели в 2,8 раза больше танков и САУ, чем гитлеровцы, в 7,4 раза больше самолётов!</a:t>
            </a:r>
          </a:p>
          <a:p>
            <a:pPr lvl="0" algn="just">
              <a:buClr>
                <a:srgbClr val="F3A447"/>
              </a:buClr>
            </a:pPr>
            <a:r>
              <a:rPr lang="ru-RU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ходе войны было проведено не просто оснащение техникой нашей армии, но и ее полное перевооружение!</a:t>
            </a:r>
          </a:p>
          <a:p>
            <a:pPr lvl="0" algn="just">
              <a:buClr>
                <a:srgbClr val="F3A447"/>
              </a:buClr>
            </a:pPr>
            <a:r>
              <a:rPr lang="ru-RU" sz="2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</a:t>
            </a: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Таких  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фактов история до этого не знала!</a:t>
            </a:r>
          </a:p>
        </p:txBody>
      </p:sp>
    </p:spTree>
    <p:extLst>
      <p:ext uri="{BB962C8B-B14F-4D97-AF65-F5344CB8AC3E}">
        <p14:creationId xmlns:p14="http://schemas.microsoft.com/office/powerpoint/2010/main" val="404213176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Администратор\Desktop\den_pobedy_str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922" y="-21359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H="1">
            <a:off x="8643966" y="642918"/>
            <a:ext cx="682982" cy="102464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280920" cy="59046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3274" y="625043"/>
            <a:ext cx="830719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не забудем всех тех, кто с оружием в руках на полях сражений и в глубоком тылу отстоял свободу и независимость нашей Родины.  Мы не забудем всех тех, кто создавал вооружение, делал открытия, выполнял исследования – это ученые-физики, конструкторы, исследователи, инженеры, техники.</a:t>
            </a:r>
          </a:p>
        </p:txBody>
      </p:sp>
    </p:spTree>
    <p:extLst>
      <p:ext uri="{BB962C8B-B14F-4D97-AF65-F5344CB8AC3E}">
        <p14:creationId xmlns:p14="http://schemas.microsoft.com/office/powerpoint/2010/main" val="295833589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916</TotalTime>
  <Words>3475</Words>
  <Application>Microsoft Office PowerPoint</Application>
  <PresentationFormat>Экран (4:3)</PresentationFormat>
  <Paragraphs>144</Paragraphs>
  <Slides>57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57</vt:i4>
      </vt:variant>
    </vt:vector>
  </HeadingPairs>
  <TitlesOfParts>
    <vt:vector size="68" baseType="lpstr">
      <vt:lpstr>Algerian</vt:lpstr>
      <vt:lpstr>Arial</vt:lpstr>
      <vt:lpstr>Book Antiqua</vt:lpstr>
      <vt:lpstr>Calibri</vt:lpstr>
      <vt:lpstr>Constantia</vt:lpstr>
      <vt:lpstr>Times New Roman</vt:lpstr>
      <vt:lpstr>Vladimir Script</vt:lpstr>
      <vt:lpstr>Wingdings</vt:lpstr>
      <vt:lpstr>Wingdings 2</vt:lpstr>
      <vt:lpstr>Бумажная</vt:lpstr>
      <vt:lpstr>Тема Office</vt:lpstr>
      <vt:lpstr>Презентация PowerPoint</vt:lpstr>
      <vt:lpstr>Устный журнал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БРОНЯ КРЕПКА, И ТАНКИ НАШИ БЫСТРЫ</vt:lpstr>
      <vt:lpstr>Презентация PowerPoint</vt:lpstr>
      <vt:lpstr>Презентация PowerPoint</vt:lpstr>
      <vt:lpstr>Презентация PowerPoint</vt:lpstr>
      <vt:lpstr>Презентация PowerPoint</vt:lpstr>
      <vt:lpstr>Н.И. Тихомиров В.А. Артемьев  Б.С. Петропавловский Г.Э. Лангемак  И.Т. Клейменов</vt:lpstr>
      <vt:lpstr>Презентация PowerPoint</vt:lpstr>
      <vt:lpstr>Презентация PowerPoint</vt:lpstr>
      <vt:lpstr>Презентация PowerPoint</vt:lpstr>
      <vt:lpstr>Презентация PowerPoint</vt:lpstr>
      <vt:lpstr>В осажденном Ленинграде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ГОУ НПО ПЛ №116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Расима Салаватовна</dc:creator>
  <cp:lastModifiedBy>Teacher1</cp:lastModifiedBy>
  <cp:revision>66</cp:revision>
  <dcterms:created xsi:type="dcterms:W3CDTF">2012-01-17T09:11:10Z</dcterms:created>
  <dcterms:modified xsi:type="dcterms:W3CDTF">2020-01-30T21:47:58Z</dcterms:modified>
</cp:coreProperties>
</file>