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1" r:id="rId1"/>
  </p:sldMasterIdLst>
  <p:sldIdLst>
    <p:sldId id="260" r:id="rId2"/>
    <p:sldId id="261" r:id="rId3"/>
    <p:sldId id="275" r:id="rId4"/>
    <p:sldId id="262" r:id="rId5"/>
    <p:sldId id="263" r:id="rId6"/>
    <p:sldId id="264" r:id="rId7"/>
    <p:sldId id="276" r:id="rId8"/>
    <p:sldId id="265" r:id="rId9"/>
    <p:sldId id="266" r:id="rId10"/>
    <p:sldId id="267" r:id="rId11"/>
    <p:sldId id="268" r:id="rId12"/>
    <p:sldId id="271" r:id="rId13"/>
    <p:sldId id="272" r:id="rId14"/>
    <p:sldId id="273" r:id="rId15"/>
    <p:sldId id="274" r:id="rId16"/>
    <p:sldId id="277" r:id="rId17"/>
    <p:sldId id="279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D964C2-533D-4CC9-AE3B-A90E4CCB3AA0}" v="4658" dt="2020-01-16T16:01:04.820"/>
    <p1510:client id="{CD7C3DC1-0B4E-47E2-BC73-F0076B899903}" v="9938" dt="2020-01-16T14:13:12.9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82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4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64DE79-268F-4C1A-8933-263129D2AF90}" type="datetimeFigureOut">
              <a:rPr lang="en-US" smtClean="0"/>
              <a:pPr/>
              <a:t>2/19/2020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64DE79-268F-4C1A-8933-263129D2AF90}" type="datetimeFigureOut">
              <a:rPr lang="en-US" smtClean="0"/>
              <a:pPr/>
              <a:t>2/19/2020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64DE79-268F-4C1A-8933-263129D2AF90}" type="datetimeFigureOut">
              <a:rPr lang="en-US" smtClean="0"/>
              <a:pPr/>
              <a:t>2/19/2020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64DE79-268F-4C1A-8933-263129D2AF90}" type="datetimeFigureOut">
              <a:rPr lang="en-US" smtClean="0"/>
              <a:pPr/>
              <a:t>2/19/2020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64DE79-268F-4C1A-8933-263129D2AF90}" type="datetimeFigureOut">
              <a:rPr lang="en-US" smtClean="0"/>
              <a:pPr/>
              <a:t>2/19/2020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64DE79-268F-4C1A-8933-263129D2AF90}" type="datetimeFigureOut">
              <a:rPr lang="en-US" smtClean="0"/>
              <a:pPr/>
              <a:t>2/19/2020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64DE79-268F-4C1A-8933-263129D2AF90}" type="datetimeFigureOut">
              <a:rPr lang="en-US" smtClean="0"/>
              <a:pPr/>
              <a:t>2/19/2020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64DE79-268F-4C1A-8933-263129D2AF90}" type="datetimeFigureOut">
              <a:rPr lang="en-US" smtClean="0"/>
              <a:pPr/>
              <a:t>2/19/2020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64DE79-268F-4C1A-8933-263129D2AF90}" type="datetimeFigureOut">
              <a:rPr lang="en-US" smtClean="0"/>
              <a:pPr/>
              <a:t>2/19/2020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64DE79-268F-4C1A-8933-263129D2AF90}" type="datetimeFigureOut">
              <a:rPr lang="en-US" smtClean="0"/>
              <a:pPr/>
              <a:t>2/19/2020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64DE79-268F-4C1A-8933-263129D2AF90}" type="datetimeFigureOut">
              <a:rPr lang="en-US" smtClean="0"/>
              <a:pPr/>
              <a:t>2/19/2020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764DE79-268F-4C1A-8933-263129D2AF90}" type="datetimeFigureOut">
              <a:rPr lang="en-US" smtClean="0"/>
              <a:pPr/>
              <a:t>2/19/2020</a:t>
            </a:fld>
            <a:endParaRPr lang="en-US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2B5D3DB-AA78-4308-AA85-639B13BDA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6140" y="529867"/>
            <a:ext cx="8610601" cy="3553285"/>
          </a:xfrm>
        </p:spPr>
        <p:txBody>
          <a:bodyPr>
            <a:noAutofit/>
          </a:bodyPr>
          <a:lstStyle/>
          <a:p>
            <a:pPr algn="ctr"/>
            <a:r>
              <a:rPr lang="ru-RU" sz="4800" b="1" i="1" dirty="0">
                <a:latin typeface="Times New Roman"/>
                <a:cs typeface="Calibri Light"/>
              </a:rPr>
              <a:t>Малоотходные и безотходные технологии на территории России</a:t>
            </a:r>
            <a:r>
              <a:rPr lang="ru-RU" sz="5400" dirty="0">
                <a:latin typeface="Times New Roman"/>
                <a:cs typeface="Calibri Light"/>
              </a:rPr>
              <a:t> </a:t>
            </a:r>
            <a:endParaRPr lang="ru-RU" sz="5400" dirty="0">
              <a:latin typeface="Times New Roman"/>
              <a:cs typeface="Times New Roman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90474D2-9F3A-46FC-A4E4-300BC9912C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27268" y="5265431"/>
            <a:ext cx="3731343" cy="14633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endParaRPr lang="ru-RU" sz="1800" dirty="0">
              <a:latin typeface="Times New Roman"/>
              <a:cs typeface="Calibri" panose="020F050202020403020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476513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E7529DE-3B8A-4E87-B104-8C604349B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latin typeface="Times New Roman"/>
                <a:cs typeface="Times New Roman"/>
              </a:rPr>
              <a:t>Содержание</a:t>
            </a:r>
            <a:endParaRPr lang="ru-RU" sz="4000" b="1">
              <a:cs typeface="Calibri Light" panose="020F0302020204030204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FD91C795-EA76-4E9D-B1AD-86C99A4461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 algn="l">
              <a:buAutoNum type="arabicPeriod"/>
            </a:pPr>
            <a:r>
              <a:rPr lang="ru-RU" dirty="0">
                <a:latin typeface="Times New Roman"/>
                <a:cs typeface="Calibri" panose="020F0502020204030204"/>
              </a:rPr>
              <a:t>Основные понятия </a:t>
            </a:r>
          </a:p>
          <a:p>
            <a:pPr marL="457200" indent="-457200" algn="l">
              <a:buAutoNum type="arabicPeriod"/>
            </a:pPr>
            <a:r>
              <a:rPr lang="ru-RU" dirty="0">
                <a:latin typeface="Times New Roman"/>
                <a:cs typeface="Calibri" panose="020F0502020204030204"/>
              </a:rPr>
              <a:t>Принципы безотходной технологии </a:t>
            </a:r>
          </a:p>
          <a:p>
            <a:pPr marL="457200" indent="-457200" algn="l">
              <a:buAutoNum type="arabicPeriod"/>
            </a:pPr>
            <a:r>
              <a:rPr lang="ru-RU" dirty="0">
                <a:latin typeface="Times New Roman"/>
                <a:cs typeface="Calibri" panose="020F0502020204030204"/>
              </a:rPr>
              <a:t>Концепции безотходной технологии </a:t>
            </a:r>
          </a:p>
          <a:p>
            <a:pPr marL="457200" indent="-457200" algn="l">
              <a:buAutoNum type="arabicPeriod"/>
            </a:pPr>
            <a:r>
              <a:rPr lang="ru-RU" dirty="0">
                <a:latin typeface="Times New Roman"/>
                <a:cs typeface="Calibri" panose="020F0502020204030204"/>
              </a:rPr>
              <a:t>Вывод </a:t>
            </a:r>
          </a:p>
          <a:p>
            <a:pPr marL="457200" indent="-457200" algn="l">
              <a:buAutoNum type="arabicPeriod"/>
            </a:pPr>
            <a:r>
              <a:rPr lang="ru-RU" dirty="0">
                <a:latin typeface="Times New Roman"/>
                <a:cs typeface="Calibri" panose="020F0502020204030204"/>
              </a:rPr>
              <a:t>Список литературы </a:t>
            </a:r>
          </a:p>
        </p:txBody>
      </p:sp>
    </p:spTree>
    <p:extLst>
      <p:ext uri="{BB962C8B-B14F-4D97-AF65-F5344CB8AC3E}">
        <p14:creationId xmlns="" xmlns:p14="http://schemas.microsoft.com/office/powerpoint/2010/main" val="11109973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A06B063-00A7-446C-986D-7B8E4D9AC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7265" y="82448"/>
            <a:ext cx="2969342" cy="1350143"/>
          </a:xfrm>
        </p:spPr>
        <p:txBody>
          <a:bodyPr>
            <a:normAutofit/>
          </a:bodyPr>
          <a:lstStyle/>
          <a:p>
            <a:pPr algn="ctr"/>
            <a:r>
              <a:rPr lang="ru-RU" sz="4800" b="1">
                <a:latin typeface="Times New Roman"/>
                <a:cs typeface="Calibri Light"/>
              </a:rPr>
              <a:t>Задачи </a:t>
            </a:r>
            <a:endParaRPr lang="ru-RU" sz="4800" b="1">
              <a:latin typeface="Times New Roman"/>
              <a:cs typeface="Times New Roman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0083542-D539-45EE-9E26-C497B62216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15013"/>
            <a:ext cx="10331246" cy="446195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Font typeface="Wingdings" panose="020B0604020202020204" pitchFamily="34" charset="0"/>
              <a:buChar char="§"/>
            </a:pPr>
            <a:r>
              <a:rPr lang="ru-RU">
                <a:latin typeface="Times New Roman"/>
                <a:cs typeface="Calibri" panose="020F0502020204030204"/>
              </a:rPr>
              <a:t>Разработка технологий, позволяющих увеличить выпуск необходимой продукции, не нарушая требований экологии (малоотходных, безотходных технологий) ;</a:t>
            </a:r>
          </a:p>
          <a:p>
            <a:pPr marL="457200" indent="-457200">
              <a:buFont typeface="Wingdings" panose="020B0604020202020204" pitchFamily="34" charset="0"/>
              <a:buChar char="§"/>
            </a:pPr>
            <a:r>
              <a:rPr lang="ru-RU">
                <a:latin typeface="Times New Roman"/>
                <a:cs typeface="Calibri" panose="020F0502020204030204"/>
              </a:rPr>
              <a:t>Создание новых производств, использующих в качестве сырья "собственные" отходы и выбросы, а также производств других отраслей промышленности; </a:t>
            </a:r>
          </a:p>
          <a:p>
            <a:pPr marL="457200" indent="-457200">
              <a:buFont typeface="Wingdings" panose="020B0604020202020204" pitchFamily="34" charset="0"/>
              <a:buChar char="§"/>
            </a:pPr>
            <a:r>
              <a:rPr lang="ru-RU">
                <a:latin typeface="Times New Roman"/>
                <a:cs typeface="Calibri" panose="020F0502020204030204"/>
              </a:rPr>
              <a:t>Определение перечня продуктов, которые могут быть усвоены природными органическими системами.</a:t>
            </a:r>
          </a:p>
        </p:txBody>
      </p:sp>
    </p:spTree>
    <p:extLst>
      <p:ext uri="{BB962C8B-B14F-4D97-AF65-F5344CB8AC3E}">
        <p14:creationId xmlns="" xmlns:p14="http://schemas.microsoft.com/office/powerpoint/2010/main" val="255120408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8AFB146-5878-4B4B-B7DF-4222FA767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8841" y="365125"/>
            <a:ext cx="10343073" cy="5581259"/>
          </a:xfrm>
        </p:spPr>
        <p:txBody>
          <a:bodyPr>
            <a:normAutofit/>
          </a:bodyPr>
          <a:lstStyle/>
          <a:p>
            <a:pPr algn="r"/>
            <a:r>
              <a:rPr lang="ru-RU" sz="3200" dirty="0">
                <a:latin typeface="Times New Roman"/>
                <a:cs typeface="Times New Roman"/>
              </a:rPr>
              <a:t>По мере развития современного производства  с его масштабностью и темпами роста все большую актуальность приобретают проблемы разработки и внедрения мало- и безотходных технологий .</a:t>
            </a:r>
            <a:br>
              <a:rPr lang="ru-RU" sz="3200" dirty="0">
                <a:latin typeface="Times New Roman"/>
                <a:cs typeface="Times New Roman"/>
              </a:rPr>
            </a:br>
            <a:r>
              <a:rPr lang="ru-RU" sz="3200" dirty="0">
                <a:latin typeface="Times New Roman"/>
                <a:cs typeface="Times New Roman"/>
              </a:rPr>
              <a:t>Скорейшее из решение в ряде стран рассматривается как стратегическое направление рационального использования природных ресурсов и охраны окружающей среды</a:t>
            </a:r>
          </a:p>
        </p:txBody>
      </p:sp>
    </p:spTree>
    <p:extLst>
      <p:ext uri="{BB962C8B-B14F-4D97-AF65-F5344CB8AC3E}">
        <p14:creationId xmlns="" xmlns:p14="http://schemas.microsoft.com/office/powerpoint/2010/main" val="13690196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04836FD-B2CC-45E7-BF60-B924DBDB8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/>
                <a:cs typeface="Calibri Light"/>
              </a:rPr>
              <a:t>Основные понятия </a:t>
            </a:r>
            <a:endParaRPr lang="ru-RU" dirty="0">
              <a:latin typeface="Times New Roman"/>
              <a:cs typeface="Times New Roman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263D972-58DE-42D7-A409-0AF2FA5B90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ru-RU" sz="2400" b="1" dirty="0">
                <a:latin typeface="Times New Roman"/>
                <a:cs typeface="Times New Roman"/>
              </a:rPr>
              <a:t>Безотходная технология</a:t>
            </a:r>
            <a:r>
              <a:rPr lang="ru-RU" sz="2400" dirty="0">
                <a:latin typeface="Times New Roman"/>
                <a:cs typeface="Times New Roman"/>
              </a:rPr>
              <a:t> -</a:t>
            </a:r>
            <a:r>
              <a:rPr lang="ru-RU" sz="2000" dirty="0">
                <a:latin typeface="Times New Roman"/>
                <a:cs typeface="Times New Roman"/>
              </a:rPr>
              <a:t>технология подразумевающая наиболее рациональное использование природных ресурсов и энергии в производстве , обеспечивающее защиту окружающей среды .</a:t>
            </a:r>
          </a:p>
          <a:p>
            <a:r>
              <a:rPr lang="ru-RU" sz="2000" dirty="0">
                <a:latin typeface="Times New Roman"/>
                <a:cs typeface="Times New Roman"/>
              </a:rPr>
              <a:t>Создание безотходных производств относится к весьма сложному и длительному процессу, промежуточным этапом  которого является малоотходное производство .</a:t>
            </a:r>
          </a:p>
          <a:p>
            <a:r>
              <a:rPr lang="ru-RU" sz="2400" b="1" dirty="0">
                <a:latin typeface="Times New Roman"/>
                <a:cs typeface="Times New Roman"/>
              </a:rPr>
              <a:t>Малоотходное производство </a:t>
            </a:r>
            <a:r>
              <a:rPr lang="ru-RU" sz="2000" dirty="0">
                <a:latin typeface="Times New Roman"/>
                <a:cs typeface="Times New Roman"/>
              </a:rPr>
              <a:t>- это такое производство , результаты которого при воздействии их на окружающую среду не повышают уровня допустимого санитарно-гигиеническими нормами т.е. ПДК</a:t>
            </a:r>
          </a:p>
        </p:txBody>
      </p:sp>
    </p:spTree>
    <p:extLst>
      <p:ext uri="{BB962C8B-B14F-4D97-AF65-F5344CB8AC3E}">
        <p14:creationId xmlns="" xmlns:p14="http://schemas.microsoft.com/office/powerpoint/2010/main" val="414215770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8239CE7-9D98-4E15-9E4D-ED6855B63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955" y="379502"/>
            <a:ext cx="10242431" cy="1311186"/>
          </a:xfrm>
        </p:spPr>
        <p:txBody>
          <a:bodyPr>
            <a:normAutofit/>
          </a:bodyPr>
          <a:lstStyle/>
          <a:p>
            <a:r>
              <a:rPr lang="ru-RU" sz="4800" b="1" dirty="0">
                <a:latin typeface="Times New Roman"/>
                <a:cs typeface="Calibri Light"/>
              </a:rPr>
              <a:t>Принципы безотходных технологий </a:t>
            </a:r>
            <a:endParaRPr lang="ru-RU" sz="4800" b="1">
              <a:latin typeface="Times New Roman"/>
              <a:cs typeface="Times New Roman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25B2B55-FAF2-45AE-B0F9-3F04341DFA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086" y="1911889"/>
            <a:ext cx="10328695" cy="4063791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ru-RU" dirty="0">
                <a:latin typeface="Times New Roman"/>
                <a:cs typeface="Calibri"/>
              </a:rPr>
              <a:t>При создании безотходных производств приходится решать ряд сложнейших организационных, технических, технологических, экономических, психологических и других задач. Для разработки внедрения безотходных производств  можно выделить ряд взаимосвязанных принципов. 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443876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649E5D7-F9BA-4FD8-9D40-60CC526BF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0652" y="193060"/>
            <a:ext cx="9311149" cy="1018305"/>
          </a:xfrm>
        </p:spPr>
        <p:txBody>
          <a:bodyPr>
            <a:normAutofit/>
          </a:bodyPr>
          <a:lstStyle/>
          <a:p>
            <a:r>
              <a:rPr lang="ru-RU" sz="4800" b="1">
                <a:latin typeface="Times New Roman"/>
                <a:cs typeface="Calibri Light"/>
              </a:rPr>
              <a:t>Источниками отходов являются:</a:t>
            </a:r>
            <a:endParaRPr lang="ru-RU" sz="4800" b="1">
              <a:latin typeface="Times New Roman"/>
              <a:cs typeface="Times New Roman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774319C-434A-4E8B-8688-3ED7B0EC58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9425" y="1825625"/>
            <a:ext cx="4124634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z="2000">
                <a:latin typeface="Times New Roman"/>
                <a:cs typeface="Times New Roman"/>
              </a:rPr>
              <a:t>Примеси в сырье, т.е. компоненты, которые не используются в данном процессе для получения готового продукта; </a:t>
            </a:r>
          </a:p>
          <a:p>
            <a:r>
              <a:rPr lang="ru-RU" sz="2000">
                <a:latin typeface="Times New Roman"/>
                <a:cs typeface="Times New Roman"/>
              </a:rPr>
              <a:t>Неполнота протекания процесса, остаток полезного продукта в сырье; </a:t>
            </a:r>
          </a:p>
          <a:p>
            <a:r>
              <a:rPr lang="ru-RU" sz="2000">
                <a:latin typeface="Times New Roman"/>
                <a:cs typeface="Times New Roman"/>
              </a:rPr>
              <a:t>Побочные химические реакции, приводящие к образованию неиспользуемых веществ </a:t>
            </a:r>
          </a:p>
        </p:txBody>
      </p:sp>
      <p:pic>
        <p:nvPicPr>
          <p:cNvPr id="5" name="Рисунок 5" descr="Изображение выглядит как внешний, скала, каменистый, пляж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852FBCFE-B012-4B20-A7DA-9CB8DA58EB5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1709416"/>
            <a:ext cx="4960375" cy="3354727"/>
          </a:xfrm>
        </p:spPr>
      </p:pic>
    </p:spTree>
    <p:extLst>
      <p:ext uri="{BB962C8B-B14F-4D97-AF65-F5344CB8AC3E}">
        <p14:creationId xmlns="" xmlns:p14="http://schemas.microsoft.com/office/powerpoint/2010/main" val="33457871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558D25B-4E9B-4B44-8684-72F9C499D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0107"/>
            <a:ext cx="10515600" cy="1454959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latin typeface="Times New Roman"/>
                <a:cs typeface="Times New Roman"/>
              </a:rPr>
              <a:t>Основные имеющиеся направления и разработки безотходной и малоотходной технологии в отдельных отраслях промышленности </a:t>
            </a:r>
            <a:endParaRPr lang="ru-RU" b="1">
              <a:cs typeface="Calibri Light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950E555-9EF6-4CAB-A3B3-55A27D4408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544493"/>
            <a:ext cx="8287111" cy="40206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514350" indent="-514350">
              <a:buAutoNum type="arabicPeriod"/>
            </a:pPr>
            <a:r>
              <a:rPr lang="ru-RU" sz="2400" dirty="0">
                <a:latin typeface="Times New Roman"/>
                <a:cs typeface="Calibri" panose="020F0502020204030204"/>
              </a:rPr>
              <a:t>Энергетика</a:t>
            </a:r>
          </a:p>
          <a:p>
            <a:pPr marL="514350" indent="-514350">
              <a:buAutoNum type="arabicPeriod"/>
            </a:pPr>
            <a:r>
              <a:rPr lang="ru-RU" sz="2400" dirty="0">
                <a:latin typeface="Times New Roman"/>
                <a:cs typeface="Calibri" panose="020F0502020204030204"/>
              </a:rPr>
              <a:t>Горная промышленность </a:t>
            </a:r>
          </a:p>
          <a:p>
            <a:pPr marL="514350" indent="-514350">
              <a:buAutoNum type="arabicPeriod"/>
            </a:pPr>
            <a:r>
              <a:rPr lang="ru-RU" sz="2400" dirty="0">
                <a:latin typeface="Times New Roman"/>
                <a:cs typeface="Calibri" panose="020F0502020204030204"/>
              </a:rPr>
              <a:t>Металлургия </a:t>
            </a:r>
          </a:p>
          <a:p>
            <a:pPr marL="514350" indent="-514350">
              <a:buAutoNum type="arabicPeriod"/>
            </a:pPr>
            <a:r>
              <a:rPr lang="ru-RU" sz="2400" dirty="0">
                <a:latin typeface="Times New Roman"/>
                <a:cs typeface="Calibri" panose="020F0502020204030204"/>
              </a:rPr>
              <a:t>Химические и нефтеперерабатывающая промышленность </a:t>
            </a:r>
          </a:p>
          <a:p>
            <a:pPr marL="514350" indent="-514350">
              <a:buAutoNum type="arabicPeriod"/>
            </a:pPr>
            <a:r>
              <a:rPr lang="ru-RU" sz="2400" dirty="0">
                <a:latin typeface="Times New Roman"/>
                <a:cs typeface="Calibri" panose="020F0502020204030204"/>
              </a:rPr>
              <a:t>Машиностроение </a:t>
            </a:r>
          </a:p>
          <a:p>
            <a:pPr marL="514350" indent="-514350">
              <a:buAutoNum type="arabicPeriod"/>
            </a:pPr>
            <a:r>
              <a:rPr lang="ru-RU" sz="2400" dirty="0">
                <a:latin typeface="Times New Roman"/>
                <a:cs typeface="Calibri" panose="020F0502020204030204"/>
              </a:rPr>
              <a:t>Бумажная промышленность </a:t>
            </a:r>
          </a:p>
          <a:p>
            <a:pPr marL="514350" indent="-514350">
              <a:buAutoNum type="arabicPeriod"/>
            </a:pPr>
            <a:endParaRPr lang="ru-RU" sz="2400" dirty="0">
              <a:latin typeface="Times New Roman"/>
              <a:cs typeface="Calibri" panose="020F050202020403020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5239743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6620C85-22C3-4412-8EE7-BE390A413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4052" y="126521"/>
            <a:ext cx="3932237" cy="866955"/>
          </a:xfrm>
        </p:spPr>
        <p:txBody>
          <a:bodyPr>
            <a:normAutofit/>
          </a:bodyPr>
          <a:lstStyle/>
          <a:p>
            <a:r>
              <a:rPr lang="ru-RU" sz="4400" b="1" dirty="0">
                <a:latin typeface="Times New Roman"/>
                <a:cs typeface="Calibri Light"/>
              </a:rPr>
              <a:t>Энергетика </a:t>
            </a:r>
            <a:endParaRPr lang="ru-RU" sz="4400" b="1">
              <a:latin typeface="Times New Roman"/>
              <a:cs typeface="Times New Roman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1F82B47-DF62-46C5-BD27-86214389CFEE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39788" y="1539816"/>
            <a:ext cx="3932237" cy="43291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Char char="•"/>
            </a:pPr>
            <a:r>
              <a:rPr lang="ru-RU" sz="1800" dirty="0">
                <a:latin typeface="Times New Roman"/>
                <a:cs typeface="Calibri"/>
              </a:rPr>
              <a:t>Твердое и жидкое топливо при сжигании используется не полностью, а также образуют вредные продукты. </a:t>
            </a:r>
          </a:p>
          <a:p>
            <a:pPr marL="285750" indent="-285750">
              <a:buChar char="•"/>
            </a:pPr>
            <a:r>
              <a:rPr lang="ru-RU" sz="1800" dirty="0">
                <a:latin typeface="Times New Roman"/>
                <a:cs typeface="Calibri"/>
              </a:rPr>
              <a:t>Существует методика сжигания топлива в кипящем слое, которая более эффективна и экологически безопасна. </a:t>
            </a:r>
          </a:p>
          <a:p>
            <a:pPr marL="285750" indent="-285750">
              <a:buChar char="•"/>
            </a:pPr>
            <a:r>
              <a:rPr lang="ru-RU" sz="1800" dirty="0">
                <a:latin typeface="Times New Roman"/>
                <a:cs typeface="Calibri"/>
              </a:rPr>
              <a:t>Газовые выбросы необходимо очищать от оксидов серы и азота, а золу, образующуюся как результат фильтрации, использовать при производстве строительных материалов. </a:t>
            </a:r>
          </a:p>
        </p:txBody>
      </p:sp>
      <p:pic>
        <p:nvPicPr>
          <p:cNvPr id="5" name="Рисунок 5" descr="Изображение выглядит как дым, поезд, стопка, сидит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2876F25A-22E6-48B5-AE49-A1E1577AC67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14413" y="1558293"/>
            <a:ext cx="6169025" cy="3468363"/>
          </a:xfrm>
        </p:spPr>
      </p:pic>
    </p:spTree>
    <p:extLst>
      <p:ext uri="{BB962C8B-B14F-4D97-AF65-F5344CB8AC3E}">
        <p14:creationId xmlns="" xmlns:p14="http://schemas.microsoft.com/office/powerpoint/2010/main" val="97500216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BB5063A-F63A-4E2E-B64E-D9058CE36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6949" y="63911"/>
            <a:ext cx="4251785" cy="1145458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/>
                <a:cs typeface="Times New Roman"/>
              </a:rPr>
              <a:t>Горная промышленность 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24192C81-CDD8-4096-BA9E-9BEFAE758091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39788" y="1332271"/>
            <a:ext cx="3932237" cy="45367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z="1800" dirty="0">
                <a:latin typeface="Times New Roman"/>
                <a:cs typeface="Calibri"/>
              </a:rPr>
              <a:t>В горной промышленности необходимо: внедрять разработанные технологии по полной утилизации отходов, как при открытом, так и при подземном способе добычи полезных ископаемых ; шире применять геотехнологические методы разработки месторождений полезных ископаемых , стремясь при этом к извлечению на земную поверхность только целевых компонентов; использовать безотходные методы обогащения и переработки  природного сырья на месте его добычи; применять гидрометаллургические методы переработки руд.</a:t>
            </a:r>
            <a:endParaRPr lang="ru-RU" sz="1800">
              <a:latin typeface="Times New Roman"/>
              <a:cs typeface="Times New Roman"/>
            </a:endParaRPr>
          </a:p>
        </p:txBody>
      </p:sp>
      <p:pic>
        <p:nvPicPr>
          <p:cNvPr id="5" name="Рисунок 5" descr="Изображение выглядит как скала, внешний, каменистый, сидит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B7521B86-0ACA-457E-81A4-A9E4C011B7D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281510" y="1329967"/>
            <a:ext cx="6037008" cy="4176252"/>
          </a:xfrm>
        </p:spPr>
      </p:pic>
    </p:spTree>
    <p:extLst>
      <p:ext uri="{BB962C8B-B14F-4D97-AF65-F5344CB8AC3E}">
        <p14:creationId xmlns="" xmlns:p14="http://schemas.microsoft.com/office/powerpoint/2010/main" val="197551456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C16A7EE-6EA7-4687-83A1-EF8B5C280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6662" y="131391"/>
            <a:ext cx="3932237" cy="850491"/>
          </a:xfrm>
        </p:spPr>
        <p:txBody>
          <a:bodyPr>
            <a:normAutofit/>
          </a:bodyPr>
          <a:lstStyle/>
          <a:p>
            <a:r>
              <a:rPr lang="ru-RU" sz="4400" b="1" dirty="0">
                <a:latin typeface="Times New Roman"/>
                <a:cs typeface="Calibri Light"/>
              </a:rPr>
              <a:t>Металлургия </a:t>
            </a:r>
            <a:endParaRPr lang="ru-RU" sz="4400" b="1">
              <a:latin typeface="Times New Roman"/>
              <a:cs typeface="Times New Roman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E3651685-F965-469C-94F1-D2CA9FF042C5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741466" y="486560"/>
            <a:ext cx="4141171" cy="627405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Char char="•"/>
            </a:pPr>
            <a:r>
              <a:rPr lang="ru-RU" sz="1800" dirty="0">
                <a:latin typeface="Times New Roman"/>
                <a:cs typeface="Calibri"/>
              </a:rPr>
              <a:t>Необходимо внедрение безотходных и малоотходных технологических процессов, обеспечивающих экономное, рациональное использование рудного сырья;</a:t>
            </a:r>
          </a:p>
          <a:p>
            <a:pPr marL="285750" indent="-285750">
              <a:buChar char="•"/>
            </a:pPr>
            <a:r>
              <a:rPr lang="ru-RU" sz="1800" dirty="0">
                <a:latin typeface="Times New Roman"/>
                <a:cs typeface="Calibri"/>
              </a:rPr>
              <a:t>Вовлечение в переработку газообразных, жидких и твердых отходов производства, снижение выбросов и сбросов вредных веществ с отходящими газами и сточными водами; </a:t>
            </a:r>
          </a:p>
          <a:p>
            <a:pPr marL="285750" indent="-285750">
              <a:buChar char="•"/>
            </a:pPr>
            <a:r>
              <a:rPr lang="ru-RU" sz="1800" dirty="0">
                <a:latin typeface="Times New Roman"/>
                <a:cs typeface="Calibri"/>
              </a:rPr>
              <a:t>При добычи и переработке руд черных и цветных металлов- широкое внедрение использования многоэтажных, овальных, твердых отходов горного и обогатительного производства в качестве строительных материалов, закладки выработанного пространства  шахт, дорожных покрытий, стеновых блоков и т.д. вместо специально добываемых минеральных ресурсов.</a:t>
            </a:r>
          </a:p>
        </p:txBody>
      </p:sp>
      <p:pic>
        <p:nvPicPr>
          <p:cNvPr id="5" name="Рисунок 5" descr="Изображение выглядит как внешний, легкий, поезд, автомобиль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FB137415-3A59-457E-A76F-4DAEB7E1C01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14413" y="979090"/>
            <a:ext cx="6169025" cy="4626769"/>
          </a:xfrm>
        </p:spPr>
      </p:pic>
    </p:spTree>
    <p:extLst>
      <p:ext uri="{BB962C8B-B14F-4D97-AF65-F5344CB8AC3E}">
        <p14:creationId xmlns="" xmlns:p14="http://schemas.microsoft.com/office/powerpoint/2010/main" val="328701148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615D7A6-4258-4BDC-A3FA-3F817C210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>
                <a:latin typeface="Times New Roman"/>
                <a:cs typeface="Calibri Light"/>
              </a:rPr>
              <a:t>Химическая и нефтеперерабатывающая промышленность </a:t>
            </a:r>
            <a:endParaRPr lang="ru-RU" b="1">
              <a:latin typeface="Times New Roman"/>
              <a:cs typeface="Times New Roman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2417646-05AF-4EB6-94A4-5A72F16657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493342" cy="462172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/>
                <a:cs typeface="Calibri" panose="020F0502020204030204"/>
              </a:rPr>
              <a:t>В  химической промышленности  в более крупных масштабах необходимо использовать в технологических процессах: окисление и восстановление с применением кислорода , азота и воздуха;</a:t>
            </a:r>
          </a:p>
          <a:p>
            <a:pPr marL="0" indent="0">
              <a:buNone/>
            </a:pPr>
            <a:r>
              <a:rPr lang="ru-RU" sz="2000" dirty="0">
                <a:latin typeface="Times New Roman"/>
                <a:cs typeface="Calibri" panose="020F0502020204030204"/>
              </a:rPr>
              <a:t>Электрохимические методы. Мембранную технологию разделения газовых и жидкостных смесей;</a:t>
            </a:r>
          </a:p>
          <a:p>
            <a:pPr marL="0" indent="0">
              <a:buNone/>
            </a:pPr>
            <a:r>
              <a:rPr lang="ru-RU" sz="2000" dirty="0">
                <a:latin typeface="Times New Roman"/>
                <a:cs typeface="Calibri" panose="020F0502020204030204"/>
              </a:rPr>
              <a:t>Биотехнологию , включая производство биогаза из остатков органических продуктов, а также методы радиационной, ультрафиолетовой, электроимпульсной  и плазменной интенсификации химических реакций.</a:t>
            </a:r>
          </a:p>
        </p:txBody>
      </p:sp>
      <p:pic>
        <p:nvPicPr>
          <p:cNvPr id="5" name="Рисунок 5" descr="Изображение выглядит как фабрика, внешний, здание, город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CE7DAF4A-BFF7-4E35-908A-3CA427B9F24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98458" y="2199409"/>
            <a:ext cx="5255342" cy="3800417"/>
          </a:xfrm>
        </p:spPr>
      </p:pic>
    </p:spTree>
    <p:extLst>
      <p:ext uri="{BB962C8B-B14F-4D97-AF65-F5344CB8AC3E}">
        <p14:creationId xmlns="" xmlns:p14="http://schemas.microsoft.com/office/powerpoint/2010/main" val="414165182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E581831-4EFD-4AFC-A515-415295758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3587" y="70157"/>
            <a:ext cx="5501149" cy="1165789"/>
          </a:xfrm>
        </p:spPr>
        <p:txBody>
          <a:bodyPr/>
          <a:lstStyle/>
          <a:p>
            <a:r>
              <a:rPr lang="ru-RU" sz="4800" b="1" dirty="0">
                <a:latin typeface="Times New Roman"/>
                <a:cs typeface="Calibri Light"/>
              </a:rPr>
              <a:t>Машиностроение</a:t>
            </a:r>
            <a:r>
              <a:rPr lang="ru-RU" dirty="0">
                <a:cs typeface="Calibri Light"/>
              </a:rPr>
              <a:t> 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59068DA-8FAC-4F4B-9F56-3D12AD5C37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40731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z="2000" dirty="0">
                <a:latin typeface="Times New Roman"/>
                <a:cs typeface="Calibri"/>
              </a:rPr>
              <a:t>В машиностроение в области гальванического производства следует направлять научно - исследовательскую деятельность и разработки на водоочистку, переходить к замкнутым процессам  рециркуляции воды и извлечению металлов из сточных вод; </a:t>
            </a:r>
            <a:endParaRPr lang="ru-RU" sz="2000">
              <a:cs typeface="Calibri" panose="020F0502020204030204"/>
            </a:endParaRPr>
          </a:p>
          <a:p>
            <a:r>
              <a:rPr lang="ru-RU" sz="2000" dirty="0">
                <a:latin typeface="Times New Roman"/>
                <a:cs typeface="Calibri"/>
              </a:rPr>
              <a:t>В области обработки металлов шире  внедрять получение деталей из пресс- порошков </a:t>
            </a:r>
          </a:p>
        </p:txBody>
      </p:sp>
      <p:pic>
        <p:nvPicPr>
          <p:cNvPr id="5" name="Рисунок 5" descr="Изображение выглядит как забор, поезд, здание, внутренний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3B832C66-593A-4A05-81AA-C6A0C99F828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1880805"/>
            <a:ext cx="5181600" cy="3466691"/>
          </a:xfrm>
        </p:spPr>
      </p:pic>
    </p:spTree>
    <p:extLst>
      <p:ext uri="{BB962C8B-B14F-4D97-AF65-F5344CB8AC3E}">
        <p14:creationId xmlns="" xmlns:p14="http://schemas.microsoft.com/office/powerpoint/2010/main" val="28981713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1065A59-2E14-443F-8996-1873FF172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2426" y="33286"/>
            <a:ext cx="7479892" cy="1350143"/>
          </a:xfrm>
        </p:spPr>
        <p:txBody>
          <a:bodyPr>
            <a:normAutofit fontScale="90000"/>
          </a:bodyPr>
          <a:lstStyle/>
          <a:p>
            <a:r>
              <a:rPr lang="ru-RU" sz="4800" b="1" dirty="0">
                <a:latin typeface="Times New Roman"/>
                <a:cs typeface="Calibri Light"/>
              </a:rPr>
              <a:t>Бумажная промышленность</a:t>
            </a:r>
            <a:r>
              <a:rPr lang="ru-RU" sz="4800" dirty="0">
                <a:latin typeface="Times New Roman"/>
                <a:cs typeface="Calibri Light"/>
              </a:rPr>
              <a:t> </a:t>
            </a:r>
            <a:endParaRPr lang="ru-RU" sz="4800">
              <a:latin typeface="Times New Roman"/>
              <a:cs typeface="Times New Roman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DF7BD42-9ECA-4970-AB25-3C195DA41E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297142"/>
            <a:ext cx="4333568" cy="487982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/>
                <a:cs typeface="Calibri"/>
              </a:rPr>
              <a:t>В промышленности необходимо внедрять разработки по сокращению на единицу продукции расхода свежей воды. Отдавая предпочтение созданию замкнутых и бессточных систем  промышленного водоснабжения;</a:t>
            </a:r>
          </a:p>
          <a:p>
            <a:pPr marL="285750" indent="-285750"/>
            <a:r>
              <a:rPr lang="ru-RU" sz="1800" dirty="0">
                <a:latin typeface="Times New Roman"/>
                <a:cs typeface="Calibri"/>
              </a:rPr>
              <a:t> Максимально использовать экстрагирующие соединения , содержащиеся в древесном сырье для получения целевых продуктов ;</a:t>
            </a:r>
          </a:p>
          <a:p>
            <a:pPr marL="285750" indent="-285750"/>
            <a:r>
              <a:rPr lang="ru-RU" sz="1800" dirty="0">
                <a:latin typeface="Times New Roman"/>
                <a:cs typeface="Calibri"/>
              </a:rPr>
              <a:t>Совершенствовать процессы по отбеливанию целлюлозы с помощью кислорода и озона ; </a:t>
            </a:r>
          </a:p>
          <a:p>
            <a:pPr marL="285750" indent="-285750"/>
            <a:r>
              <a:rPr lang="ru-RU" sz="1800" dirty="0">
                <a:latin typeface="Times New Roman"/>
                <a:cs typeface="Calibri"/>
              </a:rPr>
              <a:t>Улучшать переработку отходов лесозаготовок биотехнологическими методами в целевые продукты</a:t>
            </a:r>
            <a:r>
              <a:rPr lang="ru-RU" sz="1800" dirty="0">
                <a:cs typeface="Calibri"/>
              </a:rPr>
              <a:t> .</a:t>
            </a:r>
          </a:p>
        </p:txBody>
      </p:sp>
      <p:pic>
        <p:nvPicPr>
          <p:cNvPr id="5" name="Рисунок 5" descr="Изображение выглядит как внутренний, стол, раковина, сидит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C0DCF799-DDB8-447A-8EE5-83F231CB7BF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754329" y="1452332"/>
            <a:ext cx="5206180" cy="4151574"/>
          </a:xfrm>
        </p:spPr>
      </p:pic>
    </p:spTree>
    <p:extLst>
      <p:ext uri="{BB962C8B-B14F-4D97-AF65-F5344CB8AC3E}">
        <p14:creationId xmlns="" xmlns:p14="http://schemas.microsoft.com/office/powerpoint/2010/main" val="215028139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8027889-C7BB-4842-B5B6-AF71101BD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459" y="45576"/>
            <a:ext cx="7615084" cy="956854"/>
          </a:xfrm>
        </p:spPr>
        <p:txBody>
          <a:bodyPr>
            <a:normAutofit/>
          </a:bodyPr>
          <a:lstStyle/>
          <a:p>
            <a:r>
              <a:rPr lang="ru-RU" sz="4800" b="1" dirty="0">
                <a:latin typeface="Times New Roman"/>
                <a:cs typeface="Calibri Light"/>
              </a:rPr>
              <a:t>Малоотходная технология </a:t>
            </a:r>
            <a:endParaRPr lang="ru-RU" sz="4800" b="1">
              <a:latin typeface="Times New Roman"/>
              <a:cs typeface="Times New Roman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9E22708-181F-46A4-8F92-7673960493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5071" y="1715012"/>
            <a:ext cx="4063182" cy="513791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ru-RU" sz="2000" b="1">
                <a:latin typeface="Times New Roman"/>
                <a:cs typeface="Calibri"/>
              </a:rPr>
              <a:t>Малоотходная технология-</a:t>
            </a:r>
            <a:r>
              <a:rPr lang="ru-RU" sz="1800">
                <a:latin typeface="Times New Roman"/>
                <a:cs typeface="Calibri"/>
              </a:rPr>
              <a:t>промежуточная ступень перед </a:t>
            </a:r>
            <a:r>
              <a:rPr lang="ru-RU" sz="1800" dirty="0">
                <a:latin typeface="Times New Roman"/>
                <a:cs typeface="Calibri"/>
              </a:rPr>
              <a:t>созданием безотходной технологии, подразумевающая приближение технологического процесса к замкнутому циклу. При малоотходной технологии вредное воздействие на окружающую среду не превышает уровня, допустимого санитарными органами. Часть сырья все же превращается в отходы и подвергается </a:t>
            </a:r>
            <a:r>
              <a:rPr lang="ru-RU" sz="1800">
                <a:latin typeface="Times New Roman"/>
                <a:cs typeface="Calibri"/>
              </a:rPr>
              <a:t>длительному хранению или захоранению. </a:t>
            </a:r>
            <a:endParaRPr lang="ru-RU" sz="180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ru-RU" sz="1800" dirty="0">
                <a:latin typeface="Times New Roman"/>
                <a:cs typeface="Calibri"/>
              </a:rPr>
              <a:t>Оценить степень приближения к безотходной технологии можно с помощью материального </a:t>
            </a:r>
            <a:r>
              <a:rPr lang="ru-RU" sz="1800">
                <a:latin typeface="Times New Roman"/>
                <a:cs typeface="Calibri"/>
              </a:rPr>
              <a:t>индекса производства. </a:t>
            </a:r>
            <a:endParaRPr lang="ru-RU" sz="1800" dirty="0">
              <a:latin typeface="Times New Roman"/>
              <a:cs typeface="Calibri"/>
            </a:endParaRPr>
          </a:p>
        </p:txBody>
      </p:sp>
      <p:pic>
        <p:nvPicPr>
          <p:cNvPr id="5" name="Рисунок 5" descr="Изображение выглядит как небо, звезда, дождь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98BBE0A6-25B0-4A49-8D83-D9439198263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766619" y="1718367"/>
            <a:ext cx="5255342" cy="3693242"/>
          </a:xfrm>
        </p:spPr>
      </p:pic>
    </p:spTree>
    <p:extLst>
      <p:ext uri="{BB962C8B-B14F-4D97-AF65-F5344CB8AC3E}">
        <p14:creationId xmlns="" xmlns:p14="http://schemas.microsoft.com/office/powerpoint/2010/main" val="33135920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3C4610F-5CC5-489D-9D2D-155D47FEB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0555" y="303673"/>
            <a:ext cx="3891117" cy="944563"/>
          </a:xfrm>
        </p:spPr>
        <p:txBody>
          <a:bodyPr>
            <a:normAutofit/>
          </a:bodyPr>
          <a:lstStyle/>
          <a:p>
            <a:r>
              <a:rPr lang="ru-RU" sz="4800" b="1">
                <a:latin typeface="Times New Roman"/>
                <a:cs typeface="Calibri Light"/>
              </a:rPr>
              <a:t>Заключение </a:t>
            </a:r>
            <a:endParaRPr lang="ru-RU" sz="4800" b="1">
              <a:latin typeface="Times New Roman"/>
              <a:cs typeface="Times New Roman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1D6BC4B-7364-49B7-886F-97BB4F29D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135" y="1530658"/>
            <a:ext cx="10515600" cy="511333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r">
              <a:buNone/>
            </a:pPr>
            <a:r>
              <a:rPr lang="ru-RU">
                <a:latin typeface="Times New Roman"/>
                <a:cs typeface="Calibri"/>
              </a:rPr>
              <a:t>Современное экологическое состояние территории России можно определить как критическое. Продолжается интенсивности загрязнение природной среды. Спад производства не повлек аналогично снижения загрязнений, поскольку в экономически кризисных условиях предприятия стали экономить и на природоохранных затратах. Разрабатываемые с начала пересройки и частично реализуемые экологические , государственные и региональные программы не способствуют улучшению в целом экологической обстановки, и с каждым годом на территории России все больше регионов, городов и поселков становятся опасными для проживания населения. 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0377847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D005E29-196F-4AB2-8735-572C64034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1089" y="353298"/>
            <a:ext cx="7135762" cy="1350143"/>
          </a:xfrm>
        </p:spPr>
        <p:txBody>
          <a:bodyPr>
            <a:normAutofit/>
          </a:bodyPr>
          <a:lstStyle/>
          <a:p>
            <a:pPr algn="ctr"/>
            <a:r>
              <a:rPr lang="ru-RU" sz="5400" b="1">
                <a:latin typeface="Times New Roman"/>
                <a:cs typeface="Calibri Light"/>
              </a:rPr>
              <a:t>Спасибо за внимание </a:t>
            </a:r>
            <a:endParaRPr lang="ru-RU" sz="5400" b="1">
              <a:latin typeface="Times New Roman"/>
              <a:cs typeface="Times New Roman"/>
            </a:endParaRPr>
          </a:p>
        </p:txBody>
      </p:sp>
      <p:pic>
        <p:nvPicPr>
          <p:cNvPr id="5" name="Рисунок 5" descr="Изображение выглядит как природа, вода, водопад, стол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8E6D6862-1905-4167-840C-D54BFAFF471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15270" y="1106040"/>
            <a:ext cx="5182985" cy="3237807"/>
          </a:xfrm>
        </p:spPr>
      </p:pic>
      <p:pic>
        <p:nvPicPr>
          <p:cNvPr id="7" name="Рисунок 7" descr="Изображение выглядит как внешний, снег, дерево, трава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4100CCA7-0568-4AD9-9742-559A48356FD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369945" y="1106040"/>
            <a:ext cx="5182985" cy="3237807"/>
          </a:xfrm>
        </p:spPr>
      </p:pic>
    </p:spTree>
    <p:extLst>
      <p:ext uri="{BB962C8B-B14F-4D97-AF65-F5344CB8AC3E}">
        <p14:creationId xmlns="" xmlns:p14="http://schemas.microsoft.com/office/powerpoint/2010/main" val="203903140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</TotalTime>
  <Words>457</Words>
  <Application>Microsoft Office PowerPoint</Application>
  <PresentationFormat>Произвольный</PresentationFormat>
  <Paragraphs>57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Аспект</vt:lpstr>
      <vt:lpstr>Малоотходные и безотходные технологии на территории России </vt:lpstr>
      <vt:lpstr>Содержание</vt:lpstr>
      <vt:lpstr>Задачи </vt:lpstr>
      <vt:lpstr>По мере развития современного производства  с его масштабностью и темпами роста все большую актуальность приобретают проблемы разработки и внедрения мало- и безотходных технологий . Скорейшее из решение в ряде стран рассматривается как стратегическое направление рационального использования природных ресурсов и охраны окружающей среды</vt:lpstr>
      <vt:lpstr>Основные понятия </vt:lpstr>
      <vt:lpstr>Принципы безотходных технологий </vt:lpstr>
      <vt:lpstr>Источниками отходов являются:</vt:lpstr>
      <vt:lpstr>Основные имеющиеся направления и разработки безотходной и малоотходной технологии в отдельных отраслях промышленности </vt:lpstr>
      <vt:lpstr>Энергетика </vt:lpstr>
      <vt:lpstr>Горная промышленность </vt:lpstr>
      <vt:lpstr>Металлургия </vt:lpstr>
      <vt:lpstr>Химическая и нефтеперерабатывающая промышленность </vt:lpstr>
      <vt:lpstr>Машиностроение </vt:lpstr>
      <vt:lpstr>Бумажная промышленность </vt:lpstr>
      <vt:lpstr>Малоотходная технология </vt:lpstr>
      <vt:lpstr>Заключение </vt:lpstr>
      <vt:lpstr>Спасибо за внимание 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Сапрыгина</cp:lastModifiedBy>
  <cp:revision>2070</cp:revision>
  <dcterms:created xsi:type="dcterms:W3CDTF">2020-01-16T10:50:17Z</dcterms:created>
  <dcterms:modified xsi:type="dcterms:W3CDTF">2020-02-19T07:16:03Z</dcterms:modified>
</cp:coreProperties>
</file>