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75" r:id="rId2"/>
  </p:sldMasterIdLst>
  <p:notesMasterIdLst>
    <p:notesMasterId r:id="rId40"/>
  </p:notesMasterIdLst>
  <p:sldIdLst>
    <p:sldId id="357" r:id="rId3"/>
    <p:sldId id="356" r:id="rId4"/>
    <p:sldId id="341" r:id="rId5"/>
    <p:sldId id="342" r:id="rId6"/>
    <p:sldId id="343" r:id="rId7"/>
    <p:sldId id="344" r:id="rId8"/>
    <p:sldId id="358" r:id="rId9"/>
    <p:sldId id="359" r:id="rId10"/>
    <p:sldId id="347" r:id="rId11"/>
    <p:sldId id="350" r:id="rId12"/>
    <p:sldId id="346" r:id="rId13"/>
    <p:sldId id="351" r:id="rId14"/>
    <p:sldId id="259" r:id="rId15"/>
    <p:sldId id="262" r:id="rId16"/>
    <p:sldId id="360" r:id="rId17"/>
    <p:sldId id="361" r:id="rId18"/>
    <p:sldId id="263" r:id="rId19"/>
    <p:sldId id="261" r:id="rId20"/>
    <p:sldId id="268" r:id="rId21"/>
    <p:sldId id="267" r:id="rId22"/>
    <p:sldId id="269" r:id="rId23"/>
    <p:sldId id="365" r:id="rId24"/>
    <p:sldId id="366" r:id="rId25"/>
    <p:sldId id="270" r:id="rId26"/>
    <p:sldId id="364" r:id="rId27"/>
    <p:sldId id="367" r:id="rId28"/>
    <p:sldId id="273" r:id="rId29"/>
    <p:sldId id="274" r:id="rId30"/>
    <p:sldId id="275" r:id="rId31"/>
    <p:sldId id="276" r:id="rId32"/>
    <p:sldId id="316" r:id="rId33"/>
    <p:sldId id="321" r:id="rId34"/>
    <p:sldId id="322" r:id="rId35"/>
    <p:sldId id="323" r:id="rId36"/>
    <p:sldId id="339" r:id="rId37"/>
    <p:sldId id="340" r:id="rId38"/>
    <p:sldId id="368" r:id="rId3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5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5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5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5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5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5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5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5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5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гпа" initials="г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6600CC"/>
    <a:srgbClr val="A289B1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78" autoAdjust="0"/>
    <p:restoredTop sz="94624" autoAdjust="0"/>
  </p:normalViewPr>
  <p:slideViewPr>
    <p:cSldViewPr>
      <p:cViewPr varScale="1">
        <p:scale>
          <a:sx n="66" d="100"/>
          <a:sy n="66" d="100"/>
        </p:scale>
        <p:origin x="28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69" y="1295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02-05T12:12:42.532" idx="1">
    <p:pos x="10" y="1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71AF12E6-4A10-4B9E-BA38-4B789039FE03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634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931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31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A37CA65D-4569-4C42-B806-C7B473BBEA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4926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latin typeface="Arial" pitchFamily="34" charset="0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pitchFamily="34" charset="0"/>
                </a:endParaRPr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pitchFamily="34" charset="0"/>
                </a:endParaRPr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pitchFamily="34" charset="0"/>
                </a:endParaRPr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pitchFamily="34" charset="0"/>
                </a:endParaRPr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pitchFamily="34" charset="0"/>
                </a:endParaRPr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pitchFamily="34" charset="0"/>
                </a:endParaRPr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pitchFamily="34" charset="0"/>
                </a:endParaRPr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pitchFamily="34" charset="0"/>
                </a:endParaRPr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5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pitchFamily="34" charset="0"/>
                </a:endParaRPr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pitchFamily="34" charset="0"/>
                </a:endParaRPr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pitchFamily="34" charset="0"/>
            </a:endParaRPr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pitchFamily="34" charset="0"/>
            </a:endParaRP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1469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A7E835-2303-45BE-A7E5-588F007FAB1E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7454F-B911-4CC1-AA64-1FAFEF8B87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CD1A5C-060E-4441-9073-97E13E38880E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00D662-1F16-4DBB-BB72-85D2CD29A7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2FCA2F-68F0-454B-8212-656145951AC0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47491-53D8-4369-96C9-1C3F82689A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41EE1-1C92-4F66-8F9B-0F5C874E6F2C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84C6CC-B969-4F51-B56A-10854E99AF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30A505-2C6A-4027-A192-C800FDFA73F5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AB390-23B4-4596-B966-0DD3C848FD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56858F-DDA5-4EBD-A160-B1DF540FC146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3684B-62B8-4375-84BB-5A4ADCAE84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38CEE1-318A-46D0-929F-B05D7BEC5F29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BF1964-415A-45AE-A944-0FB7B0AB17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B9722-3009-4A9B-BF62-2BEE600CA3BE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01DDA2-C89A-4DF4-A0E1-4ACA310FE9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017FDB-3EC2-4136-9961-E71D6D77171F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94D47-0B31-4FB1-B53F-79C7510FA5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71513D-A8FB-4A18-A177-53ECEA5886A9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5D3935-1FD8-49F4-A246-FB086EE1CD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A95665-3BE8-4494-9636-8C4C581D0577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99E07A-666D-403B-9869-FC4C8F6722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D246D-97A7-419E-ADB3-95655D0CE745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3146E-C000-475C-AA30-A82C41DFBC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7EF2AC-E90C-4C03-A059-B69849D30D82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89912E-A8B7-475D-91AE-FA9429DE48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C01FF7-98D4-45F8-B5F6-FB4EFF183474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1DD12-BF40-4432-AD96-74B7F3E5C3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1C995B-879B-4A4A-9D26-9756298DBCA5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5779C-3D18-4BE1-82CE-B0E70D1D5F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49593B-B498-420A-B145-DF31061B8520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BE7EFC-3088-4BDC-BBEC-A7E8909BD4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C63B27-FB57-4983-826D-E7053517546B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590140-86D3-45B1-8A46-B2D42FF57F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99F73-5D88-4B6C-8C77-8C08B37A6BA0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A2F917-84F3-404F-943C-014D6F3CF6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4966C-89A1-4388-A666-8601237C7D75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76EC3D-B87E-41D1-8FE3-AD58ABFA22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719E8-4E0A-45DC-AC08-70CAC8ABF19E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3181D9-4E77-4317-A400-5583F80856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061958-E08D-47CB-AD4B-C544E4D2B9F0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4A70EC-F64B-40B0-AB19-5DF60D30F6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9341BE-4430-4018-BDAF-3C5B6EC35358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92607-4A00-440E-90F2-8ADCB31BAF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latin typeface="Arial" pitchFamily="34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1366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fld id="{2559C49B-444F-4270-A1B3-26D34BDA8517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11367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367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2AECB449-4EF7-438A-A2B3-8968F572EA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3672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latin typeface="Arial" pitchFamily="34" charset="0"/>
            </a:endParaRPr>
          </a:p>
        </p:txBody>
      </p:sp>
      <p:sp>
        <p:nvSpPr>
          <p:cNvPr id="113673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latin typeface="Arial" pitchFamily="34" charset="0"/>
            </a:endParaRPr>
          </a:p>
        </p:txBody>
      </p:sp>
      <p:grpSp>
        <p:nvGrpSpPr>
          <p:cNvPr id="1034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13675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  <p:sp>
          <p:nvSpPr>
            <p:cNvPr id="113676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  <p:sp>
          <p:nvSpPr>
            <p:cNvPr id="113677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  <p:sp>
          <p:nvSpPr>
            <p:cNvPr id="113678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  <p:sp>
          <p:nvSpPr>
            <p:cNvPr id="113679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  <p:sp>
          <p:nvSpPr>
            <p:cNvPr id="113680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  <p:sp>
          <p:nvSpPr>
            <p:cNvPr id="113681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  <p:sp>
          <p:nvSpPr>
            <p:cNvPr id="113682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  <p:sp>
          <p:nvSpPr>
            <p:cNvPr id="113683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  <p:grpSp>
          <p:nvGrpSpPr>
            <p:cNvPr id="1060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061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13686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Arial" pitchFamily="34" charset="0"/>
                  </a:endParaRPr>
                </a:p>
              </p:txBody>
            </p:sp>
            <p:sp>
              <p:nvSpPr>
                <p:cNvPr id="113687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Arial" pitchFamily="34" charset="0"/>
                  </a:endParaRPr>
                </a:p>
              </p:txBody>
            </p:sp>
            <p:sp>
              <p:nvSpPr>
                <p:cNvPr id="113688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Arial" pitchFamily="34" charset="0"/>
                  </a:endParaRPr>
                </a:p>
              </p:txBody>
            </p:sp>
          </p:grpSp>
          <p:sp>
            <p:nvSpPr>
              <p:cNvPr id="113689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pitchFamily="34" charset="0"/>
                </a:endParaRPr>
              </a:p>
            </p:txBody>
          </p:sp>
          <p:sp>
            <p:nvSpPr>
              <p:cNvPr id="113690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pitchFamily="34" charset="0"/>
                </a:endParaRPr>
              </a:p>
            </p:txBody>
          </p:sp>
          <p:sp>
            <p:nvSpPr>
              <p:cNvPr id="113691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pitchFamily="34" charset="0"/>
                </a:endParaRPr>
              </a:p>
            </p:txBody>
          </p:sp>
          <p:grpSp>
            <p:nvGrpSpPr>
              <p:cNvPr id="1065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13693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Arial" pitchFamily="34" charset="0"/>
                  </a:endParaRPr>
                </a:p>
              </p:txBody>
            </p:sp>
            <p:sp>
              <p:nvSpPr>
                <p:cNvPr id="113694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Arial" pitchFamily="34" charset="0"/>
                  </a:endParaRPr>
                </a:p>
              </p:txBody>
            </p:sp>
            <p:sp>
              <p:nvSpPr>
                <p:cNvPr id="113695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Arial" pitchFamily="34" charset="0"/>
                  </a:endParaRPr>
                </a:p>
              </p:txBody>
            </p:sp>
            <p:sp>
              <p:nvSpPr>
                <p:cNvPr id="113696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Arial" pitchFamily="34" charset="0"/>
                  </a:endParaRPr>
                </a:p>
              </p:txBody>
            </p:sp>
            <p:sp>
              <p:nvSpPr>
                <p:cNvPr id="113697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Arial" pitchFamily="34" charset="0"/>
                  </a:endParaRPr>
                </a:p>
              </p:txBody>
            </p:sp>
            <p:sp>
              <p:nvSpPr>
                <p:cNvPr id="113698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Arial" pitchFamily="34" charset="0"/>
                  </a:endParaRPr>
                </a:p>
              </p:txBody>
            </p:sp>
            <p:sp>
              <p:nvSpPr>
                <p:cNvPr id="113699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Arial" pitchFamily="34" charset="0"/>
                  </a:endParaRPr>
                </a:p>
              </p:txBody>
            </p:sp>
            <p:sp>
              <p:nvSpPr>
                <p:cNvPr id="113700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Arial" pitchFamily="34" charset="0"/>
                  </a:endParaRPr>
                </a:p>
              </p:txBody>
            </p:sp>
          </p:grpSp>
        </p:grpSp>
      </p:grpSp>
      <p:grpSp>
        <p:nvGrpSpPr>
          <p:cNvPr id="1035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13702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  <p:sp>
          <p:nvSpPr>
            <p:cNvPr id="113703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</p:grpSp>
      <p:grpSp>
        <p:nvGrpSpPr>
          <p:cNvPr id="1036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037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13706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pitchFamily="34" charset="0"/>
                </a:endParaRPr>
              </a:p>
            </p:txBody>
          </p:sp>
          <p:grpSp>
            <p:nvGrpSpPr>
              <p:cNvPr id="1040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13708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Arial" pitchFamily="34" charset="0"/>
                  </a:endParaRPr>
                </a:p>
              </p:txBody>
            </p:sp>
            <p:sp>
              <p:nvSpPr>
                <p:cNvPr id="113709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50" y="330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Arial" pitchFamily="34" charset="0"/>
                  </a:endParaRPr>
                </a:p>
              </p:txBody>
            </p:sp>
            <p:sp>
              <p:nvSpPr>
                <p:cNvPr id="113710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60" y="180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Arial" pitchFamily="34" charset="0"/>
                  </a:endParaRPr>
                </a:p>
              </p:txBody>
            </p:sp>
            <p:sp>
              <p:nvSpPr>
                <p:cNvPr id="113711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Arial" pitchFamily="34" charset="0"/>
                  </a:endParaRPr>
                </a:p>
              </p:txBody>
            </p:sp>
            <p:sp>
              <p:nvSpPr>
                <p:cNvPr id="113712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9" y="895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Arial" pitchFamily="34" charset="0"/>
                  </a:endParaRPr>
                </a:p>
              </p:txBody>
            </p:sp>
            <p:sp>
              <p:nvSpPr>
                <p:cNvPr id="113713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4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Arial" pitchFamily="34" charset="0"/>
                  </a:endParaRPr>
                </a:p>
              </p:txBody>
            </p:sp>
            <p:sp>
              <p:nvSpPr>
                <p:cNvPr id="113714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Arial" pitchFamily="34" charset="0"/>
                  </a:endParaRPr>
                </a:p>
              </p:txBody>
            </p:sp>
            <p:sp>
              <p:nvSpPr>
                <p:cNvPr id="113715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9" y="140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Arial" pitchFamily="34" charset="0"/>
                  </a:endParaRPr>
                </a:p>
              </p:txBody>
            </p:sp>
          </p:grpSp>
        </p:grpSp>
        <p:sp>
          <p:nvSpPr>
            <p:cNvPr id="113716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2A2D4EBC-E6FD-4A19-9F0D-CDCAE6458468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67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4C5C58DC-5701-4CCC-B463-9C16A339CE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google.com/url?q=http://educon.by/index.php/materials/math/funkcii&amp;sa=U&amp;ved=0ahUKEwiKveDc-uzKAhVDG5oKHeU-Cbo4KBDBbggcMAM&amp;usg=AFQjCNFgr6aDmAB9GAJ0OVZQH8-4g5Y7fw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hyperlink" Target="https://www.google.com/url?q=http://educon.by/index.php/materials/math/funkcii&amp;sa=U&amp;ved=0ahUKEwjMm8Ly-uzKAhUkMJoKHbOrDK0QwW4IIjAG&amp;usg=AFQjCNFgr6aDmAB9GAJ0OVZQH8-4g5Y7fw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9.jpeg"/><Relationship Id="rId2" Type="http://schemas.openxmlformats.org/officeDocument/2006/relationships/hyperlink" Target="https://www.google.com/url?q=http://dic.academic.ru/dic.nsf/enc_medicine/30350/%D0%A1%D1%83%D1%81%D1%82%D0%B0%D0%B2%D1%8B&amp;sa=U&amp;ei=IbQnVbOvK8O7sQGZ-4DADg&amp;ved=0CDQQ9QEwDw&amp;usg=AFQjCNF3uSxuGatZ2pMOo-IGAa607j5FqA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google.com/url?q=http://www.latshaws.net/%D0%BA%D0%B0%D0%BA-%D0%B4%D0%B0-%D1%81%D0%B5-%D0%BE%D0%B1%D1%8F%D1%81%D0%BD%D0%B8-%D0%B3%D0%BE%D0%BD%D0%B8%D0%BE%D0%BC%D0%B5%D1%82%D1%80%D0%B8%D1%8F-%D0%BD%D0%B0-%D0%BF%D0%B0%D1%86%D0%B8%D0%B5%D0%BD/&amp;sa=U&amp;ei=IbQnVbOvK8O7sQGZ-4DADg&amp;ved=0CCgQ9QEwCQ&amp;usg=AFQjCNGsHif4uBK0pCGI2vJEENzvxD79LA" TargetMode="External"/><Relationship Id="rId5" Type="http://schemas.openxmlformats.org/officeDocument/2006/relationships/image" Target="../media/image8.jpeg"/><Relationship Id="rId4" Type="http://schemas.openxmlformats.org/officeDocument/2006/relationships/hyperlink" Target="https://www.google.com/url?q=http://psychlib.ru/mgppu/pol/POL-001-.HTM&amp;sa=U&amp;ei=IbQnVbOvK8O7sQGZ-4DADg&amp;ved=0CB4Q9QEwBA&amp;usg=AFQjCNH5bQnZQq3cVq6zQGhMFXcsVQTRWQ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667000"/>
            <a:ext cx="7696200" cy="3657600"/>
          </a:xfrm>
        </p:spPr>
        <p:txBody>
          <a:bodyPr/>
          <a:lstStyle/>
          <a:p>
            <a:r>
              <a:rPr lang="ru-RU" sz="5400" dirty="0" smtClean="0"/>
              <a:t>Тригонометрические функции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4602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315200" cy="1600200"/>
          </a:xfrm>
        </p:spPr>
        <p:txBody>
          <a:bodyPr/>
          <a:lstStyle/>
          <a:p>
            <a:r>
              <a:rPr lang="ru-RU" dirty="0" smtClean="0"/>
              <a:t>Расшифруйте анаграммы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1) ПЕСЕТНЬ</a:t>
            </a:r>
          </a:p>
          <a:p>
            <a:r>
              <a:rPr lang="ru-RU" dirty="0" smtClean="0"/>
              <a:t>2) АНСКЭОНПЕТ</a:t>
            </a:r>
          </a:p>
          <a:p>
            <a:r>
              <a:rPr lang="ru-RU" dirty="0" smtClean="0"/>
              <a:t>3) МАОЛГИРФ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7449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153400" cy="1600200"/>
          </a:xfrm>
        </p:spPr>
        <p:txBody>
          <a:bodyPr/>
          <a:lstStyle/>
          <a:p>
            <a:r>
              <a:rPr lang="ru-RU" smtClean="0"/>
              <a:t>Определите вид функции и назовите ее свойства</a:t>
            </a: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4572000" y="2819400"/>
            <a:ext cx="0" cy="3657600"/>
          </a:xfrm>
          <a:prstGeom prst="straightConnector1">
            <a:avLst/>
          </a:prstGeom>
          <a:ln w="47625">
            <a:solidFill>
              <a:schemeClr val="accent5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723900" y="4419600"/>
            <a:ext cx="7696200" cy="0"/>
          </a:xfrm>
          <a:prstGeom prst="straightConnector1">
            <a:avLst/>
          </a:prstGeom>
          <a:ln w="4762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олилиния 9"/>
          <p:cNvSpPr/>
          <p:nvPr/>
        </p:nvSpPr>
        <p:spPr>
          <a:xfrm rot="21238357">
            <a:off x="3253581" y="1152062"/>
            <a:ext cx="2636838" cy="3068638"/>
          </a:xfrm>
          <a:custGeom>
            <a:avLst/>
            <a:gdLst>
              <a:gd name="connsiteX0" fmla="*/ 0 w 2210937"/>
              <a:gd name="connsiteY0" fmla="*/ 2156347 h 2256430"/>
              <a:gd name="connsiteX1" fmla="*/ 1187355 w 2210937"/>
              <a:gd name="connsiteY1" fmla="*/ 1897039 h 2256430"/>
              <a:gd name="connsiteX2" fmla="*/ 2210937 w 2210937"/>
              <a:gd name="connsiteY2" fmla="*/ 0 h 225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10937" h="2256430">
                <a:moveTo>
                  <a:pt x="0" y="2156347"/>
                </a:moveTo>
                <a:cubicBezTo>
                  <a:pt x="409433" y="2206388"/>
                  <a:pt x="818866" y="2256430"/>
                  <a:pt x="1187355" y="1897039"/>
                </a:cubicBezTo>
                <a:cubicBezTo>
                  <a:pt x="1555844" y="1537648"/>
                  <a:pt x="1883390" y="768824"/>
                  <a:pt x="2210937" y="0"/>
                </a:cubicBezTo>
              </a:path>
            </a:pathLst>
          </a:cu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153400" cy="1600200"/>
          </a:xfrm>
        </p:spPr>
        <p:txBody>
          <a:bodyPr/>
          <a:lstStyle/>
          <a:p>
            <a:r>
              <a:rPr lang="ru-RU" smtClean="0"/>
              <a:t>Определите вид функции и назовите ее свойства</a:t>
            </a: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4495800" y="1752600"/>
            <a:ext cx="0" cy="3657600"/>
          </a:xfrm>
          <a:prstGeom prst="straightConnector1">
            <a:avLst/>
          </a:prstGeom>
          <a:ln w="47625">
            <a:solidFill>
              <a:schemeClr val="accent5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6147" idx="1"/>
            <a:endCxn id="6147" idx="3"/>
          </p:cNvCxnSpPr>
          <p:nvPr/>
        </p:nvCxnSpPr>
        <p:spPr>
          <a:xfrm>
            <a:off x="685800" y="3657600"/>
            <a:ext cx="7696200" cy="0"/>
          </a:xfrm>
          <a:prstGeom prst="straightConnector1">
            <a:avLst/>
          </a:prstGeom>
          <a:ln w="4762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олилиния 13"/>
          <p:cNvSpPr/>
          <p:nvPr/>
        </p:nvSpPr>
        <p:spPr>
          <a:xfrm>
            <a:off x="4654550" y="1855788"/>
            <a:ext cx="3575050" cy="3098800"/>
          </a:xfrm>
          <a:custGeom>
            <a:avLst/>
            <a:gdLst>
              <a:gd name="connsiteX0" fmla="*/ 3575713 w 3575713"/>
              <a:gd name="connsiteY0" fmla="*/ 0 h 3098041"/>
              <a:gd name="connsiteX1" fmla="*/ 777922 w 3575713"/>
              <a:gd name="connsiteY1" fmla="*/ 1201003 h 3098041"/>
              <a:gd name="connsiteX2" fmla="*/ 0 w 3575713"/>
              <a:gd name="connsiteY2" fmla="*/ 3098041 h 3098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5713" h="3098041">
                <a:moveTo>
                  <a:pt x="3575713" y="0"/>
                </a:moveTo>
                <a:cubicBezTo>
                  <a:pt x="2474793" y="342331"/>
                  <a:pt x="1373874" y="684663"/>
                  <a:pt x="777922" y="1201003"/>
                </a:cubicBezTo>
                <a:cubicBezTo>
                  <a:pt x="181970" y="1717343"/>
                  <a:pt x="0" y="3098041"/>
                  <a:pt x="0" y="3098041"/>
                </a:cubicBezTo>
              </a:path>
            </a:pathLst>
          </a:cu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153400" cy="1600200"/>
          </a:xfrm>
        </p:spPr>
        <p:txBody>
          <a:bodyPr/>
          <a:lstStyle/>
          <a:p>
            <a:r>
              <a:rPr lang="ru-RU" smtClean="0"/>
              <a:t>Определите вид функции и назовите ее свойства</a:t>
            </a: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4495800" y="1752600"/>
            <a:ext cx="0" cy="3657600"/>
          </a:xfrm>
          <a:prstGeom prst="straightConnector1">
            <a:avLst/>
          </a:prstGeom>
          <a:ln w="47625">
            <a:solidFill>
              <a:schemeClr val="accent5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7171" idx="1"/>
            <a:endCxn id="7171" idx="3"/>
          </p:cNvCxnSpPr>
          <p:nvPr/>
        </p:nvCxnSpPr>
        <p:spPr>
          <a:xfrm>
            <a:off x="685800" y="3657600"/>
            <a:ext cx="7696200" cy="0"/>
          </a:xfrm>
          <a:prstGeom prst="straightConnector1">
            <a:avLst/>
          </a:prstGeom>
          <a:ln w="4762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олилиния 13"/>
          <p:cNvSpPr/>
          <p:nvPr/>
        </p:nvSpPr>
        <p:spPr>
          <a:xfrm rot="16200000">
            <a:off x="2428875" y="238125"/>
            <a:ext cx="3575050" cy="3098800"/>
          </a:xfrm>
          <a:custGeom>
            <a:avLst/>
            <a:gdLst>
              <a:gd name="connsiteX0" fmla="*/ 3575713 w 3575713"/>
              <a:gd name="connsiteY0" fmla="*/ 0 h 3098041"/>
              <a:gd name="connsiteX1" fmla="*/ 777922 w 3575713"/>
              <a:gd name="connsiteY1" fmla="*/ 1201003 h 3098041"/>
              <a:gd name="connsiteX2" fmla="*/ 0 w 3575713"/>
              <a:gd name="connsiteY2" fmla="*/ 3098041 h 3098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5713" h="3098041">
                <a:moveTo>
                  <a:pt x="3575713" y="0"/>
                </a:moveTo>
                <a:cubicBezTo>
                  <a:pt x="2474793" y="342331"/>
                  <a:pt x="1373874" y="684663"/>
                  <a:pt x="777922" y="1201003"/>
                </a:cubicBezTo>
                <a:cubicBezTo>
                  <a:pt x="181970" y="1717343"/>
                  <a:pt x="0" y="3098041"/>
                  <a:pt x="0" y="3098041"/>
                </a:cubicBezTo>
              </a:path>
            </a:pathLst>
          </a:cu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153400" cy="1600200"/>
          </a:xfrm>
        </p:spPr>
        <p:txBody>
          <a:bodyPr/>
          <a:lstStyle/>
          <a:p>
            <a:r>
              <a:rPr lang="ru-RU" smtClean="0"/>
              <a:t>Определите вид функции и назовите ее свойства</a:t>
            </a: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4495800" y="1752600"/>
            <a:ext cx="0" cy="3657600"/>
          </a:xfrm>
          <a:prstGeom prst="straightConnector1">
            <a:avLst/>
          </a:prstGeom>
          <a:ln w="47625">
            <a:solidFill>
              <a:schemeClr val="accent5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8195" idx="1"/>
            <a:endCxn id="8195" idx="3"/>
          </p:cNvCxnSpPr>
          <p:nvPr/>
        </p:nvCxnSpPr>
        <p:spPr>
          <a:xfrm>
            <a:off x="685800" y="3657600"/>
            <a:ext cx="7696200" cy="0"/>
          </a:xfrm>
          <a:prstGeom prst="straightConnector1">
            <a:avLst/>
          </a:prstGeom>
          <a:ln w="4762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олилиния 13"/>
          <p:cNvSpPr/>
          <p:nvPr/>
        </p:nvSpPr>
        <p:spPr>
          <a:xfrm rot="16443794">
            <a:off x="4271963" y="1905000"/>
            <a:ext cx="3575050" cy="3098800"/>
          </a:xfrm>
          <a:custGeom>
            <a:avLst/>
            <a:gdLst>
              <a:gd name="connsiteX0" fmla="*/ 3575713 w 3575713"/>
              <a:gd name="connsiteY0" fmla="*/ 0 h 3098041"/>
              <a:gd name="connsiteX1" fmla="*/ 777922 w 3575713"/>
              <a:gd name="connsiteY1" fmla="*/ 1201003 h 3098041"/>
              <a:gd name="connsiteX2" fmla="*/ 0 w 3575713"/>
              <a:gd name="connsiteY2" fmla="*/ 3098041 h 3098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5713" h="3098041">
                <a:moveTo>
                  <a:pt x="3575713" y="0"/>
                </a:moveTo>
                <a:cubicBezTo>
                  <a:pt x="2474793" y="342331"/>
                  <a:pt x="1373874" y="684663"/>
                  <a:pt x="777922" y="1201003"/>
                </a:cubicBezTo>
                <a:cubicBezTo>
                  <a:pt x="181970" y="1717343"/>
                  <a:pt x="0" y="3098041"/>
                  <a:pt x="0" y="3098041"/>
                </a:cubicBezTo>
              </a:path>
            </a:pathLst>
          </a:cu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609600" y="2057400"/>
            <a:ext cx="6870700" cy="2438400"/>
          </a:xfrm>
        </p:spPr>
        <p:txBody>
          <a:bodyPr/>
          <a:lstStyle/>
          <a:p>
            <a:pPr algn="l"/>
            <a:r>
              <a:rPr lang="ru-RU" sz="3600" dirty="0" smtClean="0"/>
              <a:t>Найдите область определения </a:t>
            </a:r>
            <a:r>
              <a:rPr lang="ru-RU" sz="3600" dirty="0" smtClean="0"/>
              <a:t>функций: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en-US" sz="3600" dirty="0" smtClean="0"/>
              <a:t>y</a:t>
            </a:r>
            <a:r>
              <a:rPr lang="ru-RU" sz="3600" dirty="0" smtClean="0"/>
              <a:t>=</a:t>
            </a:r>
            <a:r>
              <a:rPr lang="en-US" sz="3600" dirty="0" err="1" smtClean="0"/>
              <a:t>lg</a:t>
            </a:r>
            <a:r>
              <a:rPr lang="ru-RU" sz="3600" dirty="0" smtClean="0"/>
              <a:t>(3х²-15х)   </a:t>
            </a:r>
            <a:br>
              <a:rPr lang="ru-RU" sz="3600" dirty="0" smtClean="0"/>
            </a:br>
            <a:r>
              <a:rPr lang="en-US" sz="3600" dirty="0" smtClean="0"/>
              <a:t>y</a:t>
            </a:r>
            <a:r>
              <a:rPr lang="ru-RU" sz="3600" dirty="0" smtClean="0"/>
              <a:t>=</a:t>
            </a:r>
            <a:r>
              <a:rPr lang="en-US" sz="3600" dirty="0" err="1" smtClean="0"/>
              <a:t>lg</a:t>
            </a:r>
            <a:r>
              <a:rPr lang="ru-RU" sz="3600" dirty="0" smtClean="0"/>
              <a:t>(16</a:t>
            </a:r>
            <a:r>
              <a:rPr lang="en-US" sz="3600" dirty="0" smtClean="0"/>
              <a:t>x²</a:t>
            </a:r>
            <a:r>
              <a:rPr lang="ru-RU" sz="3600" dirty="0" smtClean="0"/>
              <a:t>+4х)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897184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МАТЕМАТИЧЕСКИЙ ДИКТАНТ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6600" dirty="0" smtClean="0"/>
              <a:t>ВНИМАНИЕ!!!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3285467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Содержимое 2"/>
          <p:cNvSpPr>
            <a:spLocks noGrp="1"/>
          </p:cNvSpPr>
          <p:nvPr>
            <p:ph idx="4294967295"/>
          </p:nvPr>
        </p:nvSpPr>
        <p:spPr>
          <a:xfrm>
            <a:off x="0" y="228600"/>
            <a:ext cx="8077200" cy="5257800"/>
          </a:xfrm>
        </p:spPr>
        <p:txBody>
          <a:bodyPr/>
          <a:lstStyle/>
          <a:p>
            <a:r>
              <a:rPr lang="ru-RU" sz="2800" dirty="0" smtClean="0"/>
              <a:t>Определите, какие из перечисленных точек принадлежат графику</a:t>
            </a:r>
            <a:br>
              <a:rPr lang="ru-RU" sz="2800" dirty="0" smtClean="0"/>
            </a:br>
            <a:r>
              <a:rPr lang="ru-RU" sz="2800" dirty="0" smtClean="0"/>
              <a:t>функции  у(х)= 10х+8</a:t>
            </a:r>
          </a:p>
          <a:p>
            <a:r>
              <a:rPr lang="ru-RU" sz="2800" dirty="0" smtClean="0"/>
              <a:t>А(-1;2);        В(1;18);      С(0;18);       Д(-1;-2).</a:t>
            </a:r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838200"/>
          </a:xfrm>
        </p:spPr>
        <p:txBody>
          <a:bodyPr/>
          <a:lstStyle/>
          <a:p>
            <a:r>
              <a:rPr lang="ru-RU" sz="2400" smtClean="0"/>
              <a:t>Укажите промежутки монотонности и знакопостоянства, наибольшее и наименьшее значения функции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4495800" y="1066800"/>
            <a:ext cx="0" cy="4343400"/>
          </a:xfrm>
          <a:prstGeom prst="straightConnector1">
            <a:avLst/>
          </a:prstGeom>
          <a:ln w="47625">
            <a:solidFill>
              <a:schemeClr val="accent5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12291" idx="1"/>
            <a:endCxn id="12291" idx="3"/>
          </p:cNvCxnSpPr>
          <p:nvPr/>
        </p:nvCxnSpPr>
        <p:spPr>
          <a:xfrm>
            <a:off x="685800" y="3657600"/>
            <a:ext cx="7696200" cy="0"/>
          </a:xfrm>
          <a:prstGeom prst="straightConnector1">
            <a:avLst/>
          </a:prstGeom>
          <a:ln w="47625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лилиния 10"/>
          <p:cNvSpPr/>
          <p:nvPr/>
        </p:nvSpPr>
        <p:spPr>
          <a:xfrm>
            <a:off x="1570038" y="1257300"/>
            <a:ext cx="5349875" cy="3546475"/>
          </a:xfrm>
          <a:custGeom>
            <a:avLst/>
            <a:gdLst>
              <a:gd name="connsiteX0" fmla="*/ 0 w 5349922"/>
              <a:gd name="connsiteY0" fmla="*/ 2850108 h 3546144"/>
              <a:gd name="connsiteX1" fmla="*/ 1173707 w 5349922"/>
              <a:gd name="connsiteY1" fmla="*/ 1376150 h 3546144"/>
              <a:gd name="connsiteX2" fmla="*/ 1883391 w 5349922"/>
              <a:gd name="connsiteY2" fmla="*/ 2972938 h 3546144"/>
              <a:gd name="connsiteX3" fmla="*/ 2224585 w 5349922"/>
              <a:gd name="connsiteY3" fmla="*/ 93260 h 3546144"/>
              <a:gd name="connsiteX4" fmla="*/ 3835020 w 5349922"/>
              <a:gd name="connsiteY4" fmla="*/ 3532496 h 3546144"/>
              <a:gd name="connsiteX5" fmla="*/ 5349922 w 5349922"/>
              <a:gd name="connsiteY5" fmla="*/ 175147 h 354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9922" h="3546144">
                <a:moveTo>
                  <a:pt x="0" y="2850108"/>
                </a:moveTo>
                <a:cubicBezTo>
                  <a:pt x="429904" y="2102893"/>
                  <a:pt x="859809" y="1355678"/>
                  <a:pt x="1173707" y="1376150"/>
                </a:cubicBezTo>
                <a:cubicBezTo>
                  <a:pt x="1487605" y="1396622"/>
                  <a:pt x="1708245" y="3186753"/>
                  <a:pt x="1883391" y="2972938"/>
                </a:cubicBezTo>
                <a:cubicBezTo>
                  <a:pt x="2058537" y="2759123"/>
                  <a:pt x="1899314" y="0"/>
                  <a:pt x="2224585" y="93260"/>
                </a:cubicBezTo>
                <a:cubicBezTo>
                  <a:pt x="2549856" y="186520"/>
                  <a:pt x="3314131" y="3518848"/>
                  <a:pt x="3835020" y="3532496"/>
                </a:cubicBezTo>
                <a:cubicBezTo>
                  <a:pt x="4355909" y="3546144"/>
                  <a:pt x="4852915" y="1860645"/>
                  <a:pt x="5349922" y="175147"/>
                </a:cubicBezTo>
              </a:path>
            </a:pathLst>
          </a:custGeom>
          <a:ln w="508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5410200" y="3581400"/>
            <a:ext cx="76200" cy="762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257800" y="3657600"/>
            <a:ext cx="5334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000" dirty="0">
                <a:solidFill>
                  <a:schemeClr val="tx1"/>
                </a:solidFill>
              </a:rPr>
              <a:t>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Какие элементарные функции вы знаете?</a:t>
            </a: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1) С……………………..я</a:t>
            </a:r>
          </a:p>
          <a:p>
            <a:r>
              <a:rPr lang="ru-RU" smtClean="0"/>
              <a:t>2) П…………………….я</a:t>
            </a:r>
          </a:p>
          <a:p>
            <a:r>
              <a:rPr lang="ru-RU" smtClean="0"/>
              <a:t>3) Л………………………я</a:t>
            </a:r>
          </a:p>
          <a:p>
            <a:r>
              <a:rPr lang="ru-RU" smtClean="0"/>
              <a:t>4) Т……………………….е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>
            <a:normAutofit fontScale="90000"/>
          </a:bodyPr>
          <a:lstStyle/>
          <a:p>
            <a:pPr eaLnBrk="1" hangingPunct="1">
              <a:defRPr/>
            </a:pPr>
            <a:r>
              <a:rPr lang="ru-RU" sz="4900" b="1" i="1" smtClean="0">
                <a:solidFill>
                  <a:srgbClr val="6600CC"/>
                </a:solidFill>
              </a:rPr>
              <a:t/>
            </a:r>
            <a:br>
              <a:rPr lang="ru-RU" sz="4900" b="1" i="1" smtClean="0">
                <a:solidFill>
                  <a:srgbClr val="6600CC"/>
                </a:solidFill>
              </a:rPr>
            </a:br>
            <a:r>
              <a:rPr lang="ru-RU" sz="4900" b="1" i="1" smtClean="0">
                <a:solidFill>
                  <a:srgbClr val="6600CC"/>
                </a:solidFill>
              </a:rPr>
              <a:t/>
            </a:r>
            <a:br>
              <a:rPr lang="ru-RU" sz="4900" b="1" i="1" smtClean="0">
                <a:solidFill>
                  <a:srgbClr val="6600CC"/>
                </a:solidFill>
              </a:rPr>
            </a:br>
            <a:r>
              <a:rPr lang="ru-RU" sz="4900" b="1" i="1" smtClean="0">
                <a:solidFill>
                  <a:srgbClr val="6600CC"/>
                </a:solidFill>
              </a:rPr>
              <a:t>Функция </a:t>
            </a:r>
            <a:r>
              <a:rPr lang="en-US" sz="4900" b="1" i="1" smtClean="0">
                <a:solidFill>
                  <a:srgbClr val="6600CC"/>
                </a:solidFill>
              </a:rPr>
              <a:t>y</a:t>
            </a:r>
            <a:r>
              <a:rPr lang="en-US" sz="4000" b="1" i="1" smtClean="0">
                <a:solidFill>
                  <a:srgbClr val="6600CC"/>
                </a:solidFill>
              </a:rPr>
              <a:t>=</a:t>
            </a:r>
            <a:r>
              <a:rPr lang="en-US" sz="4900" b="1" i="1" smtClean="0">
                <a:solidFill>
                  <a:srgbClr val="6600CC"/>
                </a:solidFill>
              </a:rPr>
              <a:t>cosx </a:t>
            </a:r>
            <a:r>
              <a:rPr lang="ru-RU" sz="4900" b="1" i="1" smtClean="0">
                <a:solidFill>
                  <a:srgbClr val="6600CC"/>
                </a:solidFill>
              </a:rPr>
              <a:t>и </a:t>
            </a:r>
            <a:br>
              <a:rPr lang="ru-RU" sz="4900" b="1" i="1" smtClean="0">
                <a:solidFill>
                  <a:srgbClr val="6600CC"/>
                </a:solidFill>
              </a:rPr>
            </a:br>
            <a:r>
              <a:rPr lang="ru-RU" sz="4900" b="1" i="1" smtClean="0">
                <a:solidFill>
                  <a:srgbClr val="6600CC"/>
                </a:solidFill>
              </a:rPr>
              <a:t>ее график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990600" y="3200400"/>
            <a:ext cx="7086600" cy="2298700"/>
          </a:xfrm>
          <a:custGeom>
            <a:avLst/>
            <a:gdLst>
              <a:gd name="connsiteX0" fmla="*/ 0 w 6984694"/>
              <a:gd name="connsiteY0" fmla="*/ 1434029 h 1946314"/>
              <a:gd name="connsiteX1" fmla="*/ 815248 w 6984694"/>
              <a:gd name="connsiteY1" fmla="*/ 100988 h 1946314"/>
              <a:gd name="connsiteX2" fmla="*/ 2104222 w 6984694"/>
              <a:gd name="connsiteY2" fmla="*/ 1940805 h 1946314"/>
              <a:gd name="connsiteX3" fmla="*/ 3227942 w 6984694"/>
              <a:gd name="connsiteY3" fmla="*/ 67937 h 1946314"/>
              <a:gd name="connsiteX4" fmla="*/ 4549967 w 6984694"/>
              <a:gd name="connsiteY4" fmla="*/ 1797586 h 1946314"/>
              <a:gd name="connsiteX5" fmla="*/ 5563518 w 6984694"/>
              <a:gd name="connsiteY5" fmla="*/ 12853 h 1946314"/>
              <a:gd name="connsiteX6" fmla="*/ 6984694 w 6984694"/>
              <a:gd name="connsiteY6" fmla="*/ 1874704 h 1946314"/>
              <a:gd name="connsiteX0" fmla="*/ 0 w 6984694"/>
              <a:gd name="connsiteY0" fmla="*/ 1421941 h 1934226"/>
              <a:gd name="connsiteX1" fmla="*/ 815248 w 6984694"/>
              <a:gd name="connsiteY1" fmla="*/ 88900 h 1934226"/>
              <a:gd name="connsiteX2" fmla="*/ 2104222 w 6984694"/>
              <a:gd name="connsiteY2" fmla="*/ 1928717 h 1934226"/>
              <a:gd name="connsiteX3" fmla="*/ 3227942 w 6984694"/>
              <a:gd name="connsiteY3" fmla="*/ 55849 h 1934226"/>
              <a:gd name="connsiteX4" fmla="*/ 4504981 w 6984694"/>
              <a:gd name="connsiteY4" fmla="*/ 1867206 h 1934226"/>
              <a:gd name="connsiteX5" fmla="*/ 5563518 w 6984694"/>
              <a:gd name="connsiteY5" fmla="*/ 765 h 1934226"/>
              <a:gd name="connsiteX6" fmla="*/ 6984694 w 6984694"/>
              <a:gd name="connsiteY6" fmla="*/ 1862616 h 1934226"/>
              <a:gd name="connsiteX0" fmla="*/ 0 w 6984694"/>
              <a:gd name="connsiteY0" fmla="*/ 1460500 h 1972785"/>
              <a:gd name="connsiteX1" fmla="*/ 815248 w 6984694"/>
              <a:gd name="connsiteY1" fmla="*/ 127459 h 1972785"/>
              <a:gd name="connsiteX2" fmla="*/ 2104222 w 6984694"/>
              <a:gd name="connsiteY2" fmla="*/ 1967276 h 1972785"/>
              <a:gd name="connsiteX3" fmla="*/ 3227942 w 6984694"/>
              <a:gd name="connsiteY3" fmla="*/ 94408 h 1972785"/>
              <a:gd name="connsiteX4" fmla="*/ 4504981 w 6984694"/>
              <a:gd name="connsiteY4" fmla="*/ 1905765 h 1972785"/>
              <a:gd name="connsiteX5" fmla="*/ 5800381 w 6984694"/>
              <a:gd name="connsiteY5" fmla="*/ 765 h 1972785"/>
              <a:gd name="connsiteX6" fmla="*/ 6984694 w 6984694"/>
              <a:gd name="connsiteY6" fmla="*/ 1901175 h 1972785"/>
              <a:gd name="connsiteX0" fmla="*/ 0 w 6984694"/>
              <a:gd name="connsiteY0" fmla="*/ 1460500 h 1975691"/>
              <a:gd name="connsiteX1" fmla="*/ 815248 w 6984694"/>
              <a:gd name="connsiteY1" fmla="*/ 127459 h 1975691"/>
              <a:gd name="connsiteX2" fmla="*/ 2104222 w 6984694"/>
              <a:gd name="connsiteY2" fmla="*/ 1967276 h 1975691"/>
              <a:gd name="connsiteX3" fmla="*/ 3057181 w 6984694"/>
              <a:gd name="connsiteY3" fmla="*/ 76966 h 1975691"/>
              <a:gd name="connsiteX4" fmla="*/ 4504981 w 6984694"/>
              <a:gd name="connsiteY4" fmla="*/ 1905765 h 1975691"/>
              <a:gd name="connsiteX5" fmla="*/ 5800381 w 6984694"/>
              <a:gd name="connsiteY5" fmla="*/ 765 h 1975691"/>
              <a:gd name="connsiteX6" fmla="*/ 6984694 w 6984694"/>
              <a:gd name="connsiteY6" fmla="*/ 1901175 h 1975691"/>
              <a:gd name="connsiteX0" fmla="*/ 0 w 6984694"/>
              <a:gd name="connsiteY0" fmla="*/ 1460500 h 1979976"/>
              <a:gd name="connsiteX1" fmla="*/ 694981 w 6984694"/>
              <a:gd name="connsiteY1" fmla="*/ 153166 h 1979976"/>
              <a:gd name="connsiteX2" fmla="*/ 2104222 w 6984694"/>
              <a:gd name="connsiteY2" fmla="*/ 1967276 h 1979976"/>
              <a:gd name="connsiteX3" fmla="*/ 3057181 w 6984694"/>
              <a:gd name="connsiteY3" fmla="*/ 76966 h 1979976"/>
              <a:gd name="connsiteX4" fmla="*/ 4504981 w 6984694"/>
              <a:gd name="connsiteY4" fmla="*/ 1905765 h 1979976"/>
              <a:gd name="connsiteX5" fmla="*/ 5800381 w 6984694"/>
              <a:gd name="connsiteY5" fmla="*/ 765 h 1979976"/>
              <a:gd name="connsiteX6" fmla="*/ 6984694 w 6984694"/>
              <a:gd name="connsiteY6" fmla="*/ 1901175 h 1979976"/>
              <a:gd name="connsiteX0" fmla="*/ 0 w 6984694"/>
              <a:gd name="connsiteY0" fmla="*/ 1460500 h 2070865"/>
              <a:gd name="connsiteX1" fmla="*/ 694981 w 6984694"/>
              <a:gd name="connsiteY1" fmla="*/ 153166 h 2070865"/>
              <a:gd name="connsiteX2" fmla="*/ 1914181 w 6984694"/>
              <a:gd name="connsiteY2" fmla="*/ 2058165 h 2070865"/>
              <a:gd name="connsiteX3" fmla="*/ 3057181 w 6984694"/>
              <a:gd name="connsiteY3" fmla="*/ 76966 h 2070865"/>
              <a:gd name="connsiteX4" fmla="*/ 4504981 w 6984694"/>
              <a:gd name="connsiteY4" fmla="*/ 1905765 h 2070865"/>
              <a:gd name="connsiteX5" fmla="*/ 5800381 w 6984694"/>
              <a:gd name="connsiteY5" fmla="*/ 765 h 2070865"/>
              <a:gd name="connsiteX6" fmla="*/ 6984694 w 6984694"/>
              <a:gd name="connsiteY6" fmla="*/ 1901175 h 2070865"/>
              <a:gd name="connsiteX0" fmla="*/ 0 w 7095781"/>
              <a:gd name="connsiteY0" fmla="*/ 1497835 h 2108200"/>
              <a:gd name="connsiteX1" fmla="*/ 694981 w 7095781"/>
              <a:gd name="connsiteY1" fmla="*/ 190501 h 2108200"/>
              <a:gd name="connsiteX2" fmla="*/ 1914181 w 7095781"/>
              <a:gd name="connsiteY2" fmla="*/ 2095500 h 2108200"/>
              <a:gd name="connsiteX3" fmla="*/ 3057181 w 7095781"/>
              <a:gd name="connsiteY3" fmla="*/ 114301 h 2108200"/>
              <a:gd name="connsiteX4" fmla="*/ 4504981 w 7095781"/>
              <a:gd name="connsiteY4" fmla="*/ 1943100 h 2108200"/>
              <a:gd name="connsiteX5" fmla="*/ 5800381 w 7095781"/>
              <a:gd name="connsiteY5" fmla="*/ 38100 h 2108200"/>
              <a:gd name="connsiteX6" fmla="*/ 7095781 w 7095781"/>
              <a:gd name="connsiteY6" fmla="*/ 1714500 h 2108200"/>
              <a:gd name="connsiteX0" fmla="*/ 0 w 6867181"/>
              <a:gd name="connsiteY0" fmla="*/ 1485135 h 2095500"/>
              <a:gd name="connsiteX1" fmla="*/ 694981 w 6867181"/>
              <a:gd name="connsiteY1" fmla="*/ 177801 h 2095500"/>
              <a:gd name="connsiteX2" fmla="*/ 1914181 w 6867181"/>
              <a:gd name="connsiteY2" fmla="*/ 2082800 h 2095500"/>
              <a:gd name="connsiteX3" fmla="*/ 3057181 w 6867181"/>
              <a:gd name="connsiteY3" fmla="*/ 101601 h 2095500"/>
              <a:gd name="connsiteX4" fmla="*/ 4504981 w 6867181"/>
              <a:gd name="connsiteY4" fmla="*/ 1930400 h 2095500"/>
              <a:gd name="connsiteX5" fmla="*/ 5800381 w 6867181"/>
              <a:gd name="connsiteY5" fmla="*/ 25400 h 2095500"/>
              <a:gd name="connsiteX6" fmla="*/ 6867181 w 6867181"/>
              <a:gd name="connsiteY6" fmla="*/ 1778000 h 2095500"/>
              <a:gd name="connsiteX0" fmla="*/ 0 w 7086600"/>
              <a:gd name="connsiteY0" fmla="*/ 1778000 h 2095500"/>
              <a:gd name="connsiteX1" fmla="*/ 914400 w 7086600"/>
              <a:gd name="connsiteY1" fmla="*/ 177801 h 2095500"/>
              <a:gd name="connsiteX2" fmla="*/ 2133600 w 7086600"/>
              <a:gd name="connsiteY2" fmla="*/ 2082800 h 2095500"/>
              <a:gd name="connsiteX3" fmla="*/ 3276600 w 7086600"/>
              <a:gd name="connsiteY3" fmla="*/ 101601 h 2095500"/>
              <a:gd name="connsiteX4" fmla="*/ 4724400 w 7086600"/>
              <a:gd name="connsiteY4" fmla="*/ 1930400 h 2095500"/>
              <a:gd name="connsiteX5" fmla="*/ 6019800 w 7086600"/>
              <a:gd name="connsiteY5" fmla="*/ 25400 h 2095500"/>
              <a:gd name="connsiteX6" fmla="*/ 7086600 w 7086600"/>
              <a:gd name="connsiteY6" fmla="*/ 1778000 h 2095500"/>
              <a:gd name="connsiteX0" fmla="*/ 0 w 7086600"/>
              <a:gd name="connsiteY0" fmla="*/ 1778000 h 2171700"/>
              <a:gd name="connsiteX1" fmla="*/ 914400 w 7086600"/>
              <a:gd name="connsiteY1" fmla="*/ 177801 h 2171700"/>
              <a:gd name="connsiteX2" fmla="*/ 2133600 w 7086600"/>
              <a:gd name="connsiteY2" fmla="*/ 2159000 h 2171700"/>
              <a:gd name="connsiteX3" fmla="*/ 3276600 w 7086600"/>
              <a:gd name="connsiteY3" fmla="*/ 101601 h 2171700"/>
              <a:gd name="connsiteX4" fmla="*/ 4724400 w 7086600"/>
              <a:gd name="connsiteY4" fmla="*/ 1930400 h 2171700"/>
              <a:gd name="connsiteX5" fmla="*/ 6019800 w 7086600"/>
              <a:gd name="connsiteY5" fmla="*/ 25400 h 2171700"/>
              <a:gd name="connsiteX6" fmla="*/ 7086600 w 7086600"/>
              <a:gd name="connsiteY6" fmla="*/ 1778000 h 2171700"/>
              <a:gd name="connsiteX0" fmla="*/ 0 w 7086600"/>
              <a:gd name="connsiteY0" fmla="*/ 1803400 h 2197100"/>
              <a:gd name="connsiteX1" fmla="*/ 914400 w 7086600"/>
              <a:gd name="connsiteY1" fmla="*/ 203201 h 2197100"/>
              <a:gd name="connsiteX2" fmla="*/ 2133600 w 7086600"/>
              <a:gd name="connsiteY2" fmla="*/ 2184400 h 2197100"/>
              <a:gd name="connsiteX3" fmla="*/ 3276600 w 7086600"/>
              <a:gd name="connsiteY3" fmla="*/ 127001 h 2197100"/>
              <a:gd name="connsiteX4" fmla="*/ 4800600 w 7086600"/>
              <a:gd name="connsiteY4" fmla="*/ 2108200 h 2197100"/>
              <a:gd name="connsiteX5" fmla="*/ 6019800 w 7086600"/>
              <a:gd name="connsiteY5" fmla="*/ 50800 h 2197100"/>
              <a:gd name="connsiteX6" fmla="*/ 7086600 w 7086600"/>
              <a:gd name="connsiteY6" fmla="*/ 1803400 h 2197100"/>
              <a:gd name="connsiteX0" fmla="*/ 0 w 7086600"/>
              <a:gd name="connsiteY0" fmla="*/ 1803400 h 2197100"/>
              <a:gd name="connsiteX1" fmla="*/ 914400 w 7086600"/>
              <a:gd name="connsiteY1" fmla="*/ 203201 h 2197100"/>
              <a:gd name="connsiteX2" fmla="*/ 2133600 w 7086600"/>
              <a:gd name="connsiteY2" fmla="*/ 2184400 h 2197100"/>
              <a:gd name="connsiteX3" fmla="*/ 3429000 w 7086600"/>
              <a:gd name="connsiteY3" fmla="*/ 127000 h 2197100"/>
              <a:gd name="connsiteX4" fmla="*/ 4800600 w 7086600"/>
              <a:gd name="connsiteY4" fmla="*/ 2108200 h 2197100"/>
              <a:gd name="connsiteX5" fmla="*/ 6019800 w 7086600"/>
              <a:gd name="connsiteY5" fmla="*/ 50800 h 2197100"/>
              <a:gd name="connsiteX6" fmla="*/ 7086600 w 7086600"/>
              <a:gd name="connsiteY6" fmla="*/ 1803400 h 2197100"/>
              <a:gd name="connsiteX0" fmla="*/ 0 w 7086600"/>
              <a:gd name="connsiteY0" fmla="*/ 1816100 h 2230967"/>
              <a:gd name="connsiteX1" fmla="*/ 914400 w 7086600"/>
              <a:gd name="connsiteY1" fmla="*/ 215901 h 2230967"/>
              <a:gd name="connsiteX2" fmla="*/ 2133600 w 7086600"/>
              <a:gd name="connsiteY2" fmla="*/ 2197100 h 2230967"/>
              <a:gd name="connsiteX3" fmla="*/ 3429000 w 7086600"/>
              <a:gd name="connsiteY3" fmla="*/ 12700 h 2230967"/>
              <a:gd name="connsiteX4" fmla="*/ 4800600 w 7086600"/>
              <a:gd name="connsiteY4" fmla="*/ 2120900 h 2230967"/>
              <a:gd name="connsiteX5" fmla="*/ 6019800 w 7086600"/>
              <a:gd name="connsiteY5" fmla="*/ 63500 h 2230967"/>
              <a:gd name="connsiteX6" fmla="*/ 7086600 w 7086600"/>
              <a:gd name="connsiteY6" fmla="*/ 1816100 h 2230967"/>
              <a:gd name="connsiteX0" fmla="*/ 0 w 7086600"/>
              <a:gd name="connsiteY0" fmla="*/ 1816100 h 2209800"/>
              <a:gd name="connsiteX1" fmla="*/ 914400 w 7086600"/>
              <a:gd name="connsiteY1" fmla="*/ 88900 h 2209800"/>
              <a:gd name="connsiteX2" fmla="*/ 2133600 w 7086600"/>
              <a:gd name="connsiteY2" fmla="*/ 2197100 h 2209800"/>
              <a:gd name="connsiteX3" fmla="*/ 3429000 w 7086600"/>
              <a:gd name="connsiteY3" fmla="*/ 12700 h 2209800"/>
              <a:gd name="connsiteX4" fmla="*/ 4800600 w 7086600"/>
              <a:gd name="connsiteY4" fmla="*/ 2120900 h 2209800"/>
              <a:gd name="connsiteX5" fmla="*/ 6019800 w 7086600"/>
              <a:gd name="connsiteY5" fmla="*/ 63500 h 2209800"/>
              <a:gd name="connsiteX6" fmla="*/ 7086600 w 7086600"/>
              <a:gd name="connsiteY6" fmla="*/ 1816100 h 2209800"/>
              <a:gd name="connsiteX0" fmla="*/ 0 w 7086600"/>
              <a:gd name="connsiteY0" fmla="*/ 1811867 h 2205567"/>
              <a:gd name="connsiteX1" fmla="*/ 914400 w 7086600"/>
              <a:gd name="connsiteY1" fmla="*/ 84667 h 2205567"/>
              <a:gd name="connsiteX2" fmla="*/ 2133600 w 7086600"/>
              <a:gd name="connsiteY2" fmla="*/ 2192867 h 2205567"/>
              <a:gd name="connsiteX3" fmla="*/ 3429000 w 7086600"/>
              <a:gd name="connsiteY3" fmla="*/ 8467 h 2205567"/>
              <a:gd name="connsiteX4" fmla="*/ 4876800 w 7086600"/>
              <a:gd name="connsiteY4" fmla="*/ 2142067 h 2205567"/>
              <a:gd name="connsiteX5" fmla="*/ 6019800 w 7086600"/>
              <a:gd name="connsiteY5" fmla="*/ 59267 h 2205567"/>
              <a:gd name="connsiteX6" fmla="*/ 7086600 w 7086600"/>
              <a:gd name="connsiteY6" fmla="*/ 1811867 h 2205567"/>
              <a:gd name="connsiteX0" fmla="*/ 0 w 7086600"/>
              <a:gd name="connsiteY0" fmla="*/ 1811867 h 2205567"/>
              <a:gd name="connsiteX1" fmla="*/ 914400 w 7086600"/>
              <a:gd name="connsiteY1" fmla="*/ 84667 h 2205567"/>
              <a:gd name="connsiteX2" fmla="*/ 2133600 w 7086600"/>
              <a:gd name="connsiteY2" fmla="*/ 2192867 h 2205567"/>
              <a:gd name="connsiteX3" fmla="*/ 3429000 w 7086600"/>
              <a:gd name="connsiteY3" fmla="*/ 8467 h 2205567"/>
              <a:gd name="connsiteX4" fmla="*/ 4876800 w 7086600"/>
              <a:gd name="connsiteY4" fmla="*/ 2142067 h 2205567"/>
              <a:gd name="connsiteX5" fmla="*/ 6019800 w 7086600"/>
              <a:gd name="connsiteY5" fmla="*/ 59267 h 2205567"/>
              <a:gd name="connsiteX6" fmla="*/ 7086600 w 7086600"/>
              <a:gd name="connsiteY6" fmla="*/ 1811867 h 2205567"/>
              <a:gd name="connsiteX0" fmla="*/ 0 w 7086600"/>
              <a:gd name="connsiteY0" fmla="*/ 1858433 h 2252133"/>
              <a:gd name="connsiteX1" fmla="*/ 914400 w 7086600"/>
              <a:gd name="connsiteY1" fmla="*/ 131233 h 2252133"/>
              <a:gd name="connsiteX2" fmla="*/ 2133600 w 7086600"/>
              <a:gd name="connsiteY2" fmla="*/ 2239433 h 2252133"/>
              <a:gd name="connsiteX3" fmla="*/ 3429000 w 7086600"/>
              <a:gd name="connsiteY3" fmla="*/ 55033 h 2252133"/>
              <a:gd name="connsiteX4" fmla="*/ 4876800 w 7086600"/>
              <a:gd name="connsiteY4" fmla="*/ 2188633 h 2252133"/>
              <a:gd name="connsiteX5" fmla="*/ 6019800 w 7086600"/>
              <a:gd name="connsiteY5" fmla="*/ 55033 h 2252133"/>
              <a:gd name="connsiteX6" fmla="*/ 7086600 w 7086600"/>
              <a:gd name="connsiteY6" fmla="*/ 1858433 h 2252133"/>
              <a:gd name="connsiteX0" fmla="*/ 0 w 7086600"/>
              <a:gd name="connsiteY0" fmla="*/ 1871133 h 2299362"/>
              <a:gd name="connsiteX1" fmla="*/ 914400 w 7086600"/>
              <a:gd name="connsiteY1" fmla="*/ 143933 h 2299362"/>
              <a:gd name="connsiteX2" fmla="*/ 2133600 w 7086600"/>
              <a:gd name="connsiteY2" fmla="*/ 2252133 h 2299362"/>
              <a:gd name="connsiteX3" fmla="*/ 3429000 w 7086600"/>
              <a:gd name="connsiteY3" fmla="*/ 67733 h 2299362"/>
              <a:gd name="connsiteX4" fmla="*/ 4876800 w 7086600"/>
              <a:gd name="connsiteY4" fmla="*/ 2277533 h 2299362"/>
              <a:gd name="connsiteX5" fmla="*/ 6019800 w 7086600"/>
              <a:gd name="connsiteY5" fmla="*/ 67733 h 2299362"/>
              <a:gd name="connsiteX6" fmla="*/ 7086600 w 7086600"/>
              <a:gd name="connsiteY6" fmla="*/ 1871133 h 2299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86600" h="2299362">
                <a:moveTo>
                  <a:pt x="0" y="1871133"/>
                </a:moveTo>
                <a:cubicBezTo>
                  <a:pt x="232272" y="1162381"/>
                  <a:pt x="558800" y="80433"/>
                  <a:pt x="914400" y="143933"/>
                </a:cubicBezTo>
                <a:cubicBezTo>
                  <a:pt x="1270000" y="207433"/>
                  <a:pt x="1714500" y="2264833"/>
                  <a:pt x="2133600" y="2252133"/>
                </a:cubicBezTo>
                <a:cubicBezTo>
                  <a:pt x="2552700" y="2239433"/>
                  <a:pt x="2971800" y="63500"/>
                  <a:pt x="3429000" y="67733"/>
                </a:cubicBezTo>
                <a:cubicBezTo>
                  <a:pt x="3886200" y="71966"/>
                  <a:pt x="4377063" y="2299362"/>
                  <a:pt x="4876800" y="2277533"/>
                </a:cubicBezTo>
                <a:cubicBezTo>
                  <a:pt x="5308600" y="2286000"/>
                  <a:pt x="5651500" y="135466"/>
                  <a:pt x="6019800" y="67733"/>
                </a:cubicBezTo>
                <a:cubicBezTo>
                  <a:pt x="6388100" y="0"/>
                  <a:pt x="6912166" y="1799523"/>
                  <a:pt x="7086600" y="1871133"/>
                </a:cubicBezTo>
              </a:path>
            </a:pathLst>
          </a:custGeom>
          <a:ln w="63500">
            <a:solidFill>
              <a:srgbClr val="A289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228600"/>
            <a:ext cx="8229600" cy="1143000"/>
          </a:xfrm>
        </p:spPr>
        <p:txBody>
          <a:bodyPr anchor="ctr"/>
          <a:lstStyle/>
          <a:p>
            <a:pPr eaLnBrk="1" hangingPunct="1"/>
            <a:r>
              <a:rPr lang="ru-RU" sz="5000" smtClean="0">
                <a:solidFill>
                  <a:srgbClr val="6600CC"/>
                </a:solidFill>
              </a:rPr>
              <a:t>Косинус острого угла</a:t>
            </a:r>
          </a:p>
        </p:txBody>
      </p:sp>
      <p:sp>
        <p:nvSpPr>
          <p:cNvPr id="15363" name="Rectangle 5"/>
          <p:cNvSpPr>
            <a:spLocks noGrp="1" noChangeArrowheads="1"/>
          </p:cNvSpPr>
          <p:nvPr>
            <p:ph sz="half" idx="4294967295"/>
          </p:nvPr>
        </p:nvSpPr>
        <p:spPr>
          <a:xfrm>
            <a:off x="685800" y="1828800"/>
            <a:ext cx="3776663" cy="3657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smtClean="0"/>
              <a:t>    Рассмотрим прямоугольный треугольник</a:t>
            </a:r>
          </a:p>
        </p:txBody>
      </p:sp>
      <p:sp>
        <p:nvSpPr>
          <p:cNvPr id="15364" name="Rectangle 6"/>
          <p:cNvSpPr>
            <a:spLocks noGrp="1" noChangeArrowheads="1"/>
          </p:cNvSpPr>
          <p:nvPr>
            <p:ph sz="half" idx="4294967295"/>
          </p:nvPr>
        </p:nvSpPr>
        <p:spPr>
          <a:xfrm>
            <a:off x="4605338" y="1219200"/>
            <a:ext cx="3776662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800" dirty="0" smtClean="0">
                <a:solidFill>
                  <a:srgbClr val="00B0F0"/>
                </a:solidFill>
              </a:rPr>
              <a:t>   </a:t>
            </a:r>
            <a:r>
              <a:rPr lang="ru-RU" sz="2800" i="1" u="sng" dirty="0" smtClean="0">
                <a:solidFill>
                  <a:srgbClr val="00B0F0"/>
                </a:solidFill>
              </a:rPr>
              <a:t>Косинусом</a:t>
            </a:r>
            <a:r>
              <a:rPr lang="ru-RU" sz="2800" dirty="0" smtClean="0">
                <a:solidFill>
                  <a:srgbClr val="00B0F0"/>
                </a:solidFill>
              </a:rPr>
              <a:t> </a:t>
            </a:r>
            <a:r>
              <a:rPr lang="ru-RU" sz="2800" dirty="0" smtClean="0"/>
              <a:t>острого угла прямоугольного треугольника называется отношение прилежащего катета к гипотенузе.</a:t>
            </a:r>
            <a:endParaRPr lang="en-US" sz="2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z="2800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3600" b="1" i="1" dirty="0" smtClean="0"/>
              <a:t>cosα</a:t>
            </a:r>
            <a:r>
              <a:rPr lang="en-US" sz="3600" b="1" i="1" dirty="0" smtClean="0">
                <a:cs typeface="Tahoma" pitchFamily="34" charset="0"/>
              </a:rPr>
              <a:t>=b/c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3600" b="1" i="1" dirty="0" smtClean="0">
                <a:cs typeface="Tahoma" pitchFamily="34" charset="0"/>
              </a:rPr>
              <a:t>cosβ=a/c</a:t>
            </a:r>
            <a:endParaRPr lang="ru-RU" sz="3600" b="1" i="1" dirty="0" smtClean="0">
              <a:cs typeface="Tahoma" pitchFamily="34" charset="0"/>
            </a:endParaRPr>
          </a:p>
        </p:txBody>
      </p:sp>
      <p:sp>
        <p:nvSpPr>
          <p:cNvPr id="15365" name="AutoShape 7"/>
          <p:cNvSpPr>
            <a:spLocks noChangeArrowheads="1"/>
          </p:cNvSpPr>
          <p:nvPr/>
        </p:nvSpPr>
        <p:spPr bwMode="auto">
          <a:xfrm>
            <a:off x="914400" y="3200400"/>
            <a:ext cx="2590800" cy="2819400"/>
          </a:xfrm>
          <a:prstGeom prst="rtTriangle">
            <a:avLst/>
          </a:prstGeom>
          <a:solidFill>
            <a:srgbClr val="FFFF99">
              <a:alpha val="65097"/>
            </a:srgbClr>
          </a:solidFill>
          <a:ln w="5715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2800"/>
          </a:p>
        </p:txBody>
      </p:sp>
      <p:sp>
        <p:nvSpPr>
          <p:cNvPr id="15366" name="Rectangle 8"/>
          <p:cNvSpPr>
            <a:spLocks noChangeArrowheads="1"/>
          </p:cNvSpPr>
          <p:nvPr/>
        </p:nvSpPr>
        <p:spPr bwMode="auto">
          <a:xfrm>
            <a:off x="838200" y="4572000"/>
            <a:ext cx="457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b</a:t>
            </a:r>
            <a:endParaRPr lang="ru-RU" sz="2800"/>
          </a:p>
        </p:txBody>
      </p:sp>
      <p:sp>
        <p:nvSpPr>
          <p:cNvPr id="15367" name="Rectangle 9"/>
          <p:cNvSpPr>
            <a:spLocks noChangeArrowheads="1"/>
          </p:cNvSpPr>
          <p:nvPr/>
        </p:nvSpPr>
        <p:spPr bwMode="auto">
          <a:xfrm>
            <a:off x="1981200" y="4724400"/>
            <a:ext cx="609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c</a:t>
            </a:r>
            <a:endParaRPr lang="ru-RU" sz="2800"/>
          </a:p>
        </p:txBody>
      </p:sp>
      <p:sp>
        <p:nvSpPr>
          <p:cNvPr id="15368" name="Rectangle 11"/>
          <p:cNvSpPr>
            <a:spLocks noChangeArrowheads="1"/>
          </p:cNvSpPr>
          <p:nvPr/>
        </p:nvSpPr>
        <p:spPr bwMode="auto">
          <a:xfrm>
            <a:off x="1219200" y="5638800"/>
            <a:ext cx="533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a</a:t>
            </a:r>
            <a:endParaRPr lang="ru-RU" sz="2800"/>
          </a:p>
        </p:txBody>
      </p:sp>
      <p:sp>
        <p:nvSpPr>
          <p:cNvPr id="15369" name="Rectangle 12"/>
          <p:cNvSpPr>
            <a:spLocks noChangeArrowheads="1"/>
          </p:cNvSpPr>
          <p:nvPr/>
        </p:nvSpPr>
        <p:spPr bwMode="auto">
          <a:xfrm>
            <a:off x="914400" y="35052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l-GR" sz="2800" b="1"/>
              <a:t>α</a:t>
            </a:r>
            <a:endParaRPr lang="ru-RU" sz="2800" b="1"/>
          </a:p>
        </p:txBody>
      </p:sp>
      <p:sp>
        <p:nvSpPr>
          <p:cNvPr id="15370" name="Rectangle 16"/>
          <p:cNvSpPr>
            <a:spLocks noChangeArrowheads="1"/>
          </p:cNvSpPr>
          <p:nvPr/>
        </p:nvSpPr>
        <p:spPr bwMode="auto">
          <a:xfrm>
            <a:off x="2743200" y="55626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l-GR" sz="2800" b="1"/>
              <a:t>β</a:t>
            </a:r>
            <a:endParaRPr lang="ru-RU" sz="2800" b="1"/>
          </a:p>
        </p:txBody>
      </p:sp>
      <p:sp>
        <p:nvSpPr>
          <p:cNvPr id="15371" name="Rectangle 20"/>
          <p:cNvSpPr>
            <a:spLocks noChangeArrowheads="1"/>
          </p:cNvSpPr>
          <p:nvPr/>
        </p:nvSpPr>
        <p:spPr bwMode="auto">
          <a:xfrm rot="2896595">
            <a:off x="1334295" y="3952081"/>
            <a:ext cx="1947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ГИПОТЕНУЗА</a:t>
            </a:r>
          </a:p>
        </p:txBody>
      </p:sp>
      <p:sp>
        <p:nvSpPr>
          <p:cNvPr id="7189" name="Text Box 21"/>
          <p:cNvSpPr txBox="1">
            <a:spLocks noChangeArrowheads="1"/>
          </p:cNvSpPr>
          <p:nvPr/>
        </p:nvSpPr>
        <p:spPr bwMode="auto">
          <a:xfrm>
            <a:off x="1600200" y="6019800"/>
            <a:ext cx="106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>
                <a:latin typeface="Tahoma" pitchFamily="34" charset="0"/>
                <a:cs typeface="Arial" charset="0"/>
              </a:rPr>
              <a:t>КАТЕТ</a:t>
            </a:r>
          </a:p>
        </p:txBody>
      </p:sp>
      <p:sp>
        <p:nvSpPr>
          <p:cNvPr id="7190" name="Text Box 22"/>
          <p:cNvSpPr txBox="1">
            <a:spLocks noChangeArrowheads="1"/>
          </p:cNvSpPr>
          <p:nvPr/>
        </p:nvSpPr>
        <p:spPr bwMode="auto">
          <a:xfrm rot="-5400000">
            <a:off x="-311943" y="4426743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>
                <a:latin typeface="Tahoma" pitchFamily="34" charset="0"/>
                <a:cs typeface="Arial" charset="0"/>
              </a:rPr>
              <a:t>КАТЕТ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9" grpId="0"/>
      <p:bldP spid="719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>
            <a:normAutofit fontScale="90000"/>
          </a:bodyPr>
          <a:lstStyle/>
          <a:p>
            <a:pPr eaLnBrk="1" hangingPunct="1">
              <a:defRPr/>
            </a:pPr>
            <a:r>
              <a:rPr lang="ru-RU" sz="3600" smtClean="0">
                <a:solidFill>
                  <a:srgbClr val="6600CC"/>
                </a:solidFill>
              </a:rPr>
              <a:t>Косинус на тригонометрической окружности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381000" y="1524000"/>
            <a:ext cx="4648200" cy="3886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dirty="0" smtClean="0">
                <a:latin typeface="Arial" charset="0"/>
                <a:cs typeface="Tahoma" pitchFamily="34" charset="0"/>
              </a:rPr>
              <a:t>   </a:t>
            </a:r>
            <a:r>
              <a:rPr lang="ru-RU" sz="2800" dirty="0" smtClean="0">
                <a:cs typeface="Tahoma" pitchFamily="34" charset="0"/>
              </a:rPr>
              <a:t>Косинус любого </a:t>
            </a:r>
            <a:r>
              <a:rPr lang="ru-RU" sz="2800" dirty="0" smtClean="0">
                <a:latin typeface="Arial" charset="0"/>
                <a:cs typeface="Tahoma" pitchFamily="34" charset="0"/>
              </a:rPr>
              <a:t> </a:t>
            </a:r>
            <a:r>
              <a:rPr lang="ru-RU" sz="2800" dirty="0" smtClean="0">
                <a:cs typeface="Tahoma" pitchFamily="34" charset="0"/>
              </a:rPr>
              <a:t>угла на тригонометрической окружности есть абсцисса точки окружности </a:t>
            </a:r>
            <a:r>
              <a:rPr lang="ru-RU" sz="2800" dirty="0" smtClean="0">
                <a:latin typeface="Arial" charset="0"/>
                <a:cs typeface="Tahoma" pitchFamily="34" charset="0"/>
              </a:rPr>
              <a:t>и </a:t>
            </a:r>
            <a:r>
              <a:rPr lang="ru-RU" sz="2800" dirty="0" smtClean="0">
                <a:cs typeface="Tahoma" pitchFamily="34" charset="0"/>
              </a:rPr>
              <a:t>пересечения   соответствующего радиуса  </a:t>
            </a:r>
            <a:endParaRPr lang="en-US" sz="2800" dirty="0" smtClean="0">
              <a:cs typeface="Tahoma" pitchFamily="34" charset="0"/>
            </a:endParaRPr>
          </a:p>
          <a:p>
            <a:pPr eaLnBrk="1" hangingPunct="1">
              <a:buFontTx/>
              <a:buNone/>
            </a:pPr>
            <a:endParaRPr lang="ru-RU" sz="2800" dirty="0" smtClean="0">
              <a:cs typeface="Tahoma" pitchFamily="34" charset="0"/>
            </a:endParaRPr>
          </a:p>
          <a:p>
            <a:pPr eaLnBrk="1" hangingPunct="1"/>
            <a:endParaRPr lang="ru-RU" sz="2800" dirty="0" smtClean="0"/>
          </a:p>
        </p:txBody>
      </p:sp>
      <p:sp>
        <p:nvSpPr>
          <p:cNvPr id="16388" name="Oval 5"/>
          <p:cNvSpPr>
            <a:spLocks noChangeArrowheads="1"/>
          </p:cNvSpPr>
          <p:nvPr/>
        </p:nvSpPr>
        <p:spPr bwMode="auto">
          <a:xfrm>
            <a:off x="5181600" y="2209800"/>
            <a:ext cx="2667000" cy="2743200"/>
          </a:xfrm>
          <a:prstGeom prst="ellips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89" name="Line 6"/>
          <p:cNvSpPr>
            <a:spLocks noChangeShapeType="1"/>
          </p:cNvSpPr>
          <p:nvPr/>
        </p:nvSpPr>
        <p:spPr bwMode="auto">
          <a:xfrm flipH="1">
            <a:off x="6477000" y="2209800"/>
            <a:ext cx="76200" cy="2743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0" name="Line 7"/>
          <p:cNvSpPr>
            <a:spLocks noChangeShapeType="1"/>
          </p:cNvSpPr>
          <p:nvPr/>
        </p:nvSpPr>
        <p:spPr bwMode="auto">
          <a:xfrm>
            <a:off x="5181600" y="3581400"/>
            <a:ext cx="2667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1" name="Line 8"/>
          <p:cNvSpPr>
            <a:spLocks noChangeShapeType="1"/>
          </p:cNvSpPr>
          <p:nvPr/>
        </p:nvSpPr>
        <p:spPr bwMode="auto">
          <a:xfrm flipH="1" flipV="1">
            <a:off x="5791200" y="2362200"/>
            <a:ext cx="685800" cy="12192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6392" name="Freeform 9"/>
          <p:cNvSpPr>
            <a:spLocks/>
          </p:cNvSpPr>
          <p:nvPr/>
        </p:nvSpPr>
        <p:spPr bwMode="auto">
          <a:xfrm>
            <a:off x="6400800" y="3314700"/>
            <a:ext cx="381000" cy="266700"/>
          </a:xfrm>
          <a:custGeom>
            <a:avLst/>
            <a:gdLst>
              <a:gd name="T0" fmla="*/ 0 w 240"/>
              <a:gd name="T1" fmla="*/ 2147483647 h 168"/>
              <a:gd name="T2" fmla="*/ 2147483647 w 240"/>
              <a:gd name="T3" fmla="*/ 2147483647 h 168"/>
              <a:gd name="T4" fmla="*/ 2147483647 w 240"/>
              <a:gd name="T5" fmla="*/ 2147483647 h 168"/>
              <a:gd name="T6" fmla="*/ 0 60000 65536"/>
              <a:gd name="T7" fmla="*/ 0 60000 65536"/>
              <a:gd name="T8" fmla="*/ 0 60000 65536"/>
              <a:gd name="T9" fmla="*/ 0 w 240"/>
              <a:gd name="T10" fmla="*/ 0 h 168"/>
              <a:gd name="T11" fmla="*/ 240 w 240"/>
              <a:gd name="T12" fmla="*/ 168 h 1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0" h="168">
                <a:moveTo>
                  <a:pt x="0" y="24"/>
                </a:moveTo>
                <a:cubicBezTo>
                  <a:pt x="52" y="12"/>
                  <a:pt x="104" y="0"/>
                  <a:pt x="144" y="24"/>
                </a:cubicBezTo>
                <a:cubicBezTo>
                  <a:pt x="184" y="48"/>
                  <a:pt x="224" y="144"/>
                  <a:pt x="240" y="168"/>
                </a:cubicBezTo>
              </a:path>
            </a:pathLst>
          </a:cu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3" name="Line 10"/>
          <p:cNvSpPr>
            <a:spLocks noChangeShapeType="1"/>
          </p:cNvSpPr>
          <p:nvPr/>
        </p:nvSpPr>
        <p:spPr bwMode="auto">
          <a:xfrm>
            <a:off x="5791200" y="2362200"/>
            <a:ext cx="0" cy="12192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4" name="Text Box 11"/>
          <p:cNvSpPr txBox="1">
            <a:spLocks noChangeArrowheads="1"/>
          </p:cNvSpPr>
          <p:nvPr/>
        </p:nvSpPr>
        <p:spPr bwMode="auto">
          <a:xfrm>
            <a:off x="6477000" y="32766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800">
                <a:latin typeface="Tahoma" pitchFamily="34" charset="0"/>
                <a:cs typeface="Tahoma" pitchFamily="34" charset="0"/>
              </a:rPr>
              <a:t>α</a:t>
            </a:r>
          </a:p>
        </p:txBody>
      </p:sp>
      <p:sp>
        <p:nvSpPr>
          <p:cNvPr id="16395" name="Line 12"/>
          <p:cNvSpPr>
            <a:spLocks noChangeShapeType="1"/>
          </p:cNvSpPr>
          <p:nvPr/>
        </p:nvSpPr>
        <p:spPr bwMode="auto">
          <a:xfrm>
            <a:off x="5791200" y="3581400"/>
            <a:ext cx="685800" cy="0"/>
          </a:xfrm>
          <a:prstGeom prst="line">
            <a:avLst/>
          </a:prstGeom>
          <a:noFill/>
          <a:ln w="57150">
            <a:solidFill>
              <a:srgbClr val="66FF33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6" name="Text Box 13"/>
          <p:cNvSpPr txBox="1">
            <a:spLocks noChangeArrowheads="1"/>
          </p:cNvSpPr>
          <p:nvPr/>
        </p:nvSpPr>
        <p:spPr bwMode="auto">
          <a:xfrm>
            <a:off x="5715000" y="35052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rgbClr val="66FF33"/>
                </a:solidFill>
                <a:latin typeface="Tahoma" pitchFamily="34" charset="0"/>
                <a:cs typeface="Arial" charset="0"/>
              </a:rPr>
              <a:t>со</a:t>
            </a:r>
            <a:r>
              <a:rPr lang="en-US" sz="2400">
                <a:solidFill>
                  <a:srgbClr val="66FF33"/>
                </a:solidFill>
                <a:latin typeface="Tahoma" pitchFamily="34" charset="0"/>
                <a:cs typeface="Arial" charset="0"/>
              </a:rPr>
              <a:t>s</a:t>
            </a:r>
            <a:r>
              <a:rPr lang="el-GR" sz="2400">
                <a:solidFill>
                  <a:srgbClr val="66FF33"/>
                </a:solidFill>
                <a:latin typeface="Tahoma" pitchFamily="34" charset="0"/>
                <a:cs typeface="Tahoma" pitchFamily="34" charset="0"/>
              </a:rPr>
              <a:t>α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ru-RU" sz="5000" smtClean="0">
                <a:solidFill>
                  <a:srgbClr val="6600CC"/>
                </a:solidFill>
              </a:rPr>
              <a:t>Четность функции косинус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4394200" y="2438400"/>
            <a:ext cx="4538662" cy="3657600"/>
          </a:xfrm>
        </p:spPr>
        <p:txBody>
          <a:bodyPr/>
          <a:lstStyle/>
          <a:p>
            <a:pPr eaLnBrk="1" hangingPunct="1"/>
            <a:endParaRPr lang="en-US" sz="2800" dirty="0" smtClean="0"/>
          </a:p>
          <a:p>
            <a:pPr eaLnBrk="1" hangingPunct="1"/>
            <a:r>
              <a:rPr lang="en-US" sz="4800" b="1" dirty="0" smtClean="0"/>
              <a:t>cosα</a:t>
            </a:r>
            <a:r>
              <a:rPr lang="ru-RU" sz="4800" b="1" dirty="0" smtClean="0"/>
              <a:t> </a:t>
            </a:r>
            <a:r>
              <a:rPr lang="ru-RU" sz="4800" b="1" dirty="0" smtClean="0"/>
              <a:t>=</a:t>
            </a:r>
            <a:r>
              <a:rPr lang="en-US" sz="4800" b="1" dirty="0" smtClean="0"/>
              <a:t>cos</a:t>
            </a:r>
            <a:r>
              <a:rPr lang="ru-RU" sz="4800" b="1" dirty="0" smtClean="0"/>
              <a:t>(-</a:t>
            </a:r>
            <a:r>
              <a:rPr lang="en-US" sz="4800" b="1" dirty="0" smtClean="0"/>
              <a:t>α</a:t>
            </a:r>
            <a:r>
              <a:rPr lang="ru-RU" sz="4800" b="1" dirty="0" smtClean="0"/>
              <a:t>)</a:t>
            </a:r>
          </a:p>
          <a:p>
            <a:pPr eaLnBrk="1" hangingPunct="1"/>
            <a:endParaRPr lang="ru-RU" sz="2400" b="1" dirty="0" smtClean="0"/>
          </a:p>
          <a:p>
            <a:pPr eaLnBrk="1" hangingPunct="1"/>
            <a:endParaRPr lang="ru-RU" b="1" dirty="0" smtClean="0"/>
          </a:p>
          <a:p>
            <a:pPr eaLnBrk="1" hangingPunct="1"/>
            <a:endParaRPr lang="ru-RU" sz="2800" dirty="0" smtClean="0"/>
          </a:p>
          <a:p>
            <a:pPr eaLnBrk="1" hangingPunct="1"/>
            <a:endParaRPr lang="el-GR" sz="2800" dirty="0" smtClean="0"/>
          </a:p>
        </p:txBody>
      </p:sp>
      <p:sp>
        <p:nvSpPr>
          <p:cNvPr id="19460" name="Oval 5"/>
          <p:cNvSpPr>
            <a:spLocks noChangeArrowheads="1"/>
          </p:cNvSpPr>
          <p:nvPr/>
        </p:nvSpPr>
        <p:spPr bwMode="auto">
          <a:xfrm>
            <a:off x="914400" y="2133600"/>
            <a:ext cx="3352800" cy="3429000"/>
          </a:xfrm>
          <a:prstGeom prst="ellips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1" name="Line 6"/>
          <p:cNvSpPr>
            <a:spLocks noChangeShapeType="1"/>
          </p:cNvSpPr>
          <p:nvPr/>
        </p:nvSpPr>
        <p:spPr bwMode="auto">
          <a:xfrm>
            <a:off x="2590800" y="2133600"/>
            <a:ext cx="0" cy="3505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62" name="Line 7"/>
          <p:cNvSpPr>
            <a:spLocks noChangeShapeType="1"/>
          </p:cNvSpPr>
          <p:nvPr/>
        </p:nvSpPr>
        <p:spPr bwMode="auto">
          <a:xfrm>
            <a:off x="914400" y="3886200"/>
            <a:ext cx="3429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 flipV="1">
            <a:off x="2590800" y="2590800"/>
            <a:ext cx="1143000" cy="129540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2819400" y="34290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400">
                <a:cs typeface="Arial" charset="0"/>
              </a:rPr>
              <a:t>α</a:t>
            </a:r>
          </a:p>
        </p:txBody>
      </p:sp>
      <p:sp>
        <p:nvSpPr>
          <p:cNvPr id="13322" name="Line 10"/>
          <p:cNvSpPr>
            <a:spLocks noChangeShapeType="1"/>
          </p:cNvSpPr>
          <p:nvPr/>
        </p:nvSpPr>
        <p:spPr bwMode="auto">
          <a:xfrm>
            <a:off x="2590800" y="3886200"/>
            <a:ext cx="1219200" cy="114300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2895600" y="38100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cs typeface="Arial" charset="0"/>
              </a:rPr>
              <a:t>-</a:t>
            </a:r>
            <a:r>
              <a:rPr lang="el-GR" sz="2400">
                <a:cs typeface="Arial" charset="0"/>
              </a:rPr>
              <a:t>α</a:t>
            </a:r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>
            <a:off x="3733800" y="2590800"/>
            <a:ext cx="76200" cy="23622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>
            <a:off x="2590800" y="3886200"/>
            <a:ext cx="1143000" cy="0"/>
          </a:xfrm>
          <a:prstGeom prst="line">
            <a:avLst/>
          </a:prstGeom>
          <a:noFill/>
          <a:ln w="76200">
            <a:solidFill>
              <a:srgbClr val="00FF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8053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 animBg="1"/>
      <p:bldP spid="13322" grpId="0" animBg="1"/>
      <p:bldP spid="13324" grpId="0" animBg="1"/>
      <p:bldP spid="13325" grpId="0" animBg="1"/>
      <p:bldP spid="13325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214313"/>
            <a:ext cx="7556500" cy="1600200"/>
          </a:xfrm>
        </p:spPr>
        <p:txBody>
          <a:bodyPr anchor="ctr"/>
          <a:lstStyle/>
          <a:p>
            <a:pPr eaLnBrk="1" hangingPunct="1"/>
            <a:r>
              <a:rPr lang="ru-RU" sz="4500" dirty="0" smtClean="0">
                <a:solidFill>
                  <a:srgbClr val="6600CC"/>
                </a:solidFill>
              </a:rPr>
              <a:t>Периодичность функции косинус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1905000" y="5410199"/>
            <a:ext cx="7086599" cy="442799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4000" b="1" dirty="0" smtClean="0"/>
              <a:t>cos(</a:t>
            </a:r>
            <a:r>
              <a:rPr lang="el-GR" sz="4000" b="1" dirty="0" smtClean="0"/>
              <a:t>α</a:t>
            </a:r>
            <a:r>
              <a:rPr lang="en-US" sz="4000" b="1" dirty="0" smtClean="0"/>
              <a:t>+2</a:t>
            </a:r>
            <a:r>
              <a:rPr lang="el-GR" sz="4000" b="1" dirty="0" smtClean="0"/>
              <a:t>π</a:t>
            </a:r>
            <a:r>
              <a:rPr lang="en-US" sz="4000" b="1" dirty="0" smtClean="0"/>
              <a:t>)=cos</a:t>
            </a:r>
            <a:r>
              <a:rPr lang="el-GR" sz="4000" b="1" dirty="0" smtClean="0"/>
              <a:t>α</a:t>
            </a:r>
            <a:r>
              <a:rPr lang="en-US" sz="4000" b="1" dirty="0" smtClean="0"/>
              <a:t>=cos(</a:t>
            </a:r>
            <a:r>
              <a:rPr lang="el-GR" sz="4000" b="1" dirty="0" smtClean="0"/>
              <a:t>α</a:t>
            </a:r>
            <a:r>
              <a:rPr lang="ru-RU" sz="4000" b="1" dirty="0" smtClean="0"/>
              <a:t>-</a:t>
            </a:r>
            <a:r>
              <a:rPr lang="en-US" sz="4000" b="1" dirty="0" smtClean="0"/>
              <a:t>2</a:t>
            </a:r>
            <a:r>
              <a:rPr lang="el-GR" sz="4000" b="1" dirty="0" smtClean="0"/>
              <a:t>π</a:t>
            </a:r>
            <a:r>
              <a:rPr lang="en-US" sz="4000" b="1" dirty="0" smtClean="0"/>
              <a:t>)</a:t>
            </a:r>
            <a:endParaRPr lang="el-GR" sz="4000" b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b="1" dirty="0" smtClean="0"/>
              <a:t>  </a:t>
            </a:r>
            <a:endParaRPr lang="ru-RU" sz="2000" b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000" b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l-GR" sz="2000" dirty="0" smtClean="0"/>
          </a:p>
          <a:p>
            <a:pPr eaLnBrk="1" hangingPunct="1">
              <a:lnSpc>
                <a:spcPct val="80000"/>
              </a:lnSpc>
            </a:pPr>
            <a:endParaRPr lang="el-GR" sz="2000" dirty="0" smtClean="0"/>
          </a:p>
        </p:txBody>
      </p:sp>
      <p:sp>
        <p:nvSpPr>
          <p:cNvPr id="20484" name="Oval 5"/>
          <p:cNvSpPr>
            <a:spLocks noChangeArrowheads="1"/>
          </p:cNvSpPr>
          <p:nvPr/>
        </p:nvSpPr>
        <p:spPr bwMode="auto">
          <a:xfrm>
            <a:off x="1066800" y="2362200"/>
            <a:ext cx="2971800" cy="2971800"/>
          </a:xfrm>
          <a:prstGeom prst="ellips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85" name="Line 6"/>
          <p:cNvSpPr>
            <a:spLocks noChangeShapeType="1"/>
          </p:cNvSpPr>
          <p:nvPr/>
        </p:nvSpPr>
        <p:spPr bwMode="auto">
          <a:xfrm>
            <a:off x="1066800" y="3886200"/>
            <a:ext cx="2971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86" name="Line 7"/>
          <p:cNvSpPr>
            <a:spLocks noChangeShapeType="1"/>
          </p:cNvSpPr>
          <p:nvPr/>
        </p:nvSpPr>
        <p:spPr bwMode="auto">
          <a:xfrm>
            <a:off x="2514600" y="2362200"/>
            <a:ext cx="0" cy="2971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 flipV="1">
            <a:off x="2514600" y="2743200"/>
            <a:ext cx="990600" cy="1143000"/>
          </a:xfrm>
          <a:prstGeom prst="line">
            <a:avLst/>
          </a:prstGeom>
          <a:noFill/>
          <a:ln w="57150">
            <a:solidFill>
              <a:srgbClr val="FF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2895600" y="34290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400">
                <a:cs typeface="Arial" charset="0"/>
              </a:rPr>
              <a:t>α</a:t>
            </a:r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>
            <a:off x="3505200" y="2743200"/>
            <a:ext cx="0" cy="11430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7" name="Line 11"/>
          <p:cNvSpPr>
            <a:spLocks noChangeShapeType="1"/>
          </p:cNvSpPr>
          <p:nvPr/>
        </p:nvSpPr>
        <p:spPr bwMode="auto">
          <a:xfrm>
            <a:off x="2514600" y="3886200"/>
            <a:ext cx="990600" cy="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8" name="Oval 12"/>
          <p:cNvSpPr>
            <a:spLocks noChangeArrowheads="1"/>
          </p:cNvSpPr>
          <p:nvPr/>
        </p:nvSpPr>
        <p:spPr bwMode="auto">
          <a:xfrm>
            <a:off x="3429000" y="2590800"/>
            <a:ext cx="152400" cy="228600"/>
          </a:xfrm>
          <a:prstGeom prst="ellipse">
            <a:avLst/>
          </a:prstGeom>
          <a:solidFill>
            <a:srgbClr val="FF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3048000" y="20574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cs typeface="Arial" charset="0"/>
              </a:rPr>
              <a:t>+</a:t>
            </a: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3810000" y="28194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cs typeface="Arial" charset="0"/>
              </a:rPr>
              <a:t>-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2667000" y="39624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folHlink"/>
                </a:solidFill>
                <a:cs typeface="Arial" charset="0"/>
              </a:rPr>
              <a:t>cos</a:t>
            </a:r>
            <a:r>
              <a:rPr lang="el-GR" sz="1800" b="1">
                <a:solidFill>
                  <a:schemeClr val="folHlink"/>
                </a:solidFill>
                <a:cs typeface="Arial" charset="0"/>
              </a:rPr>
              <a:t>α</a:t>
            </a:r>
            <a:endParaRPr lang="ru-RU" sz="1800" b="1">
              <a:solidFill>
                <a:schemeClr val="folHlin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736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14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07407E-6 C -0.01459 -0.01319 -0.02986 -0.02638 -0.05052 -0.03333 C -0.07118 -0.04027 -0.10157 -0.04699 -0.125 -0.04213 C -0.14844 -0.03726 -0.17188 -0.02013 -0.1908 -0.00347 C -0.20973 0.0132 -0.22674 0.03542 -0.2382 0.05787 C -0.24966 0.08033 -0.25573 0.11065 -0.2592 0.13172 C -0.26268 0.15278 -0.26163 0.16088 -0.2592 0.18426 C -0.25677 0.20764 -0.25434 0.24537 -0.24479 0.27199 C -0.23525 0.29862 -0.2191 0.32477 -0.20139 0.34399 C -0.18368 0.3632 -0.16354 0.38125 -0.1382 0.38774 C -0.11285 0.39422 -0.075 0.39283 -0.05018 0.38264 C -0.02257 0.37246 0.00121 0.35209 0.01962 0.32639 C 0.03802 0.3007 0.05573 0.26505 0.0618 0.22824 C 0.06788 0.19144 0.06493 0.14074 0.05659 0.10533 C 0.04826 0.06991 0.03003 0.04283 0.0118 0.01598 " pathEditMode="relative" rAng="0" ptsTypes="aaaaaaaaaaaaaaA">
                                      <p:cBhvr>
                                        <p:cTn id="48" dur="20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00" y="17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4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7.40741E-7 C 0.0118 0.01481 0.03003 0.0412 0.03941 0.06319 C 0.04878 0.08518 0.05416 0.10509 0.05659 0.13171 C 0.05902 0.15833 0.06076 0.19329 0.05399 0.22292 C 0.04722 0.25255 0.03489 0.28518 0.01579 0.3088 C -0.0033 0.33241 -0.03889 0.35417 -0.06059 0.36505 C -0.0823 0.37593 -0.09601 0.37593 -0.11441 0.37384 C -0.13282 0.37176 -0.15348 0.3618 -0.17101 0.35278 C -0.18855 0.34375 -0.20539 0.34097 -0.2198 0.31944 C -0.23421 0.29792 -0.25035 0.25069 -0.25782 0.22292 C -0.26528 0.19514 -0.26632 0.18055 -0.26441 0.15278 C -0.2625 0.125 -0.25695 0.0831 -0.24601 0.05625 C -0.23507 0.0294 -0.21702 0.0081 -0.19861 -0.0088 C -0.18021 -0.0257 -0.15625 -0.03889 -0.13559 -0.0456 C -0.11493 -0.05232 -0.09236 -0.05232 -0.075 -0.04907 C -0.05764 -0.04583 -0.04393 -0.03426 -0.0316 -0.02616 C -0.01927 -0.01806 -0.01181 -0.01482 3.88889E-6 7.40741E-7 Z " pathEditMode="relative" rAng="0" ptsTypes="aaaaaaaaaaaaaaaaa">
                                      <p:cBhvr>
                                        <p:cTn id="75" dur="20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00" y="16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0" dur="1000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4" grpId="0" animBg="1"/>
      <p:bldP spid="14346" grpId="0" animBg="1"/>
      <p:bldP spid="14347" grpId="0" animBg="1"/>
      <p:bldP spid="14347" grpId="1" animBg="1"/>
      <p:bldP spid="14347" grpId="2" animBg="1"/>
      <p:bldP spid="14348" grpId="0" animBg="1"/>
      <p:bldP spid="14348" grpId="1" animBg="1"/>
      <p:bldP spid="14348" grpId="2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152400"/>
            <a:ext cx="6870700" cy="1219200"/>
          </a:xfrm>
        </p:spPr>
        <p:txBody>
          <a:bodyPr anchor="ctr"/>
          <a:lstStyle/>
          <a:p>
            <a:pPr eaLnBrk="1" hangingPunct="1"/>
            <a:r>
              <a:rPr lang="ru-RU" dirty="0" smtClean="0">
                <a:solidFill>
                  <a:srgbClr val="6600CC"/>
                </a:solidFill>
              </a:rPr>
              <a:t>Функция у=с</a:t>
            </a:r>
            <a:r>
              <a:rPr lang="en-US" dirty="0" err="1" smtClean="0">
                <a:solidFill>
                  <a:srgbClr val="6600CC"/>
                </a:solidFill>
              </a:rPr>
              <a:t>osx</a:t>
            </a:r>
            <a:endParaRPr lang="ru-RU" dirty="0" smtClean="0">
              <a:solidFill>
                <a:srgbClr val="6600CC"/>
              </a:solidFill>
            </a:endParaRPr>
          </a:p>
        </p:txBody>
      </p:sp>
      <p:sp>
        <p:nvSpPr>
          <p:cNvPr id="174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914400"/>
            <a:ext cx="8915400" cy="2743200"/>
          </a:xfrm>
        </p:spPr>
        <p:txBody>
          <a:bodyPr/>
          <a:lstStyle/>
          <a:p>
            <a:pPr eaLnBrk="1" hangingPunct="1"/>
            <a:r>
              <a:rPr lang="ru-RU" dirty="0" smtClean="0"/>
              <a:t>Числовая функция, заданная формулой</a:t>
            </a:r>
          </a:p>
          <a:p>
            <a:pPr eaLnBrk="1" hangingPunct="1">
              <a:buFontTx/>
              <a:buNone/>
            </a:pPr>
            <a:r>
              <a:rPr lang="ru-RU" dirty="0" smtClean="0"/>
              <a:t>   </a:t>
            </a:r>
            <a:r>
              <a:rPr lang="ru-RU" dirty="0" smtClean="0"/>
              <a:t> у=</a:t>
            </a:r>
            <a:r>
              <a:rPr lang="en-US" dirty="0" err="1" smtClean="0"/>
              <a:t>cosx</a:t>
            </a:r>
            <a:r>
              <a:rPr lang="ru-RU" dirty="0" smtClean="0"/>
              <a:t> называется тригонометрической функцией косинус.</a:t>
            </a:r>
          </a:p>
          <a:p>
            <a:pPr eaLnBrk="1" hangingPunct="1"/>
            <a:r>
              <a:rPr lang="en-US" dirty="0" smtClean="0"/>
              <a:t>D(y)</a:t>
            </a:r>
            <a:r>
              <a:rPr lang="ru-RU" dirty="0" smtClean="0"/>
              <a:t>=(-∞;+∞)</a:t>
            </a:r>
          </a:p>
          <a:p>
            <a:pPr marL="0" indent="0" eaLnBrk="1" hangingPunct="1">
              <a:buNone/>
            </a:pPr>
            <a:r>
              <a:rPr lang="ru-RU" dirty="0" smtClean="0"/>
              <a:t>   </a:t>
            </a:r>
            <a:r>
              <a:rPr lang="ru-RU" dirty="0" smtClean="0"/>
              <a:t>Е(у)=</a:t>
            </a:r>
            <a:r>
              <a:rPr lang="en-US" dirty="0" smtClean="0">
                <a:cs typeface="Tahoma" pitchFamily="34" charset="0"/>
              </a:rPr>
              <a:t>[</a:t>
            </a:r>
            <a:r>
              <a:rPr lang="ru-RU" dirty="0" smtClean="0"/>
              <a:t>-1;+1</a:t>
            </a:r>
            <a:r>
              <a:rPr lang="en-US" dirty="0" smtClean="0">
                <a:cs typeface="Tahoma" pitchFamily="34" charset="0"/>
              </a:rPr>
              <a:t>]</a:t>
            </a:r>
            <a:endParaRPr lang="ru-RU" dirty="0" smtClean="0">
              <a:cs typeface="Tahoma" pitchFamily="34" charset="0"/>
            </a:endParaRPr>
          </a:p>
          <a:p>
            <a:pPr eaLnBrk="1" hangingPunct="1"/>
            <a:r>
              <a:rPr lang="ru-RU" dirty="0" smtClean="0">
                <a:cs typeface="Tahoma" pitchFamily="34" charset="0"/>
              </a:rPr>
              <a:t>Четная</a:t>
            </a:r>
          </a:p>
          <a:p>
            <a:pPr eaLnBrk="1" hangingPunct="1"/>
            <a:r>
              <a:rPr lang="ru-RU" dirty="0" smtClean="0">
                <a:cs typeface="Tahoma" pitchFamily="34" charset="0"/>
              </a:rPr>
              <a:t>Периодическая с периодом 2</a:t>
            </a:r>
            <a:r>
              <a:rPr lang="el-GR" dirty="0" smtClean="0">
                <a:cs typeface="Tahoma" pitchFamily="34" charset="0"/>
              </a:rPr>
              <a:t>π</a:t>
            </a:r>
            <a:endParaRPr lang="ru-RU" dirty="0" smtClean="0">
              <a:cs typeface="Tahoma" pitchFamily="34" charset="0"/>
            </a:endParaRPr>
          </a:p>
          <a:p>
            <a:pPr eaLnBrk="1" hangingPunct="1"/>
            <a:endParaRPr lang="en-US" sz="2800" dirty="0" smtClean="0">
              <a:cs typeface="Tahoma" pitchFamily="34" charset="0"/>
            </a:endParaRPr>
          </a:p>
          <a:p>
            <a:pPr eaLnBrk="1" hangingPunct="1">
              <a:buFontTx/>
              <a:buNone/>
            </a:pPr>
            <a:endParaRPr lang="ru-RU" dirty="0" smtClean="0"/>
          </a:p>
        </p:txBody>
      </p:sp>
      <p:graphicFrame>
        <p:nvGraphicFramePr>
          <p:cNvPr id="10281" name="Group 41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42896428"/>
              </p:ext>
            </p:extLst>
          </p:nvPr>
        </p:nvGraphicFramePr>
        <p:xfrm>
          <a:off x="342901" y="5334000"/>
          <a:ext cx="8458198" cy="1295400"/>
        </p:xfrm>
        <a:graphic>
          <a:graphicData uri="http://schemas.openxmlformats.org/drawingml/2006/table">
            <a:tbl>
              <a:tblPr/>
              <a:tblGrid>
                <a:gridCol w="1400426"/>
                <a:gridCol w="480410"/>
                <a:gridCol w="1048001"/>
                <a:gridCol w="1057275"/>
                <a:gridCol w="812432"/>
                <a:gridCol w="842110"/>
                <a:gridCol w="741947"/>
                <a:gridCol w="1135179"/>
                <a:gridCol w="940418"/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х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ahoma" pitchFamily="34" charset="0"/>
                        </a:rPr>
                        <a:t>π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ahoma" pitchFamily="34" charset="0"/>
                        </a:rPr>
                        <a:t>/6</a:t>
                      </a:r>
                      <a:endParaRPr kumimoji="0" lang="el-G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ahoma" pitchFamily="34" charset="0"/>
                        </a:rPr>
                        <a:t>π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ahoma" pitchFamily="34" charset="0"/>
                        </a:rPr>
                        <a:t>/4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ahoma" pitchFamily="34" charset="0"/>
                        </a:rPr>
                        <a:t>π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ahoma" pitchFamily="34" charset="0"/>
                        </a:rPr>
                        <a:t>/3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ahoma" pitchFamily="34" charset="0"/>
                        </a:rPr>
                        <a:t>π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ahoma" pitchFamily="34" charset="0"/>
                        </a:rPr>
                        <a:t>/2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ahoma" pitchFamily="34" charset="0"/>
                        </a:rPr>
                        <a:t>π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ahoma" pitchFamily="34" charset="0"/>
                        </a:rPr>
                        <a:t>3</a:t>
                      </a:r>
                      <a:r>
                        <a:rPr kumimoji="0" lang="el-G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ahoma" pitchFamily="34" charset="0"/>
                        </a:rPr>
                        <a:t>π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ahoma" pitchFamily="34" charset="0"/>
                        </a:rPr>
                        <a:t>/2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ahoma" pitchFamily="34" charset="0"/>
                        </a:rPr>
                        <a:t>2</a:t>
                      </a:r>
                      <a:r>
                        <a:rPr kumimoji="0" lang="el-GR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ahoma" pitchFamily="34" charset="0"/>
                        </a:rPr>
                        <a:t>π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cosx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√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3/2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√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2/2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1/2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-1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8229600" cy="1143000"/>
          </a:xfrm>
        </p:spPr>
        <p:txBody>
          <a:bodyPr/>
          <a:lstStyle/>
          <a:p>
            <a:pPr eaLnBrk="1" hangingPunct="1"/>
            <a:r>
              <a:rPr lang="ru-RU" sz="5000" smtClean="0">
                <a:solidFill>
                  <a:srgbClr val="6600CC"/>
                </a:solidFill>
              </a:rPr>
              <a:t>Косинусоида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04800" y="1600200"/>
            <a:ext cx="82296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mtClean="0"/>
              <a:t>Построим график функции у=</a:t>
            </a:r>
            <a:r>
              <a:rPr lang="en-US" smtClean="0"/>
              <a:t>cosx</a:t>
            </a:r>
            <a:endParaRPr lang="ru-RU" smtClean="0"/>
          </a:p>
        </p:txBody>
      </p:sp>
      <p:sp>
        <p:nvSpPr>
          <p:cNvPr id="18436" name="Line 4"/>
          <p:cNvSpPr>
            <a:spLocks noChangeShapeType="1"/>
          </p:cNvSpPr>
          <p:nvPr/>
        </p:nvSpPr>
        <p:spPr bwMode="auto">
          <a:xfrm>
            <a:off x="228600" y="4724400"/>
            <a:ext cx="8686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 flipV="1">
            <a:off x="3886200" y="2209800"/>
            <a:ext cx="0" cy="419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46" name="Oval 6"/>
          <p:cNvSpPr>
            <a:spLocks noChangeArrowheads="1"/>
          </p:cNvSpPr>
          <p:nvPr/>
        </p:nvSpPr>
        <p:spPr bwMode="auto">
          <a:xfrm>
            <a:off x="381000" y="3429000"/>
            <a:ext cx="2362200" cy="25146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>
            <a:off x="1600200" y="3429000"/>
            <a:ext cx="0" cy="2514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8839200" y="487680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latin typeface="Tahoma" pitchFamily="34" charset="0"/>
                <a:cs typeface="Arial" charset="0"/>
              </a:rPr>
              <a:t>x</a:t>
            </a:r>
            <a:endParaRPr lang="ru-RU" sz="1800">
              <a:latin typeface="Tahoma" pitchFamily="34" charset="0"/>
              <a:cs typeface="Arial" charset="0"/>
            </a:endParaRP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4038600" y="2133600"/>
            <a:ext cx="45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latin typeface="Tahoma" pitchFamily="34" charset="0"/>
                <a:cs typeface="Arial" charset="0"/>
              </a:rPr>
              <a:t>y</a:t>
            </a:r>
            <a:endParaRPr lang="ru-RU" sz="1800" dirty="0">
              <a:latin typeface="Tahoma" pitchFamily="34" charset="0"/>
              <a:cs typeface="Arial" charset="0"/>
            </a:endParaRP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3810000" y="44196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latin typeface="Tahoma" pitchFamily="34" charset="0"/>
                <a:cs typeface="Arial" charset="0"/>
              </a:rPr>
              <a:t>0</a:t>
            </a:r>
            <a:endParaRPr lang="ru-RU" sz="1800">
              <a:latin typeface="Tahoma" pitchFamily="34" charset="0"/>
              <a:cs typeface="Arial" charset="0"/>
            </a:endParaRPr>
          </a:p>
        </p:txBody>
      </p:sp>
      <p:sp>
        <p:nvSpPr>
          <p:cNvPr id="10251" name="Line 11"/>
          <p:cNvSpPr>
            <a:spLocks noChangeShapeType="1"/>
          </p:cNvSpPr>
          <p:nvPr/>
        </p:nvSpPr>
        <p:spPr bwMode="auto">
          <a:xfrm>
            <a:off x="1600200" y="59436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3886200" y="5943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latin typeface="Tahoma" pitchFamily="34" charset="0"/>
                <a:cs typeface="Arial" charset="0"/>
              </a:rPr>
              <a:t>-1</a:t>
            </a:r>
            <a:endParaRPr lang="ru-RU" sz="1800">
              <a:latin typeface="Tahoma" pitchFamily="34" charset="0"/>
              <a:cs typeface="Arial" charset="0"/>
            </a:endParaRPr>
          </a:p>
        </p:txBody>
      </p:sp>
      <p:sp>
        <p:nvSpPr>
          <p:cNvPr id="10253" name="Line 13"/>
          <p:cNvSpPr>
            <a:spLocks noChangeShapeType="1"/>
          </p:cNvSpPr>
          <p:nvPr/>
        </p:nvSpPr>
        <p:spPr bwMode="auto">
          <a:xfrm>
            <a:off x="1600200" y="34290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3962400" y="30480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latin typeface="Tahoma" pitchFamily="34" charset="0"/>
                <a:cs typeface="Arial" charset="0"/>
              </a:rPr>
              <a:t>1</a:t>
            </a:r>
            <a:endParaRPr lang="ru-RU" sz="1800">
              <a:latin typeface="Tahoma" pitchFamily="34" charset="0"/>
              <a:cs typeface="Arial" charset="0"/>
            </a:endParaRPr>
          </a:p>
        </p:txBody>
      </p:sp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2667000" y="44196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latin typeface="Tahoma" pitchFamily="34" charset="0"/>
                <a:cs typeface="Arial" charset="0"/>
              </a:rPr>
              <a:t>1</a:t>
            </a:r>
            <a:endParaRPr lang="ru-RU" sz="1800">
              <a:latin typeface="Tahoma" pitchFamily="34" charset="0"/>
              <a:cs typeface="Arial" charset="0"/>
            </a:endParaRPr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1447800" y="31242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latin typeface="Tahoma" pitchFamily="34" charset="0"/>
                <a:cs typeface="Arial" charset="0"/>
              </a:rPr>
              <a:t>1</a:t>
            </a:r>
            <a:endParaRPr lang="ru-RU" sz="1800">
              <a:latin typeface="Tahoma" pitchFamily="34" charset="0"/>
              <a:cs typeface="Arial" charset="0"/>
            </a:endParaRPr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0" y="44196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latin typeface="Tahoma" pitchFamily="34" charset="0"/>
                <a:cs typeface="Arial" charset="0"/>
              </a:rPr>
              <a:t>-1</a:t>
            </a:r>
            <a:endParaRPr lang="ru-RU" sz="1800">
              <a:latin typeface="Tahoma" pitchFamily="34" charset="0"/>
              <a:cs typeface="Arial" charset="0"/>
            </a:endParaRPr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1447800" y="59436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latin typeface="Tahoma" pitchFamily="34" charset="0"/>
                <a:cs typeface="Arial" charset="0"/>
              </a:rPr>
              <a:t>-1</a:t>
            </a:r>
            <a:endParaRPr lang="ru-RU" sz="1800">
              <a:latin typeface="Tahoma" pitchFamily="34" charset="0"/>
              <a:cs typeface="Arial" charset="0"/>
            </a:endParaRPr>
          </a:p>
        </p:txBody>
      </p:sp>
      <p:sp>
        <p:nvSpPr>
          <p:cNvPr id="10259" name="Line 19"/>
          <p:cNvSpPr>
            <a:spLocks noChangeShapeType="1"/>
          </p:cNvSpPr>
          <p:nvPr/>
        </p:nvSpPr>
        <p:spPr bwMode="auto">
          <a:xfrm>
            <a:off x="1600200" y="4724400"/>
            <a:ext cx="1143000" cy="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0" name="Oval 20"/>
          <p:cNvSpPr>
            <a:spLocks noChangeArrowheads="1"/>
          </p:cNvSpPr>
          <p:nvPr/>
        </p:nvSpPr>
        <p:spPr bwMode="auto">
          <a:xfrm>
            <a:off x="3810000" y="3276600"/>
            <a:ext cx="152400" cy="152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61" name="Line 21"/>
          <p:cNvSpPr>
            <a:spLocks noChangeShapeType="1"/>
          </p:cNvSpPr>
          <p:nvPr/>
        </p:nvSpPr>
        <p:spPr bwMode="auto">
          <a:xfrm flipV="1">
            <a:off x="1600200" y="3429000"/>
            <a:ext cx="0" cy="1295400"/>
          </a:xfrm>
          <a:prstGeom prst="line">
            <a:avLst/>
          </a:prstGeom>
          <a:noFill/>
          <a:ln w="57150">
            <a:solidFill>
              <a:srgbClr val="66FF33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2" name="Text Box 22"/>
          <p:cNvSpPr txBox="1">
            <a:spLocks noChangeArrowheads="1"/>
          </p:cNvSpPr>
          <p:nvPr/>
        </p:nvSpPr>
        <p:spPr bwMode="auto">
          <a:xfrm>
            <a:off x="1676400" y="35814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800" b="1">
                <a:solidFill>
                  <a:srgbClr val="66FF33"/>
                </a:solidFill>
                <a:latin typeface="Tahoma" pitchFamily="34" charset="0"/>
                <a:cs typeface="Tahoma" pitchFamily="34" charset="0"/>
              </a:rPr>
              <a:t>π</a:t>
            </a:r>
            <a:r>
              <a:rPr lang="en-US" sz="1800" b="1">
                <a:solidFill>
                  <a:srgbClr val="66FF33"/>
                </a:solidFill>
                <a:latin typeface="Tahoma" pitchFamily="34" charset="0"/>
                <a:cs typeface="Tahoma" pitchFamily="34" charset="0"/>
              </a:rPr>
              <a:t>/2</a:t>
            </a:r>
            <a:endParaRPr lang="el-GR" sz="1800" b="1">
              <a:solidFill>
                <a:srgbClr val="66FF33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263" name="Oval 23"/>
          <p:cNvSpPr>
            <a:spLocks noChangeArrowheads="1"/>
          </p:cNvSpPr>
          <p:nvPr/>
        </p:nvSpPr>
        <p:spPr bwMode="auto">
          <a:xfrm>
            <a:off x="4953000" y="4648200"/>
            <a:ext cx="152400" cy="1524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56" name="Text Box 24"/>
          <p:cNvSpPr txBox="1">
            <a:spLocks noChangeArrowheads="1"/>
          </p:cNvSpPr>
          <p:nvPr/>
        </p:nvSpPr>
        <p:spPr bwMode="auto">
          <a:xfrm>
            <a:off x="4876800" y="43434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800">
                <a:latin typeface="Tahoma" pitchFamily="34" charset="0"/>
                <a:cs typeface="Tahoma" pitchFamily="34" charset="0"/>
              </a:rPr>
              <a:t>π</a:t>
            </a:r>
            <a:r>
              <a:rPr lang="en-US" sz="1800">
                <a:latin typeface="Tahoma" pitchFamily="34" charset="0"/>
                <a:cs typeface="Tahoma" pitchFamily="34" charset="0"/>
              </a:rPr>
              <a:t>/2</a:t>
            </a:r>
            <a:endParaRPr lang="el-GR" sz="180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0265" name="Line 25"/>
          <p:cNvSpPr>
            <a:spLocks noChangeShapeType="1"/>
          </p:cNvSpPr>
          <p:nvPr/>
        </p:nvSpPr>
        <p:spPr bwMode="auto">
          <a:xfrm flipH="1">
            <a:off x="381000" y="4724400"/>
            <a:ext cx="12192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58" name="Line 26"/>
          <p:cNvSpPr>
            <a:spLocks noChangeShapeType="1"/>
          </p:cNvSpPr>
          <p:nvPr/>
        </p:nvSpPr>
        <p:spPr bwMode="auto">
          <a:xfrm>
            <a:off x="6096000" y="4648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59" name="Text Box 27"/>
          <p:cNvSpPr txBox="1">
            <a:spLocks noChangeArrowheads="1"/>
          </p:cNvSpPr>
          <p:nvPr/>
        </p:nvSpPr>
        <p:spPr bwMode="auto">
          <a:xfrm>
            <a:off x="5943600" y="43434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800">
                <a:latin typeface="Tahoma" pitchFamily="34" charset="0"/>
                <a:cs typeface="Tahoma" pitchFamily="34" charset="0"/>
              </a:rPr>
              <a:t>π</a:t>
            </a:r>
          </a:p>
        </p:txBody>
      </p:sp>
      <p:sp>
        <p:nvSpPr>
          <p:cNvPr id="10268" name="Line 28"/>
          <p:cNvSpPr>
            <a:spLocks noChangeShapeType="1"/>
          </p:cNvSpPr>
          <p:nvPr/>
        </p:nvSpPr>
        <p:spPr bwMode="auto">
          <a:xfrm>
            <a:off x="6096000" y="4724400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9" name="Line 29"/>
          <p:cNvSpPr>
            <a:spLocks noChangeShapeType="1"/>
          </p:cNvSpPr>
          <p:nvPr/>
        </p:nvSpPr>
        <p:spPr bwMode="auto">
          <a:xfrm>
            <a:off x="3886200" y="5943600"/>
            <a:ext cx="2362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70" name="Oval 30"/>
          <p:cNvSpPr>
            <a:spLocks noChangeArrowheads="1"/>
          </p:cNvSpPr>
          <p:nvPr/>
        </p:nvSpPr>
        <p:spPr bwMode="auto">
          <a:xfrm>
            <a:off x="6019800" y="5867400"/>
            <a:ext cx="152400" cy="152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71" name="Line 31"/>
          <p:cNvSpPr>
            <a:spLocks noChangeShapeType="1"/>
          </p:cNvSpPr>
          <p:nvPr/>
        </p:nvSpPr>
        <p:spPr bwMode="auto">
          <a:xfrm>
            <a:off x="1600200" y="4724400"/>
            <a:ext cx="0" cy="12192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72" name="Oval 32"/>
          <p:cNvSpPr>
            <a:spLocks noChangeArrowheads="1"/>
          </p:cNvSpPr>
          <p:nvPr/>
        </p:nvSpPr>
        <p:spPr bwMode="auto">
          <a:xfrm>
            <a:off x="7010400" y="4648200"/>
            <a:ext cx="152400" cy="1524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65" name="Text Box 33"/>
          <p:cNvSpPr txBox="1">
            <a:spLocks noChangeArrowheads="1"/>
          </p:cNvSpPr>
          <p:nvPr/>
        </p:nvSpPr>
        <p:spPr bwMode="auto">
          <a:xfrm>
            <a:off x="7239000" y="44196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latin typeface="Tahoma" pitchFamily="34" charset="0"/>
                <a:cs typeface="Arial" charset="0"/>
              </a:rPr>
              <a:t>3</a:t>
            </a:r>
            <a:r>
              <a:rPr lang="el-GR" sz="1800">
                <a:latin typeface="Tahoma" pitchFamily="34" charset="0"/>
                <a:cs typeface="Tahoma" pitchFamily="34" charset="0"/>
              </a:rPr>
              <a:t>π</a:t>
            </a:r>
            <a:r>
              <a:rPr lang="en-US" sz="1800">
                <a:latin typeface="Tahoma" pitchFamily="34" charset="0"/>
                <a:cs typeface="Tahoma" pitchFamily="34" charset="0"/>
              </a:rPr>
              <a:t>/2</a:t>
            </a:r>
            <a:endParaRPr lang="el-GR" sz="180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0274" name="Line 34"/>
          <p:cNvSpPr>
            <a:spLocks noChangeShapeType="1"/>
          </p:cNvSpPr>
          <p:nvPr/>
        </p:nvSpPr>
        <p:spPr bwMode="auto">
          <a:xfrm>
            <a:off x="1600200" y="4724400"/>
            <a:ext cx="1143000" cy="0"/>
          </a:xfrm>
          <a:prstGeom prst="line">
            <a:avLst/>
          </a:prstGeom>
          <a:noFill/>
          <a:ln w="57150">
            <a:solidFill>
              <a:srgbClr val="FF9933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75" name="Text Box 35"/>
          <p:cNvSpPr txBox="1">
            <a:spLocks noChangeArrowheads="1"/>
          </p:cNvSpPr>
          <p:nvPr/>
        </p:nvSpPr>
        <p:spPr bwMode="auto">
          <a:xfrm>
            <a:off x="2286000" y="4724400"/>
            <a:ext cx="99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rgbClr val="FF9933"/>
                </a:solidFill>
                <a:latin typeface="Tahoma" pitchFamily="34" charset="0"/>
                <a:cs typeface="Arial" charset="0"/>
              </a:rPr>
              <a:t>2</a:t>
            </a:r>
            <a:r>
              <a:rPr lang="el-GR" sz="1800" b="1">
                <a:solidFill>
                  <a:srgbClr val="FF9933"/>
                </a:solidFill>
                <a:latin typeface="Tahoma" pitchFamily="34" charset="0"/>
                <a:cs typeface="Tahoma" pitchFamily="34" charset="0"/>
              </a:rPr>
              <a:t>π</a:t>
            </a:r>
          </a:p>
        </p:txBody>
      </p:sp>
      <p:sp>
        <p:nvSpPr>
          <p:cNvPr id="10276" name="Text Box 36"/>
          <p:cNvSpPr txBox="1">
            <a:spLocks noChangeArrowheads="1"/>
          </p:cNvSpPr>
          <p:nvPr/>
        </p:nvSpPr>
        <p:spPr bwMode="auto">
          <a:xfrm>
            <a:off x="2362200" y="42672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rgbClr val="FFFF00"/>
                </a:solidFill>
                <a:latin typeface="Tahoma" pitchFamily="34" charset="0"/>
                <a:cs typeface="Arial" charset="0"/>
              </a:rPr>
              <a:t>0</a:t>
            </a:r>
            <a:endParaRPr lang="ru-RU" sz="1800" b="1">
              <a:solidFill>
                <a:srgbClr val="FFFF00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10277" name="Text Box 37"/>
          <p:cNvSpPr txBox="1">
            <a:spLocks noChangeArrowheads="1"/>
          </p:cNvSpPr>
          <p:nvPr/>
        </p:nvSpPr>
        <p:spPr bwMode="auto">
          <a:xfrm>
            <a:off x="381000" y="43434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800" b="1">
                <a:solidFill>
                  <a:srgbClr val="FF3300"/>
                </a:solidFill>
                <a:latin typeface="Tahoma" pitchFamily="34" charset="0"/>
                <a:cs typeface="Tahoma" pitchFamily="34" charset="0"/>
              </a:rPr>
              <a:t>π</a:t>
            </a:r>
          </a:p>
        </p:txBody>
      </p:sp>
      <p:sp>
        <p:nvSpPr>
          <p:cNvPr id="10278" name="Text Box 38"/>
          <p:cNvSpPr txBox="1">
            <a:spLocks noChangeArrowheads="1"/>
          </p:cNvSpPr>
          <p:nvPr/>
        </p:nvSpPr>
        <p:spPr bwMode="auto">
          <a:xfrm>
            <a:off x="914400" y="54864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hlink"/>
                </a:solidFill>
                <a:latin typeface="Tahoma" pitchFamily="34" charset="0"/>
                <a:cs typeface="Arial" charset="0"/>
              </a:rPr>
              <a:t>3</a:t>
            </a:r>
            <a:r>
              <a:rPr lang="el-GR" sz="1800" b="1">
                <a:solidFill>
                  <a:schemeClr val="hlink"/>
                </a:solidFill>
                <a:latin typeface="Tahoma" pitchFamily="34" charset="0"/>
                <a:cs typeface="Tahoma" pitchFamily="34" charset="0"/>
              </a:rPr>
              <a:t>π</a:t>
            </a:r>
            <a:r>
              <a:rPr lang="en-US" sz="1800" b="1">
                <a:solidFill>
                  <a:schemeClr val="hlink"/>
                </a:solidFill>
                <a:latin typeface="Tahoma" pitchFamily="34" charset="0"/>
                <a:cs typeface="Tahoma" pitchFamily="34" charset="0"/>
              </a:rPr>
              <a:t>/2</a:t>
            </a:r>
            <a:endParaRPr lang="el-GR" sz="1800" b="1">
              <a:solidFill>
                <a:schemeClr val="hlink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8471" name="Line 39"/>
          <p:cNvSpPr>
            <a:spLocks noChangeShapeType="1"/>
          </p:cNvSpPr>
          <p:nvPr/>
        </p:nvSpPr>
        <p:spPr bwMode="auto">
          <a:xfrm>
            <a:off x="8229600" y="4648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72" name="Text Box 40"/>
          <p:cNvSpPr txBox="1">
            <a:spLocks noChangeArrowheads="1"/>
          </p:cNvSpPr>
          <p:nvPr/>
        </p:nvSpPr>
        <p:spPr bwMode="auto">
          <a:xfrm>
            <a:off x="8153400" y="43434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latin typeface="Tahoma" pitchFamily="34" charset="0"/>
                <a:cs typeface="Arial" charset="0"/>
              </a:rPr>
              <a:t>2</a:t>
            </a:r>
            <a:r>
              <a:rPr lang="el-GR" sz="1800">
                <a:latin typeface="Tahoma" pitchFamily="34" charset="0"/>
                <a:cs typeface="Tahoma" pitchFamily="34" charset="0"/>
              </a:rPr>
              <a:t>π</a:t>
            </a:r>
          </a:p>
        </p:txBody>
      </p:sp>
      <p:sp>
        <p:nvSpPr>
          <p:cNvPr id="10281" name="Line 41"/>
          <p:cNvSpPr>
            <a:spLocks noChangeShapeType="1"/>
          </p:cNvSpPr>
          <p:nvPr/>
        </p:nvSpPr>
        <p:spPr bwMode="auto">
          <a:xfrm>
            <a:off x="3886200" y="3429000"/>
            <a:ext cx="4572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82" name="Line 42"/>
          <p:cNvSpPr>
            <a:spLocks noChangeShapeType="1"/>
          </p:cNvSpPr>
          <p:nvPr/>
        </p:nvSpPr>
        <p:spPr bwMode="auto">
          <a:xfrm flipV="1">
            <a:off x="8229600" y="3048000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83" name="Oval 43"/>
          <p:cNvSpPr>
            <a:spLocks noChangeArrowheads="1"/>
          </p:cNvSpPr>
          <p:nvPr/>
        </p:nvSpPr>
        <p:spPr bwMode="auto">
          <a:xfrm>
            <a:off x="8153400" y="3352800"/>
            <a:ext cx="152400" cy="1524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84" name="Freeform 44"/>
          <p:cNvSpPr>
            <a:spLocks/>
          </p:cNvSpPr>
          <p:nvPr/>
        </p:nvSpPr>
        <p:spPr bwMode="auto">
          <a:xfrm>
            <a:off x="3886200" y="3352800"/>
            <a:ext cx="4343400" cy="2603500"/>
          </a:xfrm>
          <a:custGeom>
            <a:avLst/>
            <a:gdLst>
              <a:gd name="T0" fmla="*/ 0 w 2736"/>
              <a:gd name="T1" fmla="*/ 0 h 1640"/>
              <a:gd name="T2" fmla="*/ 2147483647 w 2736"/>
              <a:gd name="T3" fmla="*/ 2147483647 h 1640"/>
              <a:gd name="T4" fmla="*/ 2147483647 w 2736"/>
              <a:gd name="T5" fmla="*/ 2147483647 h 1640"/>
              <a:gd name="T6" fmla="*/ 2147483647 w 2736"/>
              <a:gd name="T7" fmla="*/ 2147483647 h 1640"/>
              <a:gd name="T8" fmla="*/ 2147483647 w 2736"/>
              <a:gd name="T9" fmla="*/ 2147483647 h 1640"/>
              <a:gd name="T10" fmla="*/ 2147483647 w 2736"/>
              <a:gd name="T11" fmla="*/ 2147483647 h 1640"/>
              <a:gd name="T12" fmla="*/ 2147483647 w 2736"/>
              <a:gd name="T13" fmla="*/ 2147483647 h 1640"/>
              <a:gd name="T14" fmla="*/ 2147483647 w 2736"/>
              <a:gd name="T15" fmla="*/ 2147483647 h 1640"/>
              <a:gd name="T16" fmla="*/ 2147483647 w 2736"/>
              <a:gd name="T17" fmla="*/ 2147483647 h 1640"/>
              <a:gd name="T18" fmla="*/ 2147483647 w 2736"/>
              <a:gd name="T19" fmla="*/ 2147483647 h 164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736"/>
              <a:gd name="T31" fmla="*/ 0 h 1640"/>
              <a:gd name="T32" fmla="*/ 2736 w 2736"/>
              <a:gd name="T33" fmla="*/ 1640 h 164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736" h="1640">
                <a:moveTo>
                  <a:pt x="0" y="0"/>
                </a:moveTo>
                <a:cubicBezTo>
                  <a:pt x="180" y="96"/>
                  <a:pt x="360" y="192"/>
                  <a:pt x="480" y="336"/>
                </a:cubicBezTo>
                <a:cubicBezTo>
                  <a:pt x="600" y="480"/>
                  <a:pt x="640" y="704"/>
                  <a:pt x="720" y="864"/>
                </a:cubicBezTo>
                <a:cubicBezTo>
                  <a:pt x="800" y="1024"/>
                  <a:pt x="848" y="1168"/>
                  <a:pt x="960" y="1296"/>
                </a:cubicBezTo>
                <a:cubicBezTo>
                  <a:pt x="1072" y="1424"/>
                  <a:pt x="1256" y="1624"/>
                  <a:pt x="1392" y="1632"/>
                </a:cubicBezTo>
                <a:cubicBezTo>
                  <a:pt x="1528" y="1640"/>
                  <a:pt x="1672" y="1472"/>
                  <a:pt x="1776" y="1344"/>
                </a:cubicBezTo>
                <a:cubicBezTo>
                  <a:pt x="1880" y="1216"/>
                  <a:pt x="1936" y="1016"/>
                  <a:pt x="2016" y="864"/>
                </a:cubicBezTo>
                <a:cubicBezTo>
                  <a:pt x="2096" y="712"/>
                  <a:pt x="2176" y="552"/>
                  <a:pt x="2256" y="432"/>
                </a:cubicBezTo>
                <a:cubicBezTo>
                  <a:pt x="2336" y="312"/>
                  <a:pt x="2416" y="208"/>
                  <a:pt x="2496" y="144"/>
                </a:cubicBezTo>
                <a:cubicBezTo>
                  <a:pt x="2576" y="80"/>
                  <a:pt x="2696" y="64"/>
                  <a:pt x="2736" y="48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77" name="Line 45"/>
          <p:cNvSpPr>
            <a:spLocks noChangeShapeType="1"/>
          </p:cNvSpPr>
          <p:nvPr/>
        </p:nvSpPr>
        <p:spPr bwMode="auto">
          <a:xfrm>
            <a:off x="5029200" y="46482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78" name="Line 46"/>
          <p:cNvSpPr>
            <a:spLocks noChangeShapeType="1"/>
          </p:cNvSpPr>
          <p:nvPr/>
        </p:nvSpPr>
        <p:spPr bwMode="auto">
          <a:xfrm>
            <a:off x="7086600" y="4648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0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0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0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0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10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10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10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500"/>
                                        <p:tgtEl>
                                          <p:spTgt spid="10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00"/>
                                        <p:tgtEl>
                                          <p:spTgt spid="10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500"/>
                                        <p:tgtEl>
                                          <p:spTgt spid="10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00"/>
                                        <p:tgtEl>
                                          <p:spTgt spid="10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4" dur="500"/>
                                        <p:tgtEl>
                                          <p:spTgt spid="10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 animBg="1"/>
      <p:bldP spid="10251" grpId="0" animBg="1"/>
      <p:bldP spid="10253" grpId="0" animBg="1"/>
      <p:bldP spid="10259" grpId="0" animBg="1"/>
      <p:bldP spid="10260" grpId="0" animBg="1"/>
      <p:bldP spid="10261" grpId="0" animBg="1"/>
      <p:bldP spid="10263" grpId="0" animBg="1"/>
      <p:bldP spid="10265" grpId="0" animBg="1"/>
      <p:bldP spid="10268" grpId="0" animBg="1"/>
      <p:bldP spid="10269" grpId="0" animBg="1"/>
      <p:bldP spid="10270" grpId="0" animBg="1"/>
      <p:bldP spid="10271" grpId="0" animBg="1"/>
      <p:bldP spid="10272" grpId="0" animBg="1"/>
      <p:bldP spid="10274" grpId="0" animBg="1"/>
      <p:bldP spid="10281" grpId="0" animBg="1"/>
      <p:bldP spid="10282" grpId="0" animBg="1"/>
      <p:bldP spid="10283" grpId="0" animBg="1"/>
      <p:bldP spid="1028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077200" cy="1325562"/>
          </a:xfrm>
        </p:spPr>
        <p:txBody>
          <a:bodyPr anchor="ctr">
            <a:normAutofit fontScale="90000"/>
          </a:bodyPr>
          <a:lstStyle/>
          <a:p>
            <a:pPr eaLnBrk="1" hangingPunct="1">
              <a:defRPr/>
            </a:pPr>
            <a:r>
              <a:rPr lang="ru-RU" sz="4900" b="1" i="1" smtClean="0">
                <a:solidFill>
                  <a:srgbClr val="6600CC"/>
                </a:solidFill>
              </a:rPr>
              <a:t/>
            </a:r>
            <a:br>
              <a:rPr lang="ru-RU" sz="4900" b="1" i="1" smtClean="0">
                <a:solidFill>
                  <a:srgbClr val="6600CC"/>
                </a:solidFill>
              </a:rPr>
            </a:br>
            <a:r>
              <a:rPr lang="ru-RU" sz="4900" b="1" i="1" smtClean="0">
                <a:solidFill>
                  <a:srgbClr val="6600CC"/>
                </a:solidFill>
              </a:rPr>
              <a:t/>
            </a:r>
            <a:br>
              <a:rPr lang="ru-RU" sz="4900" b="1" i="1" smtClean="0">
                <a:solidFill>
                  <a:srgbClr val="6600CC"/>
                </a:solidFill>
              </a:rPr>
            </a:br>
            <a:r>
              <a:rPr lang="ru-RU" sz="4900" b="1" i="1" smtClean="0">
                <a:solidFill>
                  <a:srgbClr val="6600CC"/>
                </a:solidFill>
              </a:rPr>
              <a:t>Функция </a:t>
            </a:r>
            <a:r>
              <a:rPr lang="en-US" sz="4900" b="1" i="1" smtClean="0">
                <a:solidFill>
                  <a:srgbClr val="6600CC"/>
                </a:solidFill>
              </a:rPr>
              <a:t>y</a:t>
            </a:r>
            <a:r>
              <a:rPr lang="en-US" sz="4000" b="1" i="1" smtClean="0">
                <a:solidFill>
                  <a:srgbClr val="6600CC"/>
                </a:solidFill>
              </a:rPr>
              <a:t>=</a:t>
            </a:r>
            <a:r>
              <a:rPr lang="en-US" sz="4900" b="1" i="1" smtClean="0">
                <a:solidFill>
                  <a:srgbClr val="6600CC"/>
                </a:solidFill>
              </a:rPr>
              <a:t>sinx </a:t>
            </a:r>
            <a:r>
              <a:rPr lang="ru-RU" sz="4900" b="1" i="1" smtClean="0">
                <a:solidFill>
                  <a:srgbClr val="6600CC"/>
                </a:solidFill>
              </a:rPr>
              <a:t>и </a:t>
            </a:r>
            <a:br>
              <a:rPr lang="ru-RU" sz="4900" b="1" i="1" smtClean="0">
                <a:solidFill>
                  <a:srgbClr val="6600CC"/>
                </a:solidFill>
              </a:rPr>
            </a:br>
            <a:r>
              <a:rPr lang="ru-RU" sz="4900" b="1" i="1" smtClean="0">
                <a:solidFill>
                  <a:srgbClr val="6600CC"/>
                </a:solidFill>
              </a:rPr>
              <a:t>ее график</a:t>
            </a:r>
          </a:p>
        </p:txBody>
      </p:sp>
      <p:sp>
        <p:nvSpPr>
          <p:cNvPr id="9" name="Полилиния 8"/>
          <p:cNvSpPr/>
          <p:nvPr/>
        </p:nvSpPr>
        <p:spPr>
          <a:xfrm>
            <a:off x="990600" y="3276600"/>
            <a:ext cx="7467600" cy="2108200"/>
          </a:xfrm>
          <a:custGeom>
            <a:avLst/>
            <a:gdLst>
              <a:gd name="connsiteX0" fmla="*/ 0 w 7623673"/>
              <a:gd name="connsiteY0" fmla="*/ 34887 h 2175831"/>
              <a:gd name="connsiteX1" fmla="*/ 1002535 w 7623673"/>
              <a:gd name="connsiteY1" fmla="*/ 2172159 h 2175831"/>
              <a:gd name="connsiteX2" fmla="*/ 2170323 w 7623673"/>
              <a:gd name="connsiteY2" fmla="*/ 12853 h 2175831"/>
              <a:gd name="connsiteX3" fmla="*/ 3646583 w 7623673"/>
              <a:gd name="connsiteY3" fmla="*/ 2095041 h 2175831"/>
              <a:gd name="connsiteX4" fmla="*/ 4803355 w 7623673"/>
              <a:gd name="connsiteY4" fmla="*/ 112005 h 2175831"/>
              <a:gd name="connsiteX5" fmla="*/ 6125379 w 7623673"/>
              <a:gd name="connsiteY5" fmla="*/ 2073007 h 2175831"/>
              <a:gd name="connsiteX6" fmla="*/ 7623673 w 7623673"/>
              <a:gd name="connsiteY6" fmla="*/ 255224 h 2175831"/>
              <a:gd name="connsiteX0" fmla="*/ 0 w 7438222"/>
              <a:gd name="connsiteY0" fmla="*/ 34887 h 2175831"/>
              <a:gd name="connsiteX1" fmla="*/ 1002535 w 7438222"/>
              <a:gd name="connsiteY1" fmla="*/ 2172159 h 2175831"/>
              <a:gd name="connsiteX2" fmla="*/ 2170323 w 7438222"/>
              <a:gd name="connsiteY2" fmla="*/ 12853 h 2175831"/>
              <a:gd name="connsiteX3" fmla="*/ 3646583 w 7438222"/>
              <a:gd name="connsiteY3" fmla="*/ 2095041 h 2175831"/>
              <a:gd name="connsiteX4" fmla="*/ 4803355 w 7438222"/>
              <a:gd name="connsiteY4" fmla="*/ 112005 h 2175831"/>
              <a:gd name="connsiteX5" fmla="*/ 6125379 w 7438222"/>
              <a:gd name="connsiteY5" fmla="*/ 2073007 h 2175831"/>
              <a:gd name="connsiteX6" fmla="*/ 7438222 w 7438222"/>
              <a:gd name="connsiteY6" fmla="*/ 266241 h 2175831"/>
              <a:gd name="connsiteX0" fmla="*/ 0 w 7543800"/>
              <a:gd name="connsiteY0" fmla="*/ 37641 h 2176290"/>
              <a:gd name="connsiteX1" fmla="*/ 1108113 w 7543800"/>
              <a:gd name="connsiteY1" fmla="*/ 2172159 h 2176290"/>
              <a:gd name="connsiteX2" fmla="*/ 2275901 w 7543800"/>
              <a:gd name="connsiteY2" fmla="*/ 12853 h 2176290"/>
              <a:gd name="connsiteX3" fmla="*/ 3752161 w 7543800"/>
              <a:gd name="connsiteY3" fmla="*/ 2095041 h 2176290"/>
              <a:gd name="connsiteX4" fmla="*/ 4908933 w 7543800"/>
              <a:gd name="connsiteY4" fmla="*/ 112005 h 2176290"/>
              <a:gd name="connsiteX5" fmla="*/ 6230957 w 7543800"/>
              <a:gd name="connsiteY5" fmla="*/ 2073007 h 2176290"/>
              <a:gd name="connsiteX6" fmla="*/ 7543800 w 7543800"/>
              <a:gd name="connsiteY6" fmla="*/ 266241 h 2176290"/>
              <a:gd name="connsiteX0" fmla="*/ 0 w 7543800"/>
              <a:gd name="connsiteY0" fmla="*/ 37641 h 2176290"/>
              <a:gd name="connsiteX1" fmla="*/ 1108113 w 7543800"/>
              <a:gd name="connsiteY1" fmla="*/ 2172159 h 2176290"/>
              <a:gd name="connsiteX2" fmla="*/ 2275901 w 7543800"/>
              <a:gd name="connsiteY2" fmla="*/ 12853 h 2176290"/>
              <a:gd name="connsiteX3" fmla="*/ 3752161 w 7543800"/>
              <a:gd name="connsiteY3" fmla="*/ 2095041 h 2176290"/>
              <a:gd name="connsiteX4" fmla="*/ 4908933 w 7543800"/>
              <a:gd name="connsiteY4" fmla="*/ 112005 h 2176290"/>
              <a:gd name="connsiteX5" fmla="*/ 6400800 w 7543800"/>
              <a:gd name="connsiteY5" fmla="*/ 2095040 h 2176290"/>
              <a:gd name="connsiteX6" fmla="*/ 7543800 w 7543800"/>
              <a:gd name="connsiteY6" fmla="*/ 266241 h 2176290"/>
              <a:gd name="connsiteX0" fmla="*/ 0 w 7543800"/>
              <a:gd name="connsiteY0" fmla="*/ 37641 h 2176290"/>
              <a:gd name="connsiteX1" fmla="*/ 1108113 w 7543800"/>
              <a:gd name="connsiteY1" fmla="*/ 2172159 h 2176290"/>
              <a:gd name="connsiteX2" fmla="*/ 2275901 w 7543800"/>
              <a:gd name="connsiteY2" fmla="*/ 12853 h 2176290"/>
              <a:gd name="connsiteX3" fmla="*/ 3581400 w 7543800"/>
              <a:gd name="connsiteY3" fmla="*/ 2095040 h 2176290"/>
              <a:gd name="connsiteX4" fmla="*/ 4908933 w 7543800"/>
              <a:gd name="connsiteY4" fmla="*/ 112005 h 2176290"/>
              <a:gd name="connsiteX5" fmla="*/ 6400800 w 7543800"/>
              <a:gd name="connsiteY5" fmla="*/ 2095040 h 2176290"/>
              <a:gd name="connsiteX6" fmla="*/ 7543800 w 7543800"/>
              <a:gd name="connsiteY6" fmla="*/ 266241 h 2176290"/>
              <a:gd name="connsiteX0" fmla="*/ 0 w 7543800"/>
              <a:gd name="connsiteY0" fmla="*/ 24788 h 2107893"/>
              <a:gd name="connsiteX1" fmla="*/ 914400 w 7543800"/>
              <a:gd name="connsiteY1" fmla="*/ 2082187 h 2107893"/>
              <a:gd name="connsiteX2" fmla="*/ 2275901 w 7543800"/>
              <a:gd name="connsiteY2" fmla="*/ 0 h 2107893"/>
              <a:gd name="connsiteX3" fmla="*/ 3581400 w 7543800"/>
              <a:gd name="connsiteY3" fmla="*/ 2082187 h 2107893"/>
              <a:gd name="connsiteX4" fmla="*/ 4908933 w 7543800"/>
              <a:gd name="connsiteY4" fmla="*/ 99152 h 2107893"/>
              <a:gd name="connsiteX5" fmla="*/ 6400800 w 7543800"/>
              <a:gd name="connsiteY5" fmla="*/ 2082187 h 2107893"/>
              <a:gd name="connsiteX6" fmla="*/ 7543800 w 7543800"/>
              <a:gd name="connsiteY6" fmla="*/ 253388 h 2107893"/>
              <a:gd name="connsiteX0" fmla="*/ 0 w 7467600"/>
              <a:gd name="connsiteY0" fmla="*/ 24788 h 2098712"/>
              <a:gd name="connsiteX1" fmla="*/ 914400 w 7467600"/>
              <a:gd name="connsiteY1" fmla="*/ 2082187 h 2098712"/>
              <a:gd name="connsiteX2" fmla="*/ 2275901 w 7467600"/>
              <a:gd name="connsiteY2" fmla="*/ 0 h 2098712"/>
              <a:gd name="connsiteX3" fmla="*/ 3581400 w 7467600"/>
              <a:gd name="connsiteY3" fmla="*/ 2082187 h 2098712"/>
              <a:gd name="connsiteX4" fmla="*/ 4908933 w 7467600"/>
              <a:gd name="connsiteY4" fmla="*/ 99152 h 2098712"/>
              <a:gd name="connsiteX5" fmla="*/ 6400800 w 7467600"/>
              <a:gd name="connsiteY5" fmla="*/ 2082187 h 2098712"/>
              <a:gd name="connsiteX6" fmla="*/ 7467600 w 7467600"/>
              <a:gd name="connsiteY6" fmla="*/ 177187 h 2098712"/>
              <a:gd name="connsiteX0" fmla="*/ 0 w 7467600"/>
              <a:gd name="connsiteY0" fmla="*/ 24788 h 2098712"/>
              <a:gd name="connsiteX1" fmla="*/ 914400 w 7467600"/>
              <a:gd name="connsiteY1" fmla="*/ 2082187 h 2098712"/>
              <a:gd name="connsiteX2" fmla="*/ 2275901 w 7467600"/>
              <a:gd name="connsiteY2" fmla="*/ 0 h 2098712"/>
              <a:gd name="connsiteX3" fmla="*/ 3581400 w 7467600"/>
              <a:gd name="connsiteY3" fmla="*/ 2082187 h 2098712"/>
              <a:gd name="connsiteX4" fmla="*/ 4908933 w 7467600"/>
              <a:gd name="connsiteY4" fmla="*/ 99152 h 2098712"/>
              <a:gd name="connsiteX5" fmla="*/ 6400800 w 7467600"/>
              <a:gd name="connsiteY5" fmla="*/ 2082187 h 2098712"/>
              <a:gd name="connsiteX6" fmla="*/ 7467600 w 7467600"/>
              <a:gd name="connsiteY6" fmla="*/ 177187 h 2098712"/>
              <a:gd name="connsiteX0" fmla="*/ 0 w 7467600"/>
              <a:gd name="connsiteY0" fmla="*/ 24788 h 2098712"/>
              <a:gd name="connsiteX1" fmla="*/ 914400 w 7467600"/>
              <a:gd name="connsiteY1" fmla="*/ 2082187 h 2098712"/>
              <a:gd name="connsiteX2" fmla="*/ 2275901 w 7467600"/>
              <a:gd name="connsiteY2" fmla="*/ 0 h 2098712"/>
              <a:gd name="connsiteX3" fmla="*/ 3581400 w 7467600"/>
              <a:gd name="connsiteY3" fmla="*/ 2082187 h 2098712"/>
              <a:gd name="connsiteX4" fmla="*/ 4908933 w 7467600"/>
              <a:gd name="connsiteY4" fmla="*/ 99152 h 2098712"/>
              <a:gd name="connsiteX5" fmla="*/ 6400800 w 7467600"/>
              <a:gd name="connsiteY5" fmla="*/ 2082187 h 2098712"/>
              <a:gd name="connsiteX6" fmla="*/ 7467600 w 7467600"/>
              <a:gd name="connsiteY6" fmla="*/ 177187 h 2098712"/>
              <a:gd name="connsiteX0" fmla="*/ 0 w 7467600"/>
              <a:gd name="connsiteY0" fmla="*/ 24788 h 2107587"/>
              <a:gd name="connsiteX1" fmla="*/ 914400 w 7467600"/>
              <a:gd name="connsiteY1" fmla="*/ 2082187 h 2107587"/>
              <a:gd name="connsiteX2" fmla="*/ 2275901 w 7467600"/>
              <a:gd name="connsiteY2" fmla="*/ 0 h 2107587"/>
              <a:gd name="connsiteX3" fmla="*/ 3581400 w 7467600"/>
              <a:gd name="connsiteY3" fmla="*/ 2082187 h 2107587"/>
              <a:gd name="connsiteX4" fmla="*/ 4953000 w 7467600"/>
              <a:gd name="connsiteY4" fmla="*/ 24787 h 2107587"/>
              <a:gd name="connsiteX5" fmla="*/ 6400800 w 7467600"/>
              <a:gd name="connsiteY5" fmla="*/ 2082187 h 2107587"/>
              <a:gd name="connsiteX6" fmla="*/ 7467600 w 7467600"/>
              <a:gd name="connsiteY6" fmla="*/ 177187 h 2107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67600" h="2107587">
                <a:moveTo>
                  <a:pt x="0" y="24788"/>
                </a:moveTo>
                <a:cubicBezTo>
                  <a:pt x="320407" y="1095260"/>
                  <a:pt x="535083" y="2086318"/>
                  <a:pt x="914400" y="2082187"/>
                </a:cubicBezTo>
                <a:cubicBezTo>
                  <a:pt x="1293717" y="2078056"/>
                  <a:pt x="1831401" y="0"/>
                  <a:pt x="2275901" y="0"/>
                </a:cubicBezTo>
                <a:cubicBezTo>
                  <a:pt x="2720401" y="0"/>
                  <a:pt x="3135217" y="2078056"/>
                  <a:pt x="3581400" y="2082187"/>
                </a:cubicBezTo>
                <a:cubicBezTo>
                  <a:pt x="4027583" y="2086318"/>
                  <a:pt x="4483100" y="24787"/>
                  <a:pt x="4953000" y="24787"/>
                </a:cubicBezTo>
                <a:cubicBezTo>
                  <a:pt x="5422900" y="24787"/>
                  <a:pt x="5981700" y="2056787"/>
                  <a:pt x="6400800" y="2082187"/>
                </a:cubicBezTo>
                <a:cubicBezTo>
                  <a:pt x="6819900" y="2107587"/>
                  <a:pt x="7197687" y="589402"/>
                  <a:pt x="7467600" y="177187"/>
                </a:cubicBezTo>
              </a:path>
            </a:pathLst>
          </a:custGeom>
          <a:ln w="63500">
            <a:solidFill>
              <a:srgbClr val="A289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90160" y="92481"/>
            <a:ext cx="6361112" cy="1279525"/>
          </a:xfrm>
        </p:spPr>
        <p:txBody>
          <a:bodyPr anchor="ctr">
            <a:normAutofit fontScale="90000"/>
          </a:bodyPr>
          <a:lstStyle/>
          <a:p>
            <a:pPr eaLnBrk="1" hangingPunct="1">
              <a:defRPr/>
            </a:pPr>
            <a:r>
              <a:rPr lang="ru-RU" sz="4500" dirty="0" smtClean="0">
                <a:solidFill>
                  <a:srgbClr val="6600CC"/>
                </a:solidFill>
              </a:rPr>
              <a:t>Синус острого угла</a:t>
            </a:r>
            <a:br>
              <a:rPr lang="ru-RU" sz="4500" dirty="0" smtClean="0">
                <a:solidFill>
                  <a:srgbClr val="6600CC"/>
                </a:solidFill>
              </a:rPr>
            </a:br>
            <a:endParaRPr lang="ru-RU" sz="4500" dirty="0" smtClean="0">
              <a:solidFill>
                <a:srgbClr val="6600CC"/>
              </a:solidFill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301625" y="990600"/>
            <a:ext cx="4194175" cy="5334000"/>
          </a:xfrm>
        </p:spPr>
        <p:txBody>
          <a:bodyPr/>
          <a:lstStyle/>
          <a:p>
            <a:pPr eaLnBrk="1" hangingPunct="1"/>
            <a:r>
              <a:rPr lang="ru-RU" sz="2800" smtClean="0"/>
              <a:t>Рассмотрим прямоугольный треугольник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4648200" y="990600"/>
            <a:ext cx="4194175" cy="5257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800" i="1" smtClean="0">
                <a:solidFill>
                  <a:srgbClr val="00B050"/>
                </a:solidFill>
              </a:rPr>
              <a:t>   </a:t>
            </a:r>
            <a:r>
              <a:rPr lang="ru-RU" sz="2800" i="1" u="sng" smtClean="0">
                <a:solidFill>
                  <a:srgbClr val="00B0F0"/>
                </a:solidFill>
              </a:rPr>
              <a:t>Синусом</a:t>
            </a:r>
            <a:r>
              <a:rPr lang="ru-RU" sz="2800" i="1" smtClean="0">
                <a:solidFill>
                  <a:srgbClr val="00B050"/>
                </a:solidFill>
              </a:rPr>
              <a:t> </a:t>
            </a:r>
            <a:r>
              <a:rPr lang="ru-RU" sz="2800" smtClean="0"/>
              <a:t>острого угла прямоугольного треугольника называется отношение противолежащего  катета к гипотенузе.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z="4000" b="1" i="1" smtClean="0"/>
              <a:t>sinα</a:t>
            </a:r>
            <a:r>
              <a:rPr lang="en-US" sz="4000" b="1" i="1" smtClean="0">
                <a:cs typeface="Tahoma" pitchFamily="34" charset="0"/>
              </a:rPr>
              <a:t>=a/c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z="4000" b="1" i="1" smtClean="0">
                <a:cs typeface="Tahoma" pitchFamily="34" charset="0"/>
              </a:rPr>
              <a:t>sinβ=b/c</a:t>
            </a:r>
            <a:endParaRPr lang="el-GR" sz="4000" b="1" i="1" smtClean="0">
              <a:cs typeface="Tahoma" pitchFamily="34" charset="0"/>
            </a:endParaRPr>
          </a:p>
        </p:txBody>
      </p:sp>
      <p:sp>
        <p:nvSpPr>
          <p:cNvPr id="23557" name="AutoShape 5"/>
          <p:cNvSpPr>
            <a:spLocks noChangeArrowheads="1"/>
          </p:cNvSpPr>
          <p:nvPr/>
        </p:nvSpPr>
        <p:spPr bwMode="auto">
          <a:xfrm>
            <a:off x="1295400" y="2743200"/>
            <a:ext cx="2590800" cy="3352800"/>
          </a:xfrm>
          <a:prstGeom prst="rtTriangle">
            <a:avLst/>
          </a:prstGeom>
          <a:solidFill>
            <a:srgbClr val="FFFF99">
              <a:alpha val="74901"/>
            </a:srgbClr>
          </a:solidFill>
          <a:ln w="5715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 rot="3112357">
            <a:off x="1393031" y="3753644"/>
            <a:ext cx="2744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гипотенуза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2133600" y="4038600"/>
            <a:ext cx="304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ahoma" pitchFamily="34" charset="0"/>
              </a:rPr>
              <a:t>c</a:t>
            </a:r>
            <a:endParaRPr lang="ru-RU" sz="2800">
              <a:latin typeface="Tahoma" pitchFamily="34" charset="0"/>
            </a:endParaRP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2057400" y="5638800"/>
            <a:ext cx="533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ahoma" pitchFamily="34" charset="0"/>
              </a:rPr>
              <a:t>a</a:t>
            </a:r>
            <a:endParaRPr lang="ru-RU" sz="2800">
              <a:latin typeface="Tahoma" pitchFamily="34" charset="0"/>
            </a:endParaRP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1295400" y="4495800"/>
            <a:ext cx="381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ahoma" pitchFamily="34" charset="0"/>
              </a:rPr>
              <a:t>b</a:t>
            </a:r>
            <a:endParaRPr lang="ru-RU" sz="2800">
              <a:latin typeface="Tahoma" pitchFamily="34" charset="0"/>
            </a:endParaRP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1524000" y="6096000"/>
            <a:ext cx="1752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latin typeface="Tahoma" pitchFamily="34" charset="0"/>
              </a:rPr>
              <a:t>КАТЕТ</a:t>
            </a:r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 rot="-5400000">
            <a:off x="-158749" y="3414712"/>
            <a:ext cx="2057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КАТЕТ</a:t>
            </a:r>
          </a:p>
        </p:txBody>
      </p:sp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3200400" y="5562600"/>
            <a:ext cx="381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400" b="1">
                <a:latin typeface="Tahoma" pitchFamily="34" charset="0"/>
                <a:cs typeface="Tahoma" pitchFamily="34" charset="0"/>
              </a:rPr>
              <a:t>β</a:t>
            </a:r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1295400" y="3048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400" b="1">
                <a:latin typeface="Tahoma" pitchFamily="34" charset="0"/>
                <a:cs typeface="Tahoma" pitchFamily="34" charset="0"/>
              </a:rPr>
              <a:t>α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2" grpId="0"/>
      <p:bldP spid="8203" grpId="0"/>
      <p:bldP spid="8204" grpId="0"/>
      <p:bldP spid="820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28800" y="571500"/>
            <a:ext cx="7543800" cy="1524000"/>
          </a:xfrm>
        </p:spPr>
        <p:txBody>
          <a:bodyPr anchor="ctr"/>
          <a:lstStyle/>
          <a:p>
            <a:pPr eaLnBrk="1" hangingPunct="1"/>
            <a:r>
              <a:rPr lang="ru-RU" dirty="0" smtClean="0">
                <a:solidFill>
                  <a:srgbClr val="6600CC"/>
                </a:solidFill>
              </a:rPr>
              <a:t>Синус на</a:t>
            </a:r>
            <a:r>
              <a:rPr lang="en-US" dirty="0" smtClean="0">
                <a:solidFill>
                  <a:srgbClr val="6600CC"/>
                </a:solidFill>
              </a:rPr>
              <a:t> </a:t>
            </a:r>
            <a:r>
              <a:rPr lang="ru-RU" dirty="0" smtClean="0">
                <a:solidFill>
                  <a:srgbClr val="6600CC"/>
                </a:solidFill>
              </a:rPr>
              <a:t>тригонометрической окружности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sz="half" idx="4294967295"/>
          </p:nvPr>
        </p:nvSpPr>
        <p:spPr>
          <a:xfrm>
            <a:off x="5087257" y="2735943"/>
            <a:ext cx="40386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5400" b="1" dirty="0" smtClean="0">
                <a:cs typeface="Tahoma" pitchFamily="34" charset="0"/>
              </a:rPr>
              <a:t>sin </a:t>
            </a:r>
            <a:r>
              <a:rPr lang="el-GR" sz="5400" b="1" dirty="0" smtClean="0">
                <a:cs typeface="Tahoma" pitchFamily="34" charset="0"/>
              </a:rPr>
              <a:t>α</a:t>
            </a:r>
            <a:r>
              <a:rPr lang="en-US" sz="5400" b="1" dirty="0" smtClean="0">
                <a:cs typeface="Tahoma" pitchFamily="34" charset="0"/>
              </a:rPr>
              <a:t>=y</a:t>
            </a:r>
            <a:endParaRPr lang="ru-RU" sz="5400" b="1" dirty="0" smtClean="0">
              <a:cs typeface="Tahoma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l-GR" sz="4800" b="1" dirty="0" smtClean="0">
              <a:cs typeface="Tahoma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400" dirty="0" smtClean="0"/>
          </a:p>
        </p:txBody>
      </p:sp>
      <p:sp>
        <p:nvSpPr>
          <p:cNvPr id="24580" name="Oval 6"/>
          <p:cNvSpPr>
            <a:spLocks noChangeArrowheads="1"/>
          </p:cNvSpPr>
          <p:nvPr/>
        </p:nvSpPr>
        <p:spPr bwMode="auto">
          <a:xfrm>
            <a:off x="838200" y="2133600"/>
            <a:ext cx="3429000" cy="3429000"/>
          </a:xfrm>
          <a:prstGeom prst="ellips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81" name="Line 8"/>
          <p:cNvSpPr>
            <a:spLocks noChangeShapeType="1"/>
          </p:cNvSpPr>
          <p:nvPr/>
        </p:nvSpPr>
        <p:spPr bwMode="auto">
          <a:xfrm>
            <a:off x="838200" y="3886200"/>
            <a:ext cx="3429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 flipV="1">
            <a:off x="2590800" y="2514600"/>
            <a:ext cx="106680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78" name="Line 10"/>
          <p:cNvSpPr>
            <a:spLocks noChangeShapeType="1"/>
          </p:cNvSpPr>
          <p:nvPr/>
        </p:nvSpPr>
        <p:spPr bwMode="auto">
          <a:xfrm>
            <a:off x="3657600" y="25146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9" name="Line 11"/>
          <p:cNvSpPr>
            <a:spLocks noChangeShapeType="1"/>
          </p:cNvSpPr>
          <p:nvPr/>
        </p:nvSpPr>
        <p:spPr bwMode="auto">
          <a:xfrm flipH="1">
            <a:off x="2590800" y="25146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80" name="AutoShape 12"/>
          <p:cNvSpPr>
            <a:spLocks noChangeArrowheads="1"/>
          </p:cNvSpPr>
          <p:nvPr/>
        </p:nvSpPr>
        <p:spPr bwMode="auto">
          <a:xfrm rot="5400000">
            <a:off x="2438400" y="2667000"/>
            <a:ext cx="1371600" cy="1066800"/>
          </a:xfrm>
          <a:prstGeom prst="rtTriangle">
            <a:avLst/>
          </a:prstGeom>
          <a:solidFill>
            <a:srgbClr val="F4FAA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3048000" y="25146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l-GR" sz="2000">
                <a:solidFill>
                  <a:schemeClr val="bg2"/>
                </a:solidFill>
              </a:rPr>
              <a:t>α</a:t>
            </a:r>
          </a:p>
        </p:txBody>
      </p:sp>
      <p:sp>
        <p:nvSpPr>
          <p:cNvPr id="24587" name="Text Box 15"/>
          <p:cNvSpPr txBox="1">
            <a:spLocks noChangeArrowheads="1"/>
          </p:cNvSpPr>
          <p:nvPr/>
        </p:nvSpPr>
        <p:spPr bwMode="auto">
          <a:xfrm>
            <a:off x="2286000" y="20574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/>
              <a:t>у</a:t>
            </a:r>
          </a:p>
        </p:txBody>
      </p: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3048000" y="3048000"/>
            <a:ext cx="457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R</a:t>
            </a:r>
            <a:endParaRPr lang="ru-RU" sz="2400"/>
          </a:p>
        </p:txBody>
      </p:sp>
      <p:sp>
        <p:nvSpPr>
          <p:cNvPr id="7185" name="Text Box 17"/>
          <p:cNvSpPr txBox="1">
            <a:spLocks noChangeArrowheads="1"/>
          </p:cNvSpPr>
          <p:nvPr/>
        </p:nvSpPr>
        <p:spPr bwMode="auto">
          <a:xfrm>
            <a:off x="1828800" y="2819400"/>
            <a:ext cx="762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sin</a:t>
            </a:r>
            <a:r>
              <a:rPr lang="el-GR" sz="2400"/>
              <a:t>α</a:t>
            </a:r>
          </a:p>
        </p:txBody>
      </p:sp>
      <p:sp>
        <p:nvSpPr>
          <p:cNvPr id="24590" name="Line 19"/>
          <p:cNvSpPr>
            <a:spLocks noChangeShapeType="1"/>
          </p:cNvSpPr>
          <p:nvPr/>
        </p:nvSpPr>
        <p:spPr bwMode="auto">
          <a:xfrm flipV="1">
            <a:off x="2590800" y="2133600"/>
            <a:ext cx="0" cy="3429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88" name="Text Box 20"/>
          <p:cNvSpPr txBox="1">
            <a:spLocks noChangeArrowheads="1"/>
          </p:cNvSpPr>
          <p:nvPr/>
        </p:nvSpPr>
        <p:spPr bwMode="auto">
          <a:xfrm>
            <a:off x="2819400" y="3505200"/>
            <a:ext cx="304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800"/>
              <a:t>α</a:t>
            </a:r>
          </a:p>
        </p:txBody>
      </p:sp>
      <p:sp>
        <p:nvSpPr>
          <p:cNvPr id="7189" name="Line 21"/>
          <p:cNvSpPr>
            <a:spLocks noChangeShapeType="1"/>
          </p:cNvSpPr>
          <p:nvPr/>
        </p:nvSpPr>
        <p:spPr bwMode="auto">
          <a:xfrm>
            <a:off x="2590800" y="2514600"/>
            <a:ext cx="0" cy="1371600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91" name="Text Box 23"/>
          <p:cNvSpPr txBox="1">
            <a:spLocks noChangeArrowheads="1"/>
          </p:cNvSpPr>
          <p:nvPr/>
        </p:nvSpPr>
        <p:spPr bwMode="auto">
          <a:xfrm>
            <a:off x="2590800" y="3276600"/>
            <a:ext cx="22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chemeClr val="bg2"/>
                </a:solidFill>
              </a:rPr>
              <a:t>y</a:t>
            </a:r>
            <a:endParaRPr lang="ru-RU" sz="2000">
              <a:solidFill>
                <a:schemeClr val="bg2"/>
              </a:solidFill>
            </a:endParaRPr>
          </a:p>
        </p:txBody>
      </p:sp>
      <p:sp>
        <p:nvSpPr>
          <p:cNvPr id="7192" name="Text Box 24"/>
          <p:cNvSpPr txBox="1">
            <a:spLocks noChangeArrowheads="1"/>
          </p:cNvSpPr>
          <p:nvPr/>
        </p:nvSpPr>
        <p:spPr bwMode="auto">
          <a:xfrm rot="-5400000">
            <a:off x="1194594" y="4180681"/>
            <a:ext cx="2209800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993300"/>
                </a:solidFill>
              </a:rPr>
              <a:t>Линия синусов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7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7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0" fill="hold"/>
                                        <p:tgtEl>
                                          <p:spTgt spid="7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0" fill="hold"/>
                                        <p:tgtEl>
                                          <p:spTgt spid="7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7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00"/>
                                        <p:tgtEl>
                                          <p:spTgt spid="7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0" fill="hold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0" fill="hold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3000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3000"/>
                                        <p:tgtEl>
                                          <p:spTgt spid="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7" grpId="0" animBg="1"/>
      <p:bldP spid="7178" grpId="0" animBg="1"/>
      <p:bldP spid="7179" grpId="0" animBg="1"/>
      <p:bldP spid="7180" grpId="0" animBg="1"/>
      <p:bldP spid="7189" grpId="0" animBg="1"/>
      <p:bldP spid="719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ru-RU" smtClean="0">
                <a:solidFill>
                  <a:srgbClr val="6600CC"/>
                </a:solidFill>
              </a:rPr>
              <a:t>Исследование функции </a:t>
            </a:r>
            <a:br>
              <a:rPr lang="ru-RU" smtClean="0">
                <a:solidFill>
                  <a:srgbClr val="6600CC"/>
                </a:solidFill>
              </a:rPr>
            </a:br>
            <a:r>
              <a:rPr lang="ru-RU" smtClean="0">
                <a:solidFill>
                  <a:srgbClr val="6600CC"/>
                </a:solidFill>
              </a:rPr>
              <a:t>синус на четность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sz="half" idx="4294967295"/>
          </p:nvPr>
        </p:nvSpPr>
        <p:spPr>
          <a:xfrm>
            <a:off x="4724400" y="2057400"/>
            <a:ext cx="4038600" cy="3429000"/>
          </a:xfrm>
        </p:spPr>
        <p:txBody>
          <a:bodyPr/>
          <a:lstStyle/>
          <a:p>
            <a:pPr eaLnBrk="1" hangingPunct="1"/>
            <a:r>
              <a:rPr lang="en-US" sz="3600" smtClean="0"/>
              <a:t>sin(-</a:t>
            </a:r>
            <a:r>
              <a:rPr lang="el-GR" sz="3600" smtClean="0"/>
              <a:t>α</a:t>
            </a:r>
            <a:r>
              <a:rPr lang="en-US" sz="3600" smtClean="0"/>
              <a:t>)=-sin</a:t>
            </a:r>
            <a:r>
              <a:rPr lang="el-GR" sz="3600" smtClean="0"/>
              <a:t>α</a:t>
            </a:r>
            <a:endParaRPr lang="ru-RU" sz="3600" smtClean="0"/>
          </a:p>
          <a:p>
            <a:pPr eaLnBrk="1" hangingPunct="1"/>
            <a:r>
              <a:rPr lang="ru-RU" sz="3600" smtClean="0"/>
              <a:t>функция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3600" smtClean="0"/>
              <a:t>   у= </a:t>
            </a:r>
            <a:r>
              <a:rPr lang="en-US" sz="3600" smtClean="0"/>
              <a:t>sin</a:t>
            </a:r>
            <a:r>
              <a:rPr lang="ru-RU" sz="3600" smtClean="0"/>
              <a:t>х нечетная</a:t>
            </a:r>
            <a:endParaRPr lang="el-GR" sz="3600" smtClean="0"/>
          </a:p>
        </p:txBody>
      </p:sp>
      <p:sp>
        <p:nvSpPr>
          <p:cNvPr id="26628" name="Oval 6"/>
          <p:cNvSpPr>
            <a:spLocks noChangeArrowheads="1"/>
          </p:cNvSpPr>
          <p:nvPr/>
        </p:nvSpPr>
        <p:spPr bwMode="auto">
          <a:xfrm>
            <a:off x="990600" y="2057400"/>
            <a:ext cx="3276600" cy="33528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29" name="Line 7"/>
          <p:cNvSpPr>
            <a:spLocks noChangeShapeType="1"/>
          </p:cNvSpPr>
          <p:nvPr/>
        </p:nvSpPr>
        <p:spPr bwMode="auto">
          <a:xfrm flipV="1">
            <a:off x="2667000" y="2057400"/>
            <a:ext cx="0" cy="3352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6630" name="Line 9"/>
          <p:cNvSpPr>
            <a:spLocks noChangeShapeType="1"/>
          </p:cNvSpPr>
          <p:nvPr/>
        </p:nvSpPr>
        <p:spPr bwMode="auto">
          <a:xfrm>
            <a:off x="990600" y="3733800"/>
            <a:ext cx="3276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298" name="Line 10"/>
          <p:cNvSpPr>
            <a:spLocks noChangeShapeType="1"/>
          </p:cNvSpPr>
          <p:nvPr/>
        </p:nvSpPr>
        <p:spPr bwMode="auto">
          <a:xfrm flipV="1">
            <a:off x="2667000" y="2362200"/>
            <a:ext cx="914400" cy="1371600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299" name="Line 11"/>
          <p:cNvSpPr>
            <a:spLocks noChangeShapeType="1"/>
          </p:cNvSpPr>
          <p:nvPr/>
        </p:nvSpPr>
        <p:spPr bwMode="auto">
          <a:xfrm flipH="1">
            <a:off x="2667000" y="2362200"/>
            <a:ext cx="9144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633" name="Text Box 12"/>
          <p:cNvSpPr txBox="1">
            <a:spLocks noChangeArrowheads="1"/>
          </p:cNvSpPr>
          <p:nvPr/>
        </p:nvSpPr>
        <p:spPr bwMode="auto">
          <a:xfrm>
            <a:off x="2971800" y="3352800"/>
            <a:ext cx="68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2819400" y="33528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800"/>
              <a:t>α</a:t>
            </a:r>
          </a:p>
        </p:txBody>
      </p:sp>
      <p:sp>
        <p:nvSpPr>
          <p:cNvPr id="12302" name="Line 14"/>
          <p:cNvSpPr>
            <a:spLocks noChangeShapeType="1"/>
          </p:cNvSpPr>
          <p:nvPr/>
        </p:nvSpPr>
        <p:spPr bwMode="auto">
          <a:xfrm>
            <a:off x="2667000" y="3733800"/>
            <a:ext cx="838200" cy="1371600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303" name="Text Box 15"/>
          <p:cNvSpPr txBox="1">
            <a:spLocks noChangeArrowheads="1"/>
          </p:cNvSpPr>
          <p:nvPr/>
        </p:nvSpPr>
        <p:spPr bwMode="auto">
          <a:xfrm>
            <a:off x="2819400" y="37338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/>
              <a:t>-</a:t>
            </a:r>
            <a:r>
              <a:rPr lang="el-GR" sz="1800"/>
              <a:t>α</a:t>
            </a:r>
          </a:p>
        </p:txBody>
      </p:sp>
      <p:sp>
        <p:nvSpPr>
          <p:cNvPr id="12304" name="Line 16"/>
          <p:cNvSpPr>
            <a:spLocks noChangeShapeType="1"/>
          </p:cNvSpPr>
          <p:nvPr/>
        </p:nvSpPr>
        <p:spPr bwMode="auto">
          <a:xfrm flipH="1">
            <a:off x="2667000" y="5105400"/>
            <a:ext cx="8382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5" name="Line 17"/>
          <p:cNvSpPr>
            <a:spLocks noChangeShapeType="1"/>
          </p:cNvSpPr>
          <p:nvPr/>
        </p:nvSpPr>
        <p:spPr bwMode="auto">
          <a:xfrm flipV="1">
            <a:off x="2667000" y="2362200"/>
            <a:ext cx="0" cy="13716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6" name="Line 18"/>
          <p:cNvSpPr>
            <a:spLocks noChangeShapeType="1"/>
          </p:cNvSpPr>
          <p:nvPr/>
        </p:nvSpPr>
        <p:spPr bwMode="auto">
          <a:xfrm>
            <a:off x="2667000" y="3733800"/>
            <a:ext cx="0" cy="13716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7" name="Text Box 19"/>
          <p:cNvSpPr txBox="1">
            <a:spLocks noChangeArrowheads="1"/>
          </p:cNvSpPr>
          <p:nvPr/>
        </p:nvSpPr>
        <p:spPr bwMode="auto">
          <a:xfrm>
            <a:off x="2057400" y="2743200"/>
            <a:ext cx="6858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sin</a:t>
            </a:r>
            <a:r>
              <a:rPr lang="el-GR" sz="1600" b="1"/>
              <a:t>α</a:t>
            </a:r>
          </a:p>
        </p:txBody>
      </p:sp>
      <p:sp>
        <p:nvSpPr>
          <p:cNvPr id="12308" name="Text Box 20"/>
          <p:cNvSpPr txBox="1">
            <a:spLocks noChangeArrowheads="1"/>
          </p:cNvSpPr>
          <p:nvPr/>
        </p:nvSpPr>
        <p:spPr bwMode="auto">
          <a:xfrm>
            <a:off x="1981200" y="4267200"/>
            <a:ext cx="6858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-sin</a:t>
            </a:r>
            <a:r>
              <a:rPr lang="el-GR" sz="1600" b="1"/>
              <a:t>α</a:t>
            </a:r>
          </a:p>
        </p:txBody>
      </p:sp>
    </p:spTree>
    <p:extLst>
      <p:ext uri="{BB962C8B-B14F-4D97-AF65-F5344CB8AC3E}">
        <p14:creationId xmlns:p14="http://schemas.microsoft.com/office/powerpoint/2010/main" val="16761603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2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2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2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9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1000"/>
                                        <p:tgtEl>
                                          <p:spTgt spid="12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2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22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9" dur="1000"/>
                                        <p:tgtEl>
                                          <p:spTgt spid="122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8" grpId="0" animBg="1"/>
      <p:bldP spid="12299" grpId="0" animBg="1"/>
      <p:bldP spid="12302" grpId="0" animBg="1"/>
      <p:bldP spid="12304" grpId="0" animBg="1"/>
      <p:bldP spid="12305" grpId="0" animBg="1"/>
      <p:bldP spid="12305" grpId="1" animBg="1"/>
      <p:bldP spid="12306" grpId="0" animBg="1"/>
      <p:bldP spid="12306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1371600"/>
          </a:xfrm>
        </p:spPr>
        <p:txBody>
          <a:bodyPr anchor="ctr">
            <a:normAutofit fontScale="90000"/>
          </a:bodyPr>
          <a:lstStyle/>
          <a:p>
            <a:pPr eaLnBrk="1" hangingPunct="1">
              <a:defRPr/>
            </a:pPr>
            <a:r>
              <a:rPr lang="ru-RU" sz="4500" smtClean="0">
                <a:solidFill>
                  <a:srgbClr val="6600CC"/>
                </a:solidFill>
              </a:rPr>
              <a:t>Периодичность функции синус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sz="half" idx="4294967295"/>
          </p:nvPr>
        </p:nvSpPr>
        <p:spPr>
          <a:xfrm>
            <a:off x="4648200" y="1752600"/>
            <a:ext cx="4267200" cy="4525963"/>
          </a:xfrm>
        </p:spPr>
        <p:txBody>
          <a:bodyPr/>
          <a:lstStyle/>
          <a:p>
            <a:pPr eaLnBrk="1" hangingPunct="1"/>
            <a:r>
              <a:rPr lang="ru-RU" sz="2800" smtClean="0"/>
              <a:t>Рассмотрим угол </a:t>
            </a:r>
            <a:r>
              <a:rPr lang="el-GR" sz="2800" smtClean="0"/>
              <a:t>α</a:t>
            </a:r>
            <a:r>
              <a:rPr lang="ru-RU" sz="2800" smtClean="0"/>
              <a:t> и его синус.</a:t>
            </a:r>
            <a:endParaRPr lang="en-US" sz="2800" smtClean="0"/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/>
              <a:t>sin(</a:t>
            </a:r>
            <a:r>
              <a:rPr lang="el-GR" sz="2400" b="1" smtClean="0"/>
              <a:t>α</a:t>
            </a:r>
            <a:r>
              <a:rPr lang="ru-RU" sz="2400" b="1" smtClean="0"/>
              <a:t>-</a:t>
            </a:r>
            <a:r>
              <a:rPr lang="en-US" sz="2400" b="1" smtClean="0"/>
              <a:t>2</a:t>
            </a:r>
            <a:r>
              <a:rPr lang="el-GR" sz="2400" b="1" smtClean="0"/>
              <a:t>π</a:t>
            </a:r>
            <a:r>
              <a:rPr lang="en-US" sz="2400" b="1" smtClean="0"/>
              <a:t>)=sin</a:t>
            </a:r>
            <a:r>
              <a:rPr lang="el-GR" sz="2400" b="1" smtClean="0"/>
              <a:t>α</a:t>
            </a:r>
            <a:r>
              <a:rPr lang="en-US" sz="2400" b="1" smtClean="0"/>
              <a:t>=sin(</a:t>
            </a:r>
            <a:r>
              <a:rPr lang="el-GR" sz="2400" b="1" smtClean="0"/>
              <a:t>α</a:t>
            </a:r>
            <a:r>
              <a:rPr lang="en-US" sz="2400" b="1" smtClean="0"/>
              <a:t>+2</a:t>
            </a:r>
            <a:r>
              <a:rPr lang="el-GR" sz="2400" b="1" smtClean="0"/>
              <a:t>π</a:t>
            </a:r>
            <a:r>
              <a:rPr lang="en-US" sz="2400" b="1" smtClean="0"/>
              <a:t>)</a:t>
            </a:r>
            <a:endParaRPr lang="ru-RU" sz="2400" smtClean="0"/>
          </a:p>
          <a:p>
            <a:pPr eaLnBrk="1" hangingPunct="1"/>
            <a:r>
              <a:rPr lang="ru-RU" sz="2800" smtClean="0"/>
              <a:t>Функция </a:t>
            </a:r>
            <a:r>
              <a:rPr lang="en-US" sz="2800" smtClean="0"/>
              <a:t>y=sinx</a:t>
            </a:r>
            <a:r>
              <a:rPr lang="ru-RU" sz="2800" smtClean="0"/>
              <a:t> периодическая с наименьшим положительным периодом 2</a:t>
            </a:r>
            <a:r>
              <a:rPr lang="el-GR" sz="2800" smtClean="0"/>
              <a:t>π</a:t>
            </a:r>
            <a:r>
              <a:rPr lang="ru-RU" sz="2800" smtClean="0"/>
              <a:t>.</a:t>
            </a:r>
          </a:p>
          <a:p>
            <a:pPr eaLnBrk="1" hangingPunct="1"/>
            <a:endParaRPr lang="el-GR" sz="2800" smtClean="0"/>
          </a:p>
        </p:txBody>
      </p:sp>
      <p:sp>
        <p:nvSpPr>
          <p:cNvPr id="27652" name="Oval 6"/>
          <p:cNvSpPr>
            <a:spLocks noChangeArrowheads="1"/>
          </p:cNvSpPr>
          <p:nvPr/>
        </p:nvSpPr>
        <p:spPr bwMode="auto">
          <a:xfrm>
            <a:off x="990600" y="2133600"/>
            <a:ext cx="2971800" cy="30480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53" name="Line 7"/>
          <p:cNvSpPr>
            <a:spLocks noChangeShapeType="1"/>
          </p:cNvSpPr>
          <p:nvPr/>
        </p:nvSpPr>
        <p:spPr bwMode="auto">
          <a:xfrm flipV="1">
            <a:off x="2514600" y="2133600"/>
            <a:ext cx="0" cy="3048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654" name="Line 8"/>
          <p:cNvSpPr>
            <a:spLocks noChangeShapeType="1"/>
          </p:cNvSpPr>
          <p:nvPr/>
        </p:nvSpPr>
        <p:spPr bwMode="auto">
          <a:xfrm>
            <a:off x="990600" y="3657600"/>
            <a:ext cx="2971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 flipV="1">
            <a:off x="2514600" y="2438400"/>
            <a:ext cx="838200" cy="1219200"/>
          </a:xfrm>
          <a:prstGeom prst="line">
            <a:avLst/>
          </a:prstGeom>
          <a:noFill/>
          <a:ln w="57150">
            <a:solidFill>
              <a:srgbClr val="99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7656" name="Text Box 10"/>
          <p:cNvSpPr txBox="1">
            <a:spLocks noChangeArrowheads="1"/>
          </p:cNvSpPr>
          <p:nvPr/>
        </p:nvSpPr>
        <p:spPr bwMode="auto">
          <a:xfrm>
            <a:off x="2743200" y="33528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2667000" y="32004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400"/>
              <a:t>α</a:t>
            </a:r>
          </a:p>
        </p:txBody>
      </p:sp>
      <p:sp>
        <p:nvSpPr>
          <p:cNvPr id="14348" name="Line 12"/>
          <p:cNvSpPr>
            <a:spLocks noChangeShapeType="1"/>
          </p:cNvSpPr>
          <p:nvPr/>
        </p:nvSpPr>
        <p:spPr bwMode="auto">
          <a:xfrm flipH="1">
            <a:off x="2514600" y="2438400"/>
            <a:ext cx="8382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9" name="Line 13"/>
          <p:cNvSpPr>
            <a:spLocks noChangeShapeType="1"/>
          </p:cNvSpPr>
          <p:nvPr/>
        </p:nvSpPr>
        <p:spPr bwMode="auto">
          <a:xfrm flipV="1">
            <a:off x="2514600" y="2438400"/>
            <a:ext cx="0" cy="12192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1600200" y="2819400"/>
            <a:ext cx="990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FFFF00"/>
                </a:solidFill>
              </a:rPr>
              <a:t>sin</a:t>
            </a:r>
            <a:r>
              <a:rPr lang="el-GR" sz="2800" b="1">
                <a:solidFill>
                  <a:srgbClr val="FFFF00"/>
                </a:solidFill>
              </a:rPr>
              <a:t>α</a:t>
            </a:r>
          </a:p>
        </p:txBody>
      </p:sp>
      <p:sp>
        <p:nvSpPr>
          <p:cNvPr id="14351" name="Oval 15"/>
          <p:cNvSpPr>
            <a:spLocks noChangeArrowheads="1"/>
          </p:cNvSpPr>
          <p:nvPr/>
        </p:nvSpPr>
        <p:spPr bwMode="auto">
          <a:xfrm>
            <a:off x="3276600" y="2362200"/>
            <a:ext cx="152400" cy="152400"/>
          </a:xfrm>
          <a:prstGeom prst="ellipse">
            <a:avLst/>
          </a:prstGeom>
          <a:solidFill>
            <a:srgbClr val="99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5106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3000"/>
                                        <p:tgtEl>
                                          <p:spTgt spid="14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393 C -0.01389 -0.01158 -0.02014 -0.02037 -0.03872 -0.02755 C -0.05729 -0.03473 -0.08698 -0.04445 -0.11233 -0.03982 C -0.13768 -0.03519 -0.16979 -0.02061 -0.19132 0.00046 C -0.21285 0.02152 -0.23039 0.05856 -0.24132 0.08657 C -0.25226 0.11458 -0.25591 0.14004 -0.25712 0.16898 C -0.25834 0.19791 -0.25729 0.23078 -0.24914 0.26018 C -0.24098 0.28958 -0.22622 0.32291 -0.20851 0.34606 C -0.1908 0.36921 -0.16268 0.38935 -0.14271 0.39884 C -0.12275 0.40833 -0.10868 0.40463 -0.08872 0.40231 C -0.06875 0.4 -0.04323 0.39722 -0.02292 0.38472 C -0.00261 0.37222 0.01944 0.35046 0.03368 0.32685 C 0.04791 0.30324 0.05711 0.27175 0.06267 0.24259 C 0.06823 0.21342 0.06996 0.18078 0.06649 0.15138 C 0.06302 0.12199 0.05225 0.09097 0.04149 0.0655 C 0.03073 0.04004 0.01284 0.01944 -0.00052 0.00393 Z " pathEditMode="relative" rAng="0" ptsTypes="aaaaaaaaaaaaaaaa">
                                      <p:cBhvr>
                                        <p:cTn id="54" dur="50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00" y="1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3000"/>
                                        <p:tgtEl>
                                          <p:spTgt spid="14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11111E-6 -4.44444E-6 C 0.01475 0.01528 0.02742 0.0331 0.03819 0.05602 C 0.04895 0.07894 0.06093 0.10856 0.0644 0.13681 C 0.06787 0.16505 0.06406 0.19838 0.05919 0.22616 C 0.05433 0.25394 0.04722 0.28148 0.03558 0.30347 C 0.02395 0.32546 0.00364 0.34352 -0.0106 0.35787 C -0.02483 0.37222 -0.03647 0.38264 -0.05001 0.38935 C -0.06355 0.39606 -0.07622 0.39838 -0.09202 0.39815 C -0.10782 0.39792 -0.12813 0.39421 -0.1448 0.3875 C -0.16147 0.38079 -0.17848 0.37106 -0.19202 0.35787 C -0.20556 0.34468 -0.21598 0.32778 -0.22622 0.30856 C -0.23647 0.28935 -0.2481 0.26736 -0.254 0.2419 C -0.2599 0.21644 -0.26338 0.18426 -0.26181 0.15602 C -0.26025 0.12778 -0.25278 0.09421 -0.2448 0.07176 C -0.23681 0.04931 -0.22605 0.03634 -0.21442 0.02083 C -0.20278 0.00532 -0.18751 -0.01134 -0.17501 -0.02106 C -0.16251 -0.03079 -0.15278 -0.03287 -0.13942 -0.03704 C -0.12605 -0.0412 -0.10973 -0.04606 -0.0948 -0.04583 C -0.07987 -0.0456 -0.06581 -0.04282 -0.05001 -0.03519 C -0.03421 -0.02755 -0.01476 -0.01528 -6.11111E-6 -4.44444E-6 Z " pathEditMode="relative" ptsTypes="aaaaaaaaaaaaaaaaaaaa">
                                      <p:cBhvr>
                                        <p:cTn id="66" dur="50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4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1000"/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8" dur="1000"/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5" grpId="0" animBg="1"/>
      <p:bldP spid="14348" grpId="0" animBg="1"/>
      <p:bldP spid="14349" grpId="0" animBg="1"/>
      <p:bldP spid="14349" grpId="1" animBg="1"/>
      <p:bldP spid="14349" grpId="2" animBg="1"/>
      <p:bldP spid="14351" grpId="0" animBg="1"/>
      <p:bldP spid="14351" grpId="1" animBg="1"/>
      <p:bldP spid="14351" grpId="2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304800"/>
            <a:ext cx="8229600" cy="1447800"/>
          </a:xfrm>
        </p:spPr>
        <p:txBody>
          <a:bodyPr anchor="ctr"/>
          <a:lstStyle/>
          <a:p>
            <a:pPr eaLnBrk="1" hangingPunct="1"/>
            <a:r>
              <a:rPr lang="ru-RU" sz="5000" dirty="0" smtClean="0">
                <a:solidFill>
                  <a:srgbClr val="6600CC"/>
                </a:solidFill>
              </a:rPr>
              <a:t>Функция у=</a:t>
            </a:r>
            <a:r>
              <a:rPr lang="en-US" sz="5000" dirty="0" err="1" smtClean="0">
                <a:solidFill>
                  <a:srgbClr val="6600CC"/>
                </a:solidFill>
              </a:rPr>
              <a:t>sinx</a:t>
            </a:r>
            <a:endParaRPr lang="ru-RU" sz="5000" dirty="0" smtClean="0">
              <a:solidFill>
                <a:srgbClr val="6600CC"/>
              </a:solidFill>
            </a:endParaRPr>
          </a:p>
        </p:txBody>
      </p:sp>
      <p:graphicFrame>
        <p:nvGraphicFramePr>
          <p:cNvPr id="11310" name="Group 46"/>
          <p:cNvGraphicFramePr>
            <a:graphicFrameLocks noGrp="1"/>
          </p:cNvGraphicFramePr>
          <p:nvPr>
            <p:ph idx="4294967295"/>
          </p:nvPr>
        </p:nvGraphicFramePr>
        <p:xfrm>
          <a:off x="0" y="5105400"/>
          <a:ext cx="8610600" cy="1333500"/>
        </p:xfrm>
        <a:graphic>
          <a:graphicData uri="http://schemas.openxmlformats.org/drawingml/2006/table">
            <a:tbl>
              <a:tblPr/>
              <a:tblGrid>
                <a:gridCol w="1425575"/>
                <a:gridCol w="785813"/>
                <a:gridCol w="947737"/>
                <a:gridCol w="896938"/>
                <a:gridCol w="920750"/>
                <a:gridCol w="765175"/>
                <a:gridCol w="755650"/>
                <a:gridCol w="1155700"/>
                <a:gridCol w="957262"/>
              </a:tblGrid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х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π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ahoma" pitchFamily="34" charset="0"/>
                        </a:rPr>
                        <a:t>/6</a:t>
                      </a:r>
                      <a:endParaRPr kumimoji="0" lang="el-G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π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ahoma" pitchFamily="34" charset="0"/>
                        </a:rPr>
                        <a:t>/4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π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ahoma" pitchFamily="34" charset="0"/>
                        </a:rPr>
                        <a:t>/3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π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ahoma" pitchFamily="34" charset="0"/>
                        </a:rPr>
                        <a:t>/2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ahoma" pitchFamily="34" charset="0"/>
                        </a:rPr>
                        <a:t>3</a:t>
                      </a:r>
                      <a:r>
                        <a:rPr kumimoji="0" lang="el-G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π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ahoma" pitchFamily="34" charset="0"/>
                        </a:rPr>
                        <a:t>/2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ahoma" pitchFamily="34" charset="0"/>
                        </a:rPr>
                        <a:t>2</a:t>
                      </a:r>
                      <a:r>
                        <a:rPr kumimoji="0" lang="el-GR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sinx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1/2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2/2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√3/2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-1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6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1625" y="914400"/>
            <a:ext cx="8540750" cy="3429000"/>
          </a:xfrm>
        </p:spPr>
        <p:txBody>
          <a:bodyPr/>
          <a:lstStyle/>
          <a:p>
            <a:pPr eaLnBrk="1" hangingPunct="1"/>
            <a:r>
              <a:rPr lang="ru-RU" dirty="0" smtClean="0"/>
              <a:t>Числовая функция, заданная формулой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dirty="0" smtClean="0"/>
              <a:t>   у=</a:t>
            </a:r>
            <a:r>
              <a:rPr lang="en-US" dirty="0" err="1" smtClean="0"/>
              <a:t>sinx</a:t>
            </a:r>
            <a:r>
              <a:rPr lang="ru-RU" dirty="0" smtClean="0"/>
              <a:t> называется тригонометрической функцией синус.</a:t>
            </a:r>
          </a:p>
          <a:p>
            <a:pPr eaLnBrk="1" hangingPunct="1"/>
            <a:r>
              <a:rPr lang="en-US" dirty="0" smtClean="0"/>
              <a:t>D(y)</a:t>
            </a:r>
            <a:r>
              <a:rPr lang="ru-RU" dirty="0" smtClean="0"/>
              <a:t>=(-∞;+∞)</a:t>
            </a:r>
          </a:p>
          <a:p>
            <a:pPr eaLnBrk="1" hangingPunct="1"/>
            <a:r>
              <a:rPr lang="ru-RU" dirty="0" smtClean="0"/>
              <a:t> Е(у)=</a:t>
            </a:r>
            <a:r>
              <a:rPr lang="en-US" dirty="0" smtClean="0"/>
              <a:t>[</a:t>
            </a:r>
            <a:r>
              <a:rPr lang="ru-RU" dirty="0" smtClean="0"/>
              <a:t>-1;+1</a:t>
            </a:r>
            <a:r>
              <a:rPr lang="en-US" dirty="0" smtClean="0"/>
              <a:t>]</a:t>
            </a:r>
            <a:endParaRPr lang="ru-RU" dirty="0" smtClean="0"/>
          </a:p>
          <a:p>
            <a:pPr eaLnBrk="1" hangingPunct="1"/>
            <a:r>
              <a:rPr lang="ru-RU" dirty="0" smtClean="0"/>
              <a:t>Нечетная</a:t>
            </a:r>
            <a:endParaRPr lang="ru-RU" dirty="0"/>
          </a:p>
          <a:p>
            <a:pPr eaLnBrk="1" hangingPunct="1"/>
            <a:r>
              <a:rPr lang="ru-RU" dirty="0"/>
              <a:t>Периодическая с периодом 2π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ru-RU" dirty="0" smtClean="0"/>
          </a:p>
          <a:p>
            <a:pPr eaLnBrk="1" hangingPunct="1"/>
            <a:endParaRPr lang="ru-RU" dirty="0" smtClean="0"/>
          </a:p>
          <a:p>
            <a:pPr eaLnBrk="1" hangingPunct="1">
              <a:buFont typeface="Wingdings" pitchFamily="2" charset="2"/>
              <a:buNone/>
            </a:pPr>
            <a:endParaRPr lang="ru-RU" dirty="0" smtClean="0"/>
          </a:p>
          <a:p>
            <a:pPr eaLnBrk="1" hangingPunct="1">
              <a:buFont typeface="Wingdings" pitchFamily="2" charset="2"/>
              <a:buNone/>
            </a:pPr>
            <a:endParaRPr lang="ru-RU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628900"/>
            <a:ext cx="6870700" cy="1600200"/>
          </a:xfrm>
        </p:spPr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Постройте синусоиду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dirty="0" smtClean="0"/>
              <a:t>Проверка в графической программе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8868141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0806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2400"/>
            <a:ext cx="7315200" cy="1600200"/>
          </a:xfrm>
        </p:spPr>
        <p:txBody>
          <a:bodyPr anchor="ctr"/>
          <a:lstStyle/>
          <a:p>
            <a:pPr eaLnBrk="1" hangingPunct="1"/>
            <a:r>
              <a:rPr lang="ru-RU" sz="5400" b="1" i="1" dirty="0" smtClean="0">
                <a:solidFill>
                  <a:srgbClr val="6600CC"/>
                </a:solidFill>
              </a:rPr>
              <a:t>Тангенс и котангенс</a:t>
            </a:r>
            <a:endParaRPr lang="ru-RU" sz="5400" b="1" i="1" dirty="0" smtClean="0">
              <a:solidFill>
                <a:srgbClr val="6600CC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85800" y="2074863"/>
            <a:ext cx="8229600" cy="341153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400" i="1" dirty="0" smtClean="0">
                <a:solidFill>
                  <a:srgbClr val="00B0F0"/>
                </a:solidFill>
              </a:rPr>
              <a:t>    </a:t>
            </a:r>
            <a:r>
              <a:rPr lang="ru-RU" sz="2400" i="1" u="sng" dirty="0" smtClean="0">
                <a:solidFill>
                  <a:srgbClr val="00B0F0"/>
                </a:solidFill>
              </a:rPr>
              <a:t>Тангенсом</a:t>
            </a:r>
            <a:r>
              <a:rPr lang="ru-RU" sz="2400" i="1" dirty="0" smtClean="0"/>
              <a:t> </a:t>
            </a:r>
            <a:r>
              <a:rPr lang="ru-RU" sz="2400" dirty="0" smtClean="0"/>
              <a:t>острого угла прямоугольного треугольника называется отношение противолежащего  катета к прилежащему катету.</a:t>
            </a:r>
          </a:p>
          <a:p>
            <a:pPr algn="ctr" eaLnBrk="1" hangingPunct="1">
              <a:buFontTx/>
              <a:buNone/>
            </a:pPr>
            <a:r>
              <a:rPr lang="en-US" sz="4000" b="1" i="1" dirty="0" err="1" smtClean="0"/>
              <a:t>tg</a:t>
            </a:r>
            <a:r>
              <a:rPr lang="el-GR" sz="4000" b="1" i="1" dirty="0" smtClean="0"/>
              <a:t>α</a:t>
            </a:r>
          </a:p>
          <a:p>
            <a:pPr eaLnBrk="1" hangingPunct="1">
              <a:buFontTx/>
              <a:buNone/>
            </a:pPr>
            <a:r>
              <a:rPr lang="en-US" sz="2400" i="1" dirty="0" smtClean="0">
                <a:solidFill>
                  <a:srgbClr val="00B0F0"/>
                </a:solidFill>
              </a:rPr>
              <a:t>    </a:t>
            </a:r>
            <a:r>
              <a:rPr lang="ru-RU" sz="2400" i="1" u="sng" dirty="0" smtClean="0">
                <a:solidFill>
                  <a:srgbClr val="00B0F0"/>
                </a:solidFill>
              </a:rPr>
              <a:t>Котангенсом</a:t>
            </a:r>
            <a:r>
              <a:rPr lang="en-US" sz="2400" i="1" dirty="0" smtClean="0">
                <a:solidFill>
                  <a:srgbClr val="00B0F0"/>
                </a:solidFill>
              </a:rPr>
              <a:t> </a:t>
            </a:r>
            <a:r>
              <a:rPr lang="ru-RU" sz="2400" dirty="0" smtClean="0"/>
              <a:t>острого угла прямоугольного треугольника называется отношение прилежащего  катета к противолежащему катету.</a:t>
            </a:r>
            <a:endParaRPr lang="en-US" sz="2400" dirty="0" smtClean="0"/>
          </a:p>
          <a:p>
            <a:pPr algn="ctr" eaLnBrk="1" hangingPunct="1">
              <a:buFontTx/>
              <a:buNone/>
            </a:pPr>
            <a:r>
              <a:rPr lang="en-US" sz="4000" b="1" i="1" dirty="0" err="1" smtClean="0"/>
              <a:t>ctg</a:t>
            </a:r>
            <a:r>
              <a:rPr lang="el-GR" sz="4000" b="1" i="1" dirty="0" smtClean="0"/>
              <a:t>α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>
            <a:normAutofit fontScale="90000"/>
          </a:bodyPr>
          <a:lstStyle/>
          <a:p>
            <a:pPr eaLnBrk="1" hangingPunct="1">
              <a:defRPr/>
            </a:pPr>
            <a:r>
              <a:rPr lang="ru-RU" sz="3600" smtClean="0">
                <a:solidFill>
                  <a:srgbClr val="6600CC"/>
                </a:solidFill>
              </a:rPr>
              <a:t>Тангенс и котангенс</a:t>
            </a:r>
            <a:r>
              <a:rPr lang="en-US" sz="3600" smtClean="0">
                <a:solidFill>
                  <a:srgbClr val="6600CC"/>
                </a:solidFill>
              </a:rPr>
              <a:t> </a:t>
            </a:r>
            <a:r>
              <a:rPr lang="ru-RU" sz="3600" smtClean="0">
                <a:solidFill>
                  <a:srgbClr val="6600CC"/>
                </a:solidFill>
              </a:rPr>
              <a:t>на тригонометрической окружности.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4572000" y="1828800"/>
            <a:ext cx="4038600" cy="4525963"/>
          </a:xfrm>
        </p:spPr>
        <p:txBody>
          <a:bodyPr/>
          <a:lstStyle/>
          <a:p>
            <a:pPr eaLnBrk="1" hangingPunct="1"/>
            <a:r>
              <a:rPr lang="ru-RU" sz="2400" dirty="0" smtClean="0"/>
              <a:t>Рассмотрим прямоугольный треугольник</a:t>
            </a:r>
          </a:p>
          <a:p>
            <a:pPr eaLnBrk="1" hangingPunct="1"/>
            <a:r>
              <a:rPr lang="en-US" sz="2400" dirty="0" err="1" smtClean="0"/>
              <a:t>tg</a:t>
            </a:r>
            <a:r>
              <a:rPr lang="el-GR" sz="2400" dirty="0" smtClean="0"/>
              <a:t>α</a:t>
            </a:r>
            <a:r>
              <a:rPr lang="en-US" sz="2400" dirty="0" smtClean="0"/>
              <a:t>=t/R, R=1, </a:t>
            </a:r>
            <a:r>
              <a:rPr lang="en-US" sz="2400" dirty="0" err="1" smtClean="0"/>
              <a:t>tg</a:t>
            </a:r>
            <a:r>
              <a:rPr lang="el-GR" sz="2400" dirty="0" smtClean="0"/>
              <a:t>α</a:t>
            </a:r>
            <a:r>
              <a:rPr lang="en-US" sz="2400" dirty="0" smtClean="0"/>
              <a:t>=t/1</a:t>
            </a:r>
          </a:p>
          <a:p>
            <a:pPr algn="ctr" eaLnBrk="1" hangingPunct="1"/>
            <a:r>
              <a:rPr lang="en-US" sz="3600" b="1" dirty="0" err="1" smtClean="0"/>
              <a:t>tg</a:t>
            </a:r>
            <a:r>
              <a:rPr lang="el-GR" sz="3600" b="1" dirty="0" smtClean="0"/>
              <a:t>α</a:t>
            </a:r>
            <a:r>
              <a:rPr lang="en-US" sz="3600" b="1" dirty="0" smtClean="0"/>
              <a:t>=t</a:t>
            </a:r>
          </a:p>
          <a:p>
            <a:pPr eaLnBrk="1" hangingPunct="1"/>
            <a:r>
              <a:rPr lang="ru-RU" sz="2400" dirty="0" smtClean="0"/>
              <a:t>Аналогично</a:t>
            </a:r>
          </a:p>
          <a:p>
            <a:pPr algn="ctr" eaLnBrk="1" hangingPunct="1"/>
            <a:r>
              <a:rPr lang="ru-RU" sz="3600" b="1" dirty="0" smtClean="0"/>
              <a:t>с</a:t>
            </a:r>
            <a:r>
              <a:rPr lang="en-US" sz="3600" b="1" dirty="0" err="1" smtClean="0"/>
              <a:t>tg</a:t>
            </a:r>
            <a:r>
              <a:rPr lang="el-GR" sz="3600" b="1" dirty="0" smtClean="0"/>
              <a:t>α</a:t>
            </a:r>
            <a:r>
              <a:rPr lang="en-US" sz="3600" b="1" dirty="0" smtClean="0"/>
              <a:t>=</a:t>
            </a:r>
            <a:r>
              <a:rPr lang="ru-RU" sz="3600" b="1" dirty="0" smtClean="0"/>
              <a:t>с</a:t>
            </a:r>
            <a:endParaRPr lang="el-GR" sz="3600" b="1" dirty="0" smtClean="0"/>
          </a:p>
        </p:txBody>
      </p:sp>
      <p:sp>
        <p:nvSpPr>
          <p:cNvPr id="29700" name="Oval 5"/>
          <p:cNvSpPr>
            <a:spLocks noChangeArrowheads="1"/>
          </p:cNvSpPr>
          <p:nvPr/>
        </p:nvSpPr>
        <p:spPr bwMode="auto">
          <a:xfrm>
            <a:off x="762000" y="2209800"/>
            <a:ext cx="2895600" cy="2971800"/>
          </a:xfrm>
          <a:prstGeom prst="ellips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01" name="Line 6"/>
          <p:cNvSpPr>
            <a:spLocks noChangeShapeType="1"/>
          </p:cNvSpPr>
          <p:nvPr/>
        </p:nvSpPr>
        <p:spPr bwMode="auto">
          <a:xfrm>
            <a:off x="2209800" y="2209800"/>
            <a:ext cx="0" cy="297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02" name="Line 7"/>
          <p:cNvSpPr>
            <a:spLocks noChangeShapeType="1"/>
          </p:cNvSpPr>
          <p:nvPr/>
        </p:nvSpPr>
        <p:spPr bwMode="auto">
          <a:xfrm>
            <a:off x="762000" y="373380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3657600" y="1600200"/>
            <a:ext cx="0" cy="4495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>
            <a:off x="457200" y="2209800"/>
            <a:ext cx="403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4" name="Line 10"/>
          <p:cNvSpPr>
            <a:spLocks noChangeShapeType="1"/>
          </p:cNvSpPr>
          <p:nvPr/>
        </p:nvSpPr>
        <p:spPr bwMode="auto">
          <a:xfrm flipV="1">
            <a:off x="2209800" y="2819400"/>
            <a:ext cx="114300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 flipV="1">
            <a:off x="2209800" y="1981200"/>
            <a:ext cx="2133600" cy="1752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2590800" y="38100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400"/>
              <a:t>α</a:t>
            </a: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3657600" y="28956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t</a:t>
            </a:r>
            <a:endParaRPr lang="ru-RU" sz="3200"/>
          </a:p>
        </p:txBody>
      </p:sp>
      <p:sp>
        <p:nvSpPr>
          <p:cNvPr id="29709" name="Text Box 16"/>
          <p:cNvSpPr txBox="1">
            <a:spLocks noChangeArrowheads="1"/>
          </p:cNvSpPr>
          <p:nvPr/>
        </p:nvSpPr>
        <p:spPr bwMode="auto">
          <a:xfrm>
            <a:off x="2286000" y="4343400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R</a:t>
            </a:r>
            <a:endParaRPr lang="ru-RU" sz="2800"/>
          </a:p>
        </p:txBody>
      </p:sp>
      <p:sp>
        <p:nvSpPr>
          <p:cNvPr id="11281" name="AutoShape 17"/>
          <p:cNvSpPr>
            <a:spLocks noChangeArrowheads="1"/>
          </p:cNvSpPr>
          <p:nvPr/>
        </p:nvSpPr>
        <p:spPr bwMode="auto">
          <a:xfrm rot="-5400000">
            <a:off x="2324100" y="2400300"/>
            <a:ext cx="1219200" cy="1447800"/>
          </a:xfrm>
          <a:prstGeom prst="rtTriangl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29711" name="Text Box 18"/>
          <p:cNvSpPr txBox="1">
            <a:spLocks noChangeArrowheads="1"/>
          </p:cNvSpPr>
          <p:nvPr/>
        </p:nvSpPr>
        <p:spPr bwMode="auto">
          <a:xfrm>
            <a:off x="2895600" y="18288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1283" name="Text Box 19"/>
          <p:cNvSpPr txBox="1">
            <a:spLocks noChangeArrowheads="1"/>
          </p:cNvSpPr>
          <p:nvPr/>
        </p:nvSpPr>
        <p:spPr bwMode="auto">
          <a:xfrm>
            <a:off x="3048000" y="16764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/>
              <a:t>с</a:t>
            </a:r>
          </a:p>
        </p:txBody>
      </p:sp>
      <p:sp>
        <p:nvSpPr>
          <p:cNvPr id="11285" name="Line 21"/>
          <p:cNvSpPr>
            <a:spLocks noChangeShapeType="1"/>
          </p:cNvSpPr>
          <p:nvPr/>
        </p:nvSpPr>
        <p:spPr bwMode="auto">
          <a:xfrm flipH="1">
            <a:off x="3581400" y="3352800"/>
            <a:ext cx="76200" cy="76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6" name="Text Box 22"/>
          <p:cNvSpPr txBox="1">
            <a:spLocks noChangeArrowheads="1"/>
          </p:cNvSpPr>
          <p:nvPr/>
        </p:nvSpPr>
        <p:spPr bwMode="auto">
          <a:xfrm rot="-5400000">
            <a:off x="2736850" y="4502150"/>
            <a:ext cx="23637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>
                <a:solidFill>
                  <a:srgbClr val="FF0000"/>
                </a:solidFill>
              </a:rPr>
              <a:t>Линия тангенсов</a:t>
            </a:r>
          </a:p>
        </p:txBody>
      </p:sp>
      <p:sp>
        <p:nvSpPr>
          <p:cNvPr id="11287" name="Line 23"/>
          <p:cNvSpPr>
            <a:spLocks noChangeShapeType="1"/>
          </p:cNvSpPr>
          <p:nvPr/>
        </p:nvSpPr>
        <p:spPr bwMode="auto">
          <a:xfrm>
            <a:off x="2209800" y="2209800"/>
            <a:ext cx="1828800" cy="0"/>
          </a:xfrm>
          <a:prstGeom prst="line">
            <a:avLst/>
          </a:prstGeom>
          <a:noFill/>
          <a:ln w="76200">
            <a:solidFill>
              <a:srgbClr val="00CC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8" name="Text Box 24"/>
          <p:cNvSpPr txBox="1">
            <a:spLocks noChangeArrowheads="1"/>
          </p:cNvSpPr>
          <p:nvPr/>
        </p:nvSpPr>
        <p:spPr bwMode="auto">
          <a:xfrm>
            <a:off x="609600" y="1828800"/>
            <a:ext cx="2438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>
                <a:solidFill>
                  <a:srgbClr val="00CC00"/>
                </a:solidFill>
              </a:rPr>
              <a:t>Линия котангенсов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1000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1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1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9" dur="1000"/>
                                        <p:tgtEl>
                                          <p:spTgt spid="11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6" dur="1000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3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3" dur="3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9" dur="10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 animBg="1"/>
      <p:bldP spid="11273" grpId="0" animBg="1"/>
      <p:bldP spid="11274" grpId="0" animBg="1"/>
      <p:bldP spid="11277" grpId="0" animBg="1"/>
      <p:bldP spid="11277" grpId="1" animBg="1"/>
      <p:bldP spid="11281" grpId="0" animBg="1"/>
      <p:bldP spid="11281" grpId="1" animBg="1"/>
      <p:bldP spid="11285" grpId="0" animBg="1"/>
      <p:bldP spid="11287" grpId="0" animBg="1"/>
      <p:bldP spid="1128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274638"/>
            <a:ext cx="8991600" cy="1020762"/>
          </a:xfrm>
        </p:spPr>
        <p:txBody>
          <a:bodyPr anchor="ctr">
            <a:normAutofit fontScale="90000"/>
          </a:bodyPr>
          <a:lstStyle/>
          <a:p>
            <a:pPr eaLnBrk="1" hangingPunct="1">
              <a:defRPr/>
            </a:pPr>
            <a:r>
              <a:rPr lang="ru-RU" sz="4000" smtClean="0">
                <a:solidFill>
                  <a:srgbClr val="6600CC"/>
                </a:solidFill>
              </a:rPr>
              <a:t>Периодичность </a:t>
            </a:r>
            <a:br>
              <a:rPr lang="ru-RU" sz="4000" smtClean="0">
                <a:solidFill>
                  <a:srgbClr val="6600CC"/>
                </a:solidFill>
              </a:rPr>
            </a:br>
            <a:r>
              <a:rPr lang="ru-RU" sz="4000" smtClean="0">
                <a:solidFill>
                  <a:srgbClr val="6600CC"/>
                </a:solidFill>
              </a:rPr>
              <a:t>функций тангенс и котангенс.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4605338" y="1828800"/>
            <a:ext cx="3776662" cy="3657600"/>
          </a:xfrm>
        </p:spPr>
        <p:txBody>
          <a:bodyPr/>
          <a:lstStyle/>
          <a:p>
            <a:pPr eaLnBrk="1" hangingPunct="1"/>
            <a:r>
              <a:rPr lang="ru-RU" sz="2800" smtClean="0"/>
              <a:t>Прибавим к углу </a:t>
            </a:r>
            <a:r>
              <a:rPr lang="el-GR" sz="2800" smtClean="0"/>
              <a:t>α</a:t>
            </a:r>
            <a:r>
              <a:rPr lang="ru-RU" sz="2800" smtClean="0"/>
              <a:t> угол </a:t>
            </a:r>
            <a:r>
              <a:rPr lang="el-GR" sz="2800" smtClean="0"/>
              <a:t>π</a:t>
            </a:r>
            <a:endParaRPr lang="ru-RU" sz="2800" smtClean="0"/>
          </a:p>
          <a:p>
            <a:pPr eaLnBrk="1" hangingPunct="1"/>
            <a:r>
              <a:rPr lang="ru-RU" sz="2800" smtClean="0"/>
              <a:t>Получим угол </a:t>
            </a:r>
            <a:r>
              <a:rPr lang="el-GR" sz="2800" smtClean="0"/>
              <a:t>α</a:t>
            </a:r>
            <a:r>
              <a:rPr lang="ru-RU" sz="2800" smtClean="0"/>
              <a:t>+</a:t>
            </a:r>
            <a:r>
              <a:rPr lang="el-GR" sz="2800" smtClean="0"/>
              <a:t>π</a:t>
            </a:r>
            <a:r>
              <a:rPr lang="ru-RU" sz="2800" smtClean="0"/>
              <a:t> тангенс и котангенс которого равны исходным.</a:t>
            </a:r>
          </a:p>
          <a:p>
            <a:pPr eaLnBrk="1" hangingPunct="1"/>
            <a:r>
              <a:rPr lang="el-GR" sz="2800" smtClean="0"/>
              <a:t>π</a:t>
            </a:r>
            <a:r>
              <a:rPr lang="ru-RU" sz="2800" smtClean="0"/>
              <a:t>-период функций тангенс и котангенс</a:t>
            </a:r>
            <a:endParaRPr lang="el-GR" sz="2800" smtClean="0"/>
          </a:p>
        </p:txBody>
      </p:sp>
      <p:sp>
        <p:nvSpPr>
          <p:cNvPr id="30724" name="Oval 5"/>
          <p:cNvSpPr>
            <a:spLocks noChangeArrowheads="1"/>
          </p:cNvSpPr>
          <p:nvPr/>
        </p:nvSpPr>
        <p:spPr bwMode="auto">
          <a:xfrm>
            <a:off x="762000" y="2209800"/>
            <a:ext cx="2895600" cy="2971800"/>
          </a:xfrm>
          <a:prstGeom prst="ellips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25" name="Line 6"/>
          <p:cNvSpPr>
            <a:spLocks noChangeShapeType="1"/>
          </p:cNvSpPr>
          <p:nvPr/>
        </p:nvSpPr>
        <p:spPr bwMode="auto">
          <a:xfrm>
            <a:off x="2209800" y="2209800"/>
            <a:ext cx="0" cy="297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26" name="Line 7"/>
          <p:cNvSpPr>
            <a:spLocks noChangeShapeType="1"/>
          </p:cNvSpPr>
          <p:nvPr/>
        </p:nvSpPr>
        <p:spPr bwMode="auto">
          <a:xfrm>
            <a:off x="762000" y="373380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27" name="Line 8"/>
          <p:cNvSpPr>
            <a:spLocks noChangeShapeType="1"/>
          </p:cNvSpPr>
          <p:nvPr/>
        </p:nvSpPr>
        <p:spPr bwMode="auto">
          <a:xfrm flipV="1">
            <a:off x="3657600" y="1600200"/>
            <a:ext cx="0" cy="4495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728" name="Line 9"/>
          <p:cNvSpPr>
            <a:spLocks noChangeShapeType="1"/>
          </p:cNvSpPr>
          <p:nvPr/>
        </p:nvSpPr>
        <p:spPr bwMode="auto">
          <a:xfrm>
            <a:off x="0" y="2209800"/>
            <a:ext cx="4724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729" name="Line 10"/>
          <p:cNvSpPr>
            <a:spLocks noChangeShapeType="1"/>
          </p:cNvSpPr>
          <p:nvPr/>
        </p:nvSpPr>
        <p:spPr bwMode="auto">
          <a:xfrm flipV="1">
            <a:off x="2209800" y="2971800"/>
            <a:ext cx="1219200" cy="762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0730" name="Text Box 11"/>
          <p:cNvSpPr txBox="1">
            <a:spLocks noChangeArrowheads="1"/>
          </p:cNvSpPr>
          <p:nvPr/>
        </p:nvSpPr>
        <p:spPr bwMode="auto">
          <a:xfrm>
            <a:off x="2590800" y="3352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800"/>
              <a:t>α</a:t>
            </a:r>
          </a:p>
        </p:txBody>
      </p:sp>
      <p:sp>
        <p:nvSpPr>
          <p:cNvPr id="30731" name="Line 12"/>
          <p:cNvSpPr>
            <a:spLocks noChangeShapeType="1"/>
          </p:cNvSpPr>
          <p:nvPr/>
        </p:nvSpPr>
        <p:spPr bwMode="auto">
          <a:xfrm flipV="1">
            <a:off x="457200" y="2133600"/>
            <a:ext cx="4267200" cy="274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32" name="Line 13"/>
          <p:cNvSpPr>
            <a:spLocks noChangeShapeType="1"/>
          </p:cNvSpPr>
          <p:nvPr/>
        </p:nvSpPr>
        <p:spPr bwMode="auto">
          <a:xfrm>
            <a:off x="3657600" y="2819400"/>
            <a:ext cx="0" cy="9144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33" name="Text Box 14"/>
          <p:cNvSpPr txBox="1">
            <a:spLocks noChangeArrowheads="1"/>
          </p:cNvSpPr>
          <p:nvPr/>
        </p:nvSpPr>
        <p:spPr bwMode="auto">
          <a:xfrm>
            <a:off x="3733800" y="3200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accent2"/>
                </a:solidFill>
              </a:rPr>
              <a:t>tg</a:t>
            </a:r>
            <a:r>
              <a:rPr lang="el-GR" sz="2400" b="1">
                <a:solidFill>
                  <a:schemeClr val="accent2"/>
                </a:solidFill>
              </a:rPr>
              <a:t>α</a:t>
            </a:r>
          </a:p>
        </p:txBody>
      </p:sp>
      <p:sp>
        <p:nvSpPr>
          <p:cNvPr id="30734" name="Line 15"/>
          <p:cNvSpPr>
            <a:spLocks noChangeShapeType="1"/>
          </p:cNvSpPr>
          <p:nvPr/>
        </p:nvSpPr>
        <p:spPr bwMode="auto">
          <a:xfrm>
            <a:off x="2209800" y="2209800"/>
            <a:ext cx="2438400" cy="0"/>
          </a:xfrm>
          <a:prstGeom prst="line">
            <a:avLst/>
          </a:prstGeom>
          <a:noFill/>
          <a:ln w="57150">
            <a:solidFill>
              <a:srgbClr val="00CC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35" name="Text Box 16"/>
          <p:cNvSpPr txBox="1">
            <a:spLocks noChangeArrowheads="1"/>
          </p:cNvSpPr>
          <p:nvPr/>
        </p:nvSpPr>
        <p:spPr bwMode="auto">
          <a:xfrm>
            <a:off x="2743200" y="16764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00CC00"/>
                </a:solidFill>
              </a:rPr>
              <a:t>ctg</a:t>
            </a:r>
            <a:r>
              <a:rPr lang="el-GR" sz="2400" b="1">
                <a:solidFill>
                  <a:srgbClr val="00CC00"/>
                </a:solidFill>
              </a:rPr>
              <a:t>α</a:t>
            </a:r>
          </a:p>
        </p:txBody>
      </p:sp>
      <p:sp>
        <p:nvSpPr>
          <p:cNvPr id="17433" name="Oval 25"/>
          <p:cNvSpPr>
            <a:spLocks noChangeArrowheads="1"/>
          </p:cNvSpPr>
          <p:nvPr/>
        </p:nvSpPr>
        <p:spPr bwMode="auto">
          <a:xfrm>
            <a:off x="3429000" y="28194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34" name="Line 26"/>
          <p:cNvSpPr>
            <a:spLocks noChangeShapeType="1"/>
          </p:cNvSpPr>
          <p:nvPr/>
        </p:nvSpPr>
        <p:spPr bwMode="auto">
          <a:xfrm flipH="1">
            <a:off x="990600" y="3733800"/>
            <a:ext cx="1219200" cy="762000"/>
          </a:xfrm>
          <a:prstGeom prst="line">
            <a:avLst/>
          </a:prstGeom>
          <a:noFill/>
          <a:ln w="57150">
            <a:solidFill>
              <a:srgbClr val="00C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5.18519E-6 C -0.00417 -0.01203 -0.00833 -0.02407 -0.02101 -0.03865 C -0.03368 -0.05323 -0.05469 -0.07684 -0.07622 -0.08772 C -0.09774 -0.0986 -0.12604 -0.10555 -0.15 -0.10347 C -0.17396 -0.10138 -0.20018 -0.08981 -0.21962 -0.07546 C -0.23906 -0.0611 -0.25521 -0.03842 -0.26702 -0.01759 C -0.27882 0.00325 -0.28577 0.0257 -0.2908 0.04908 C -0.29583 0.07246 -0.2974 0.09954 -0.2974 0.12292 C -0.2974 0.1463 -0.29549 0.17246 -0.2908 0.18959 C -0.28611 0.20672 -0.27205 0.21922 -0.26962 0.2264 C -0.26719 0.23357 -0.27552 0.23288 -0.27622 0.23334 " pathEditMode="relative" ptsTypes="aaaaaaaaaaA">
                                      <p:cBhvr>
                                        <p:cTn id="32" dur="3000" fill="hold"/>
                                        <p:tgtEl>
                                          <p:spTgt spid="174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17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33" grpId="0" animBg="1"/>
      <p:bldP spid="17433" grpId="1" animBg="1"/>
      <p:bldP spid="1743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8013"/>
            <a:ext cx="7620000" cy="854075"/>
          </a:xfrm>
        </p:spPr>
        <p:txBody>
          <a:bodyPr anchor="ctr">
            <a:normAutofit fontScale="90000"/>
          </a:bodyPr>
          <a:lstStyle/>
          <a:p>
            <a:pPr eaLnBrk="1" hangingPunct="1">
              <a:defRPr/>
            </a:pPr>
            <a:r>
              <a:rPr lang="ru-RU" sz="4000" dirty="0" smtClean="0">
                <a:solidFill>
                  <a:srgbClr val="6600CC"/>
                </a:solidFill>
              </a:rPr>
              <a:t>Свойства функций у=</a:t>
            </a:r>
            <a:r>
              <a:rPr lang="en-US" sz="4000" dirty="0" err="1" smtClean="0">
                <a:solidFill>
                  <a:srgbClr val="6600CC"/>
                </a:solidFill>
              </a:rPr>
              <a:t>tgx</a:t>
            </a:r>
            <a:r>
              <a:rPr lang="en-US" sz="4000" dirty="0" smtClean="0">
                <a:solidFill>
                  <a:srgbClr val="6600CC"/>
                </a:solidFill>
              </a:rPr>
              <a:t> </a:t>
            </a:r>
            <a:r>
              <a:rPr lang="ru-RU" sz="4000" dirty="0" smtClean="0">
                <a:solidFill>
                  <a:srgbClr val="6600CC"/>
                </a:solidFill>
              </a:rPr>
              <a:t>и у=</a:t>
            </a:r>
            <a:r>
              <a:rPr lang="en-US" sz="4000" dirty="0" err="1" smtClean="0">
                <a:solidFill>
                  <a:srgbClr val="6600CC"/>
                </a:solidFill>
              </a:rPr>
              <a:t>ctgx</a:t>
            </a:r>
            <a:endParaRPr lang="ru-RU" sz="4000" dirty="0" smtClean="0">
              <a:solidFill>
                <a:srgbClr val="6600CC"/>
              </a:solidFill>
            </a:endParaRPr>
          </a:p>
        </p:txBody>
      </p:sp>
      <p:graphicFrame>
        <p:nvGraphicFramePr>
          <p:cNvPr id="24635" name="Group 59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919932246"/>
              </p:ext>
            </p:extLst>
          </p:nvPr>
        </p:nvGraphicFramePr>
        <p:xfrm>
          <a:off x="685800" y="4858657"/>
          <a:ext cx="7315200" cy="1371600"/>
        </p:xfrm>
        <a:graphic>
          <a:graphicData uri="http://schemas.openxmlformats.org/drawingml/2006/table">
            <a:tbl>
              <a:tblPr/>
              <a:tblGrid>
                <a:gridCol w="1211263"/>
                <a:gridCol w="666750"/>
                <a:gridCol w="806450"/>
                <a:gridCol w="762000"/>
                <a:gridCol w="784225"/>
                <a:gridCol w="647700"/>
                <a:gridCol w="641350"/>
                <a:gridCol w="982662"/>
                <a:gridCol w="8128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х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π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ahoma" pitchFamily="34" charset="0"/>
                        </a:rPr>
                        <a:t>/6</a:t>
                      </a:r>
                      <a:endParaRPr kumimoji="0" lang="el-G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π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ahoma" pitchFamily="34" charset="0"/>
                        </a:rPr>
                        <a:t>/4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π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ahoma" pitchFamily="34" charset="0"/>
                        </a:rPr>
                        <a:t>/3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π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ahoma" pitchFamily="34" charset="0"/>
                        </a:rPr>
                        <a:t>/2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ahoma" pitchFamily="34" charset="0"/>
                        </a:rPr>
                        <a:t>3</a:t>
                      </a:r>
                      <a:r>
                        <a:rPr kumimoji="0" lang="el-G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π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ahoma" pitchFamily="34" charset="0"/>
                        </a:rPr>
                        <a:t>/2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ahoma" pitchFamily="34" charset="0"/>
                        </a:rPr>
                        <a:t>2</a:t>
                      </a:r>
                      <a:r>
                        <a:rPr kumimoji="0" lang="el-G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tgx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ahoma" pitchFamily="34" charset="0"/>
                        </a:rPr>
                        <a:t>1/√3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√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ctgx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√3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1/√3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78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676400"/>
            <a:ext cx="7924800" cy="4572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dirty="0" smtClean="0"/>
              <a:t>1) </a:t>
            </a:r>
            <a:r>
              <a:rPr lang="en-US" sz="2800" dirty="0" smtClean="0"/>
              <a:t>D(y)=(-</a:t>
            </a:r>
            <a:r>
              <a:rPr lang="el-GR" sz="2800" dirty="0" smtClean="0"/>
              <a:t>π</a:t>
            </a:r>
            <a:r>
              <a:rPr lang="en-US" sz="2800" dirty="0" smtClean="0"/>
              <a:t>/2; </a:t>
            </a:r>
            <a:r>
              <a:rPr lang="el-GR" sz="2800" dirty="0" smtClean="0"/>
              <a:t>π</a:t>
            </a:r>
            <a:r>
              <a:rPr lang="en-US" sz="2800" dirty="0" smtClean="0"/>
              <a:t>/2)-</a:t>
            </a:r>
            <a:r>
              <a:rPr lang="en-US" sz="2800" dirty="0" err="1" smtClean="0"/>
              <a:t>tgx</a:t>
            </a:r>
            <a:r>
              <a:rPr lang="en-US" sz="2800" dirty="0" smtClean="0"/>
              <a:t>; D(y)=(0; </a:t>
            </a:r>
            <a:r>
              <a:rPr lang="el-GR" sz="2800" dirty="0" smtClean="0"/>
              <a:t>π</a:t>
            </a:r>
            <a:r>
              <a:rPr lang="en-US" sz="2800" dirty="0" smtClean="0"/>
              <a:t>)-</a:t>
            </a:r>
            <a:r>
              <a:rPr lang="en-US" sz="2800" dirty="0" err="1" smtClean="0"/>
              <a:t>ctgx</a:t>
            </a:r>
            <a:endParaRPr lang="en-US" sz="2800" dirty="0" smtClean="0"/>
          </a:p>
          <a:p>
            <a:pPr eaLnBrk="1" hangingPunct="1">
              <a:buFontTx/>
              <a:buNone/>
            </a:pPr>
            <a:r>
              <a:rPr lang="en-US" sz="2800" dirty="0" smtClean="0"/>
              <a:t>2) E(y)=(-∞;+∞)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3) </a:t>
            </a:r>
            <a:r>
              <a:rPr lang="ru-RU" sz="2800" dirty="0" smtClean="0"/>
              <a:t>Функции нечетные.</a:t>
            </a:r>
          </a:p>
          <a:p>
            <a:pPr eaLnBrk="1" hangingPunct="1">
              <a:buFontTx/>
              <a:buNone/>
            </a:pPr>
            <a:r>
              <a:rPr lang="ru-RU" sz="2800" dirty="0" smtClean="0"/>
              <a:t>4) Функции периодические с периодом </a:t>
            </a:r>
            <a:r>
              <a:rPr lang="el-GR" sz="2800" dirty="0" smtClean="0"/>
              <a:t>π</a:t>
            </a:r>
            <a:endParaRPr lang="ru-RU" sz="2800" dirty="0" smtClean="0"/>
          </a:p>
          <a:p>
            <a:pPr eaLnBrk="1" hangingPunct="1">
              <a:buFontTx/>
              <a:buNone/>
            </a:pPr>
            <a:r>
              <a:rPr lang="ru-RU" sz="2800" dirty="0" smtClean="0"/>
              <a:t>5) Таблица значений функций </a:t>
            </a:r>
            <a:r>
              <a:rPr lang="ru-RU" sz="2800" b="1" dirty="0" smtClean="0"/>
              <a:t>у=</a:t>
            </a:r>
            <a:r>
              <a:rPr lang="en-US" sz="2800" b="1" dirty="0" err="1" smtClean="0"/>
              <a:t>tgx</a:t>
            </a:r>
            <a:r>
              <a:rPr lang="en-US" sz="2800" b="1" dirty="0" smtClean="0"/>
              <a:t> </a:t>
            </a:r>
            <a:r>
              <a:rPr lang="ru-RU" sz="2800" b="1" dirty="0" smtClean="0"/>
              <a:t>и у=</a:t>
            </a:r>
            <a:r>
              <a:rPr lang="en-US" sz="2800" b="1" dirty="0" err="1" smtClean="0"/>
              <a:t>ctgx</a:t>
            </a:r>
            <a:endParaRPr lang="el-GR" sz="2800" dirty="0" smtClean="0"/>
          </a:p>
          <a:p>
            <a:pPr eaLnBrk="1" hangingPunct="1"/>
            <a:endParaRPr lang="ru-RU" sz="2400" dirty="0" smtClean="0"/>
          </a:p>
          <a:p>
            <a:pPr eaLnBrk="1" hangingPunct="1"/>
            <a:endParaRPr lang="ru-RU" dirty="0" smtClean="0"/>
          </a:p>
          <a:p>
            <a:pPr eaLnBrk="1" hangingPunct="1">
              <a:buFontTx/>
              <a:buNone/>
            </a:pPr>
            <a:endParaRPr lang="ru-RU" dirty="0" smtClean="0"/>
          </a:p>
          <a:p>
            <a:pPr eaLnBrk="1" hangingPunct="1">
              <a:buFontTx/>
              <a:buNone/>
            </a:pPr>
            <a:endParaRPr lang="ru-RU" dirty="0" smtClean="0"/>
          </a:p>
        </p:txBody>
      </p:sp>
      <p:sp>
        <p:nvSpPr>
          <p:cNvPr id="15417" name="Text Box 57"/>
          <p:cNvSpPr txBox="1">
            <a:spLocks noChangeArrowheads="1"/>
          </p:cNvSpPr>
          <p:nvPr/>
        </p:nvSpPr>
        <p:spPr bwMode="auto">
          <a:xfrm>
            <a:off x="2667000" y="6248400"/>
            <a:ext cx="3048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/>
              <a:t>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5000" smtClean="0">
                <a:solidFill>
                  <a:srgbClr val="6600CC"/>
                </a:solidFill>
                <a:latin typeface="Arial" charset="0"/>
              </a:rPr>
              <a:t>Тангенсоида и котангенсоида</a:t>
            </a:r>
          </a:p>
        </p:txBody>
      </p:sp>
      <p:pic>
        <p:nvPicPr>
          <p:cNvPr id="32771" name="Picture 6" descr="Картинки по запросу тангенсоида применение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905000"/>
            <a:ext cx="3886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11" descr="Картинки по запросу котангенсоида применение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981200"/>
            <a:ext cx="457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-214313" y="1500188"/>
            <a:ext cx="6429376" cy="51435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2600" smtClean="0"/>
              <a:t>     Радуга возникает из-за того, что солнечный свет испытывает преломление в капельках воды, взвешенных в воздухе по закону преломления: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sz="2600" smtClean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sz="2600" smtClean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26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</a:t>
            </a:r>
            <a:r>
              <a:rPr lang="ru-RU" sz="2600" b="1" smtClean="0"/>
              <a:t>n</a:t>
            </a:r>
            <a:r>
              <a:rPr lang="ru-RU" sz="2600" b="1" baseline="-25000" smtClean="0"/>
              <a:t>1</a:t>
            </a:r>
            <a:r>
              <a:rPr lang="ru-RU" sz="2600" smtClean="0"/>
              <a:t> - показатель преломления первой среды</a:t>
            </a:r>
            <a:br>
              <a:rPr lang="ru-RU" sz="2600" smtClean="0"/>
            </a:br>
            <a:r>
              <a:rPr lang="ru-RU" sz="2600" b="1" smtClean="0"/>
              <a:t> n</a:t>
            </a:r>
            <a:r>
              <a:rPr lang="ru-RU" sz="2600" b="1" baseline="-25000" smtClean="0"/>
              <a:t>2</a:t>
            </a:r>
            <a:r>
              <a:rPr lang="ru-RU" sz="2600" smtClean="0"/>
              <a:t> - показатель преломления второй среды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2600" b="1" i="1" smtClean="0">
                <a:solidFill>
                  <a:srgbClr val="CCEC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ahoma" pitchFamily="34" charset="0"/>
              </a:rPr>
              <a:t>     </a:t>
            </a:r>
            <a:r>
              <a:rPr lang="el-GR" sz="2600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ahoma" pitchFamily="34" charset="0"/>
              </a:rPr>
              <a:t>α</a:t>
            </a:r>
            <a:r>
              <a:rPr lang="ru-RU" sz="2600" smtClean="0">
                <a:cs typeface="Tahoma" pitchFamily="34" charset="0"/>
              </a:rPr>
              <a:t>-угол падения, </a:t>
            </a:r>
            <a:r>
              <a:rPr lang="el-GR" sz="2600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β</a:t>
            </a:r>
            <a:r>
              <a:rPr lang="ru-RU" sz="2600" smtClean="0">
                <a:cs typeface="Arial" pitchFamily="34" charset="0"/>
              </a:rPr>
              <a:t>-угол преломления света</a:t>
            </a:r>
            <a:endParaRPr lang="ru-RU" sz="2600" smtClean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sz="2600" smtClean="0"/>
          </a:p>
        </p:txBody>
      </p:sp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1143000" y="3429000"/>
            <a:ext cx="4143375" cy="7620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sz="32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Book" pitchFamily="34" charset="0"/>
              </a:rPr>
              <a:t>sin </a:t>
            </a:r>
            <a:r>
              <a:rPr lang="el-GR" sz="32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Book" pitchFamily="34" charset="0"/>
                <a:cs typeface="AngsanaUPC" pitchFamily="18" charset="-34"/>
              </a:rPr>
              <a:t>α</a:t>
            </a:r>
            <a:r>
              <a:rPr lang="en-US" sz="32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UPC" pitchFamily="18" charset="-34"/>
                <a:cs typeface="AngsanaUPC" pitchFamily="18" charset="-34"/>
              </a:rPr>
              <a:t> </a:t>
            </a:r>
            <a:r>
              <a:rPr lang="en-US" sz="32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Book" pitchFamily="34" charset="0"/>
              </a:rPr>
              <a:t>/ sin </a:t>
            </a:r>
            <a:r>
              <a:rPr lang="el-GR" sz="32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β</a:t>
            </a:r>
            <a:r>
              <a:rPr lang="en-US" sz="32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Book" pitchFamily="34" charset="0"/>
              </a:rPr>
              <a:t> = n</a:t>
            </a:r>
            <a:r>
              <a:rPr lang="en-US" sz="3200" b="1" i="1" baseline="-25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Book" pitchFamily="34" charset="0"/>
              </a:rPr>
              <a:t>1</a:t>
            </a:r>
            <a:r>
              <a:rPr lang="en-US" sz="32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Book" pitchFamily="34" charset="0"/>
              </a:rPr>
              <a:t> / n</a:t>
            </a:r>
            <a:r>
              <a:rPr lang="en-US" sz="3200" b="1" i="1" baseline="-25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Book" pitchFamily="34" charset="0"/>
              </a:rPr>
              <a:t>2</a:t>
            </a:r>
            <a:endParaRPr lang="ru-RU" sz="3200" b="1" i="1" baseline="-250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ranklin Gothic Book" pitchFamily="34" charset="0"/>
            </a:endParaRPr>
          </a:p>
        </p:txBody>
      </p:sp>
      <p:pic>
        <p:nvPicPr>
          <p:cNvPr id="5" name="Picture 9" descr="180px-Prism_rainbow_schem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715008" y="214290"/>
            <a:ext cx="3181344" cy="207170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2706" name="Picture 2" descr="http://yellowinform.ru/wp-content/uploads/2009/02/radug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2500306"/>
            <a:ext cx="3071834" cy="418625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Заголовок 6"/>
          <p:cNvSpPr>
            <a:spLocks noGrp="1"/>
          </p:cNvSpPr>
          <p:nvPr>
            <p:ph type="title" idx="4294967295"/>
          </p:nvPr>
        </p:nvSpPr>
        <p:spPr>
          <a:xfrm>
            <a:off x="457200" y="357166"/>
            <a:ext cx="8686800" cy="838200"/>
          </a:xfrm>
        </p:spPr>
        <p:txBody>
          <a:bodyPr anchor="ctr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3600" kern="1200" cap="all" dirty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</a:rPr>
              <a:t>Теория радуги</a:t>
            </a:r>
          </a:p>
        </p:txBody>
      </p:sp>
    </p:spTree>
  </p:cSld>
  <p:clrMapOvr>
    <a:masterClrMapping/>
  </p:clrMapOvr>
  <p:transition spd="med">
    <p:wedge/>
    <p:sndAc>
      <p:endSnd/>
    </p:sndAc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5" descr="320px-Rainbow_form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219200"/>
            <a:ext cx="4510088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Text Box 7"/>
          <p:cNvSpPr txBox="1">
            <a:spLocks noChangeArrowheads="1"/>
          </p:cNvSpPr>
          <p:nvPr/>
        </p:nvSpPr>
        <p:spPr bwMode="auto">
          <a:xfrm>
            <a:off x="4876800" y="357188"/>
            <a:ext cx="4267200" cy="677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2800" b="1" dirty="0">
                <a:solidFill>
                  <a:srgbClr val="080808"/>
                </a:solidFill>
                <a:latin typeface="+mn-lt"/>
              </a:rPr>
              <a:t>1.</a:t>
            </a:r>
            <a:r>
              <a:rPr lang="ru-RU" sz="2800" b="1" dirty="0">
                <a:latin typeface="+mn-lt"/>
              </a:rPr>
              <a:t> </a:t>
            </a:r>
            <a:r>
              <a:rPr lang="ru-RU" sz="2800" dirty="0">
                <a:latin typeface="+mn-lt"/>
              </a:rPr>
              <a:t>Сферическая капля  </a:t>
            </a:r>
          </a:p>
          <a:p>
            <a:pPr algn="r">
              <a:defRPr/>
            </a:pPr>
            <a:r>
              <a:rPr lang="ru-RU" sz="2800" dirty="0">
                <a:latin typeface="+mn-lt"/>
              </a:rPr>
              <a:t> </a:t>
            </a:r>
            <a:r>
              <a:rPr lang="ru-RU" sz="2800" b="1" dirty="0">
                <a:solidFill>
                  <a:srgbClr val="080808"/>
                </a:solidFill>
                <a:latin typeface="+mn-lt"/>
              </a:rPr>
              <a:t>2. </a:t>
            </a:r>
            <a:r>
              <a:rPr lang="ru-RU" sz="2800" dirty="0">
                <a:latin typeface="+mn-lt"/>
              </a:rPr>
              <a:t>Внутреннее</a:t>
            </a:r>
            <a:r>
              <a:rPr lang="en-US" sz="2800" dirty="0">
                <a:latin typeface="+mn-lt"/>
              </a:rPr>
              <a:t> </a:t>
            </a:r>
            <a:r>
              <a:rPr lang="ru-RU" sz="2800" dirty="0">
                <a:latin typeface="+mn-lt"/>
              </a:rPr>
              <a:t>отражение </a:t>
            </a:r>
            <a:r>
              <a:rPr lang="ru-RU" sz="2800" b="1" dirty="0">
                <a:solidFill>
                  <a:srgbClr val="080808"/>
                </a:solidFill>
                <a:latin typeface="+mn-lt"/>
              </a:rPr>
              <a:t>3. </a:t>
            </a:r>
            <a:r>
              <a:rPr lang="ru-RU" sz="2800" dirty="0">
                <a:latin typeface="+mn-lt"/>
              </a:rPr>
              <a:t>Первичная радуга         </a:t>
            </a:r>
            <a:r>
              <a:rPr lang="ru-RU" sz="2800" b="1" dirty="0">
                <a:solidFill>
                  <a:srgbClr val="080808"/>
                </a:solidFill>
                <a:latin typeface="+mn-lt"/>
              </a:rPr>
              <a:t>4. </a:t>
            </a:r>
            <a:r>
              <a:rPr lang="ru-RU" sz="2800" dirty="0">
                <a:latin typeface="+mn-lt"/>
              </a:rPr>
              <a:t>Преломление   </a:t>
            </a:r>
            <a:r>
              <a:rPr lang="ru-RU" sz="2800" b="1" dirty="0">
                <a:latin typeface="+mn-lt"/>
              </a:rPr>
              <a:t>                       </a:t>
            </a:r>
            <a:r>
              <a:rPr lang="ru-RU" sz="2800" b="1" dirty="0">
                <a:solidFill>
                  <a:srgbClr val="080808"/>
                </a:solidFill>
                <a:latin typeface="+mn-lt"/>
              </a:rPr>
              <a:t>5. </a:t>
            </a:r>
            <a:r>
              <a:rPr lang="ru-RU" sz="2800" dirty="0">
                <a:latin typeface="+mn-lt"/>
              </a:rPr>
              <a:t>Вторичная радуга                 </a:t>
            </a:r>
            <a:r>
              <a:rPr lang="ru-RU" sz="2800" b="1" dirty="0">
                <a:solidFill>
                  <a:srgbClr val="080808"/>
                </a:solidFill>
                <a:latin typeface="+mn-lt"/>
              </a:rPr>
              <a:t>6. </a:t>
            </a:r>
            <a:r>
              <a:rPr lang="ru-RU" sz="2800" dirty="0">
                <a:latin typeface="+mn-lt"/>
              </a:rPr>
              <a:t>Входящий луч света              </a:t>
            </a:r>
            <a:r>
              <a:rPr lang="ru-RU" sz="2800" b="1" dirty="0">
                <a:solidFill>
                  <a:srgbClr val="080808"/>
                </a:solidFill>
                <a:latin typeface="+mn-lt"/>
              </a:rPr>
              <a:t>7. </a:t>
            </a:r>
            <a:r>
              <a:rPr lang="ru-RU" sz="2800" dirty="0">
                <a:latin typeface="+mn-lt"/>
              </a:rPr>
              <a:t>Ход лучей при формировании первичной радуги                                             </a:t>
            </a:r>
            <a:r>
              <a:rPr lang="ru-RU" sz="2800" b="1" dirty="0">
                <a:solidFill>
                  <a:srgbClr val="080808"/>
                </a:solidFill>
                <a:latin typeface="+mn-lt"/>
              </a:rPr>
              <a:t>8. </a:t>
            </a:r>
            <a:r>
              <a:rPr lang="ru-RU" sz="2800" dirty="0">
                <a:latin typeface="+mn-lt"/>
              </a:rPr>
              <a:t>Ход лучей при  формировании вторичной радуги                                          </a:t>
            </a:r>
            <a:r>
              <a:rPr lang="ru-RU" sz="2800" b="1" dirty="0">
                <a:solidFill>
                  <a:srgbClr val="080808"/>
                </a:solidFill>
                <a:latin typeface="+mn-lt"/>
              </a:rPr>
              <a:t>9.</a:t>
            </a:r>
            <a:r>
              <a:rPr lang="ru-RU" sz="2800" dirty="0">
                <a:solidFill>
                  <a:srgbClr val="080808"/>
                </a:solidFill>
                <a:latin typeface="+mn-lt"/>
              </a:rPr>
              <a:t> </a:t>
            </a:r>
            <a:r>
              <a:rPr lang="ru-RU" sz="2800" dirty="0">
                <a:latin typeface="+mn-lt"/>
              </a:rPr>
              <a:t>Наблюдатель                       </a:t>
            </a:r>
            <a:r>
              <a:rPr lang="ru-RU" sz="2800" b="1" dirty="0">
                <a:solidFill>
                  <a:srgbClr val="080808"/>
                </a:solidFill>
                <a:latin typeface="+mn-lt"/>
              </a:rPr>
              <a:t>10-12. </a:t>
            </a:r>
            <a:r>
              <a:rPr lang="ru-RU" sz="2800" dirty="0">
                <a:latin typeface="+mn-lt"/>
              </a:rPr>
              <a:t>Область формирования радуги</a:t>
            </a:r>
            <a:r>
              <a:rPr lang="ru-RU" sz="2800" dirty="0">
                <a:latin typeface="Times New Roman" pitchFamily="18" charset="0"/>
              </a:rPr>
              <a:t>.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301752" y="0"/>
            <a:ext cx="8686800" cy="1298448"/>
          </a:xfrm>
        </p:spPr>
        <p:txBody>
          <a:bodyPr anchor="ctr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3200" kern="1200" cap="all" dirty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</a:rPr>
              <a:t>Схема образования</a:t>
            </a:r>
            <a:br>
              <a:rPr lang="ru-RU" sz="3200" kern="1200" cap="all" dirty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</a:rPr>
            </a:br>
            <a:r>
              <a:rPr lang="ru-RU" sz="3200" kern="1200" cap="all" dirty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</a:rPr>
              <a:t>Радуги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6"/>
          <p:cNvSpPr>
            <a:spLocks noGrp="1" noChangeArrowheads="1"/>
          </p:cNvSpPr>
          <p:nvPr>
            <p:ph type="title"/>
          </p:nvPr>
        </p:nvSpPr>
        <p:spPr>
          <a:xfrm>
            <a:off x="831850" y="-152400"/>
            <a:ext cx="6870700" cy="1600200"/>
          </a:xfrm>
        </p:spPr>
        <p:txBody>
          <a:bodyPr/>
          <a:lstStyle/>
          <a:p>
            <a:pPr eaLnBrk="1" hangingPunct="1"/>
            <a:r>
              <a:rPr lang="ru-RU" sz="5000" smtClean="0">
                <a:latin typeface="Arial" charset="0"/>
              </a:rPr>
              <a:t>Лазерный измеритель</a:t>
            </a:r>
          </a:p>
        </p:txBody>
      </p:sp>
      <p:sp>
        <p:nvSpPr>
          <p:cNvPr id="51203" name="Содержимое 4"/>
          <p:cNvSpPr>
            <a:spLocks noGrp="1"/>
          </p:cNvSpPr>
          <p:nvPr>
            <p:ph type="body" idx="1"/>
          </p:nvPr>
        </p:nvSpPr>
        <p:spPr>
          <a:xfrm>
            <a:off x="685800" y="1828800"/>
            <a:ext cx="3421063" cy="3657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400" smtClean="0"/>
              <a:t>   Не вставая с места, вы направляете один лазерный луч в первую точку, еще один – во вторую, а встроенная программа с помощью старой доброй тригонометрии рассчитывает расстояние между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400" smtClean="0"/>
              <a:t>     двумя точками.</a:t>
            </a:r>
          </a:p>
          <a:p>
            <a:pPr eaLnBrk="1" hangingPunct="1">
              <a:lnSpc>
                <a:spcPct val="90000"/>
              </a:lnSpc>
            </a:pPr>
            <a:endParaRPr lang="ru-RU" sz="2400" smtClean="0"/>
          </a:p>
        </p:txBody>
      </p:sp>
      <p:pic>
        <p:nvPicPr>
          <p:cNvPr id="51204" name="Picture 2" descr="red_point_measure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1676400"/>
            <a:ext cx="4481513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914400"/>
          </a:xfrm>
        </p:spPr>
        <p:txBody>
          <a:bodyPr/>
          <a:lstStyle/>
          <a:p>
            <a:pPr eaLnBrk="1" hangingPunct="1"/>
            <a:r>
              <a:rPr lang="ru-RU" sz="5000" smtClean="0">
                <a:solidFill>
                  <a:srgbClr val="6600CC"/>
                </a:solidFill>
                <a:latin typeface="Arial" charset="0"/>
              </a:rPr>
              <a:t>Гониометрия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36650" y="1447800"/>
            <a:ext cx="6870700" cy="3962400"/>
          </a:xfrm>
        </p:spPr>
        <p:txBody>
          <a:bodyPr/>
          <a:lstStyle/>
          <a:p>
            <a:pPr eaLnBrk="1" hangingPunct="1"/>
            <a:r>
              <a:rPr lang="ru-RU" sz="3200" dirty="0" smtClean="0"/>
              <a:t>Часть тригонометрии, которая изучает свойства тригонометрических функций и зависимости между ними</a:t>
            </a:r>
            <a:r>
              <a:rPr lang="ru-RU" sz="3200" dirty="0" smtClean="0"/>
              <a:t>, </a:t>
            </a:r>
            <a:r>
              <a:rPr lang="ru-RU" sz="3200" dirty="0" smtClean="0"/>
              <a:t>начали называть</a:t>
            </a:r>
            <a:r>
              <a:rPr lang="ru-RU" sz="3200" dirty="0" smtClean="0">
                <a:latin typeface="Arial" charset="0"/>
              </a:rPr>
              <a:t> </a:t>
            </a:r>
            <a:r>
              <a:rPr lang="ru-RU" sz="3200" i="1" dirty="0" smtClean="0"/>
              <a:t>гониометрией </a:t>
            </a:r>
            <a:r>
              <a:rPr lang="ru-RU" sz="3200" dirty="0" smtClean="0"/>
              <a:t>(в переводе – наука об измерении углов, от греческого </a:t>
            </a:r>
            <a:r>
              <a:rPr lang="ru-RU" sz="3200" dirty="0" smtClean="0">
                <a:sym typeface="Symbol" pitchFamily="18" charset="2"/>
              </a:rPr>
              <a:t></a:t>
            </a:r>
            <a:r>
              <a:rPr lang="ru-RU" sz="3200" dirty="0" smtClean="0"/>
              <a:t> - угол,  </a:t>
            </a:r>
            <a:r>
              <a:rPr lang="ru-RU" sz="3200" dirty="0" smtClean="0">
                <a:sym typeface="Symbol" pitchFamily="18" charset="2"/>
              </a:rPr>
              <a:t></a:t>
            </a:r>
            <a:r>
              <a:rPr lang="ru-RU" sz="3200" dirty="0" smtClean="0"/>
              <a:t>- измеряю).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457200"/>
            <a:ext cx="42799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dirty="0" smtClean="0">
                <a:latin typeface="Arial" charset="0"/>
              </a:rPr>
              <a:t>   </a:t>
            </a:r>
            <a:r>
              <a:rPr lang="ru-RU" sz="3600" dirty="0" smtClean="0"/>
              <a:t>Термин </a:t>
            </a:r>
            <a:r>
              <a:rPr lang="ru-RU" sz="3600" i="1" dirty="0" smtClean="0"/>
              <a:t>гониометрия</a:t>
            </a:r>
            <a:r>
              <a:rPr lang="ru-RU" sz="3600" dirty="0" smtClean="0"/>
              <a:t> в последнее время употребляется в медицине и связан с измерениями углов и работой суставов</a:t>
            </a:r>
          </a:p>
        </p:txBody>
      </p:sp>
      <p:pic>
        <p:nvPicPr>
          <p:cNvPr id="58371" name="Picture 6" descr="ANd9GcRsX1mXgDEMH6cB0bWhhnXp9cyypbp6L7FFL1T0eAM-n55QconT4nGfsGY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651526"/>
            <a:ext cx="2663371" cy="2411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2" name="Picture 7" descr="ANd9GcQLUcOH48aTwVjxtvY7TQRAAclRUULiJ5frNm4acmpUHTosAYyeqxuD5j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49571" y="0"/>
            <a:ext cx="2438400" cy="210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8" descr="ANd9GcR5v4RIjOMwcsimRJNOwujokSoGY0VSMhLH07qx7_5K0C4AvBhC8nHENN4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09028" y="4063473"/>
            <a:ext cx="4034971" cy="2794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00232" y="-750952"/>
            <a:ext cx="6870700" cy="1600200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Домашнее задание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990600"/>
            <a:ext cx="4191000" cy="3657600"/>
          </a:xfrm>
        </p:spPr>
        <p:txBody>
          <a:bodyPr/>
          <a:lstStyle/>
          <a:p>
            <a:r>
              <a:rPr lang="ru-RU" dirty="0" smtClean="0"/>
              <a:t>Знать понятия и свойства тригонометрических функций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389846" y="1600200"/>
            <a:ext cx="4343400" cy="3657600"/>
          </a:xfrm>
        </p:spPr>
        <p:txBody>
          <a:bodyPr/>
          <a:lstStyle/>
          <a:p>
            <a:r>
              <a:rPr lang="ru-RU" dirty="0" smtClean="0"/>
              <a:t>Найдите по графику наименьшее </a:t>
            </a:r>
            <a:r>
              <a:rPr lang="ru-RU" dirty="0"/>
              <a:t>и наибольшее значения функции, промежутки возрастания и убывания функции, при каких значениях  х   f(x) &gt; 0.</a:t>
            </a:r>
          </a:p>
          <a:p>
            <a:r>
              <a:rPr lang="ru-RU" dirty="0"/>
              <a:t> 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24200"/>
            <a:ext cx="4525554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153895"/>
      </p:ext>
    </p:extLst>
  </p:cSld>
  <p:clrMapOvr>
    <a:masterClrMapping/>
  </p:clrMapOvr>
</p:sld>
</file>

<file path=ppt/theme/theme1.xml><?xml version="1.0" encoding="utf-8"?>
<a:theme xmlns:a="http://schemas.openxmlformats.org/drawingml/2006/main" name="Пастель">
  <a:themeElements>
    <a:clrScheme name="Пастель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1365</TotalTime>
  <Words>874</Words>
  <Application>Microsoft Office PowerPoint</Application>
  <PresentationFormat>Экран (4:3)</PresentationFormat>
  <Paragraphs>249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37</vt:i4>
      </vt:variant>
    </vt:vector>
  </HeadingPairs>
  <TitlesOfParts>
    <vt:vector size="48" baseType="lpstr">
      <vt:lpstr>AngsanaUPC</vt:lpstr>
      <vt:lpstr>Arial</vt:lpstr>
      <vt:lpstr>Calibri</vt:lpstr>
      <vt:lpstr>Comic Sans MS</vt:lpstr>
      <vt:lpstr>Franklin Gothic Book</vt:lpstr>
      <vt:lpstr>Symbol</vt:lpstr>
      <vt:lpstr>Tahoma</vt:lpstr>
      <vt:lpstr>Times New Roman</vt:lpstr>
      <vt:lpstr>Wingdings</vt:lpstr>
      <vt:lpstr>Пастель</vt:lpstr>
      <vt:lpstr>Оформление по умолчанию</vt:lpstr>
      <vt:lpstr>Презентация PowerPoint</vt:lpstr>
      <vt:lpstr>Расшифруйте анаграммы</vt:lpstr>
      <vt:lpstr>Определите вид функции и назовите ее свойства</vt:lpstr>
      <vt:lpstr>Определите вид функции и назовите ее свойства</vt:lpstr>
      <vt:lpstr>Определите вид функции и назовите ее свойства</vt:lpstr>
      <vt:lpstr>Определите вид функции и назовите ее свойства</vt:lpstr>
      <vt:lpstr>Найдите область определения функций:  y=lg(3х²-15х)    y=lg(16x²+4х) </vt:lpstr>
      <vt:lpstr>МАТЕМАТИЧЕСКИЙ ДИКТАНТ</vt:lpstr>
      <vt:lpstr>Презентация PowerPoint</vt:lpstr>
      <vt:lpstr>Укажите промежутки монотонности и знакопостоянства, наибольшее и наименьшее значения функции</vt:lpstr>
      <vt:lpstr>Какие элементарные функции вы знаете?</vt:lpstr>
      <vt:lpstr>  Функция y=cosx и  ее график</vt:lpstr>
      <vt:lpstr>Косинус острого угла</vt:lpstr>
      <vt:lpstr>Косинус на тригонометрической окружности</vt:lpstr>
      <vt:lpstr>Четность функции косинус</vt:lpstr>
      <vt:lpstr>Периодичность функции косинус</vt:lpstr>
      <vt:lpstr>Функция у=сosx</vt:lpstr>
      <vt:lpstr>Косинусоида</vt:lpstr>
      <vt:lpstr>  Функция y=sinx и  ее график</vt:lpstr>
      <vt:lpstr>Синус острого угла </vt:lpstr>
      <vt:lpstr>Синус на тригонометрической окружности</vt:lpstr>
      <vt:lpstr>Исследование функции  синус на четность</vt:lpstr>
      <vt:lpstr>Периодичность функции синус</vt:lpstr>
      <vt:lpstr>Функция у=sinx</vt:lpstr>
      <vt:lpstr>Постройте синусоиду  Проверка в графической программе </vt:lpstr>
      <vt:lpstr>Презентация PowerPoint</vt:lpstr>
      <vt:lpstr>Тангенс и котангенс</vt:lpstr>
      <vt:lpstr>Тангенс и котангенс на тригонометрической окружности.</vt:lpstr>
      <vt:lpstr>Периодичность  функций тангенс и котангенс.</vt:lpstr>
      <vt:lpstr>Свойства функций у=tgx и у=ctgx</vt:lpstr>
      <vt:lpstr>Тангенсоида и котангенсоида</vt:lpstr>
      <vt:lpstr>Теория радуги</vt:lpstr>
      <vt:lpstr>Схема образования Радуги</vt:lpstr>
      <vt:lpstr>Лазерный измеритель</vt:lpstr>
      <vt:lpstr>Гониометрия</vt:lpstr>
      <vt:lpstr>Презентация PowerPoint</vt:lpstr>
      <vt:lpstr>Домашнее задание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Пользователь</dc:creator>
  <cp:lastModifiedBy>Таня</cp:lastModifiedBy>
  <cp:revision>90</cp:revision>
  <cp:lastPrinted>1601-01-01T00:00:00Z</cp:lastPrinted>
  <dcterms:created xsi:type="dcterms:W3CDTF">1601-01-01T00:00:00Z</dcterms:created>
  <dcterms:modified xsi:type="dcterms:W3CDTF">2020-01-16T09:13:17Z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