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Default Extension="bin" ContentType="application/vnd.ms-powerpoint.smartTags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7" r:id="rId6"/>
    <p:sldId id="260" r:id="rId7"/>
    <p:sldId id="261" r:id="rId8"/>
    <p:sldId id="262" r:id="rId9"/>
    <p:sldId id="268" r:id="rId10"/>
    <p:sldId id="263" r:id="rId11"/>
    <p:sldId id="264" r:id="rId12"/>
    <p:sldId id="265" r:id="rId13"/>
    <p:sldId id="266" r:id="rId14"/>
  </p:sldIdLst>
  <p:sldSz cx="9144000" cy="6858000" type="screen4x3"/>
  <p:notesSz cx="6858000" cy="9144000"/>
  <p:smartTags r:id="rId16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33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microsoft.com/office/2006/relationships/smartTags" Target="smartTags.bin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060B0D-A794-4D1F-8552-0F7C0D40B39A}" type="datetimeFigureOut">
              <a:rPr lang="ru-RU" smtClean="0"/>
              <a:pPr/>
              <a:t>14.12.2017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D789F4C-BDE1-462B-839C-A50687AA62E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D789F4C-BDE1-462B-839C-A50687AA62E2}" type="slidenum">
              <a:rPr lang="ru-RU" smtClean="0"/>
              <a:pPr/>
              <a:t>8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угольник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Прямоугольник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Прямоугольник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Прямоугольник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Прямоугольник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Скругленный прямоугольник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Скругленный прямоугольник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Прямоугольник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Прямоугольник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988038A1-649B-43D0-82B8-389E8AA56EE0}" type="datetimeFigureOut">
              <a:rPr lang="ru-RU" smtClean="0"/>
              <a:pPr/>
              <a:t>14.12.2017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9BE03449-3161-4B1F-A411-36C643434D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038A1-649B-43D0-82B8-389E8AA56EE0}" type="datetimeFigureOut">
              <a:rPr lang="ru-RU" smtClean="0"/>
              <a:pPr/>
              <a:t>14.12.2017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03449-3161-4B1F-A411-36C643434D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038A1-649B-43D0-82B8-389E8AA56EE0}" type="datetimeFigureOut">
              <a:rPr lang="ru-RU" smtClean="0"/>
              <a:pPr/>
              <a:t>14.12.2017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03449-3161-4B1F-A411-36C643434D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038A1-649B-43D0-82B8-389E8AA56EE0}" type="datetimeFigureOut">
              <a:rPr lang="ru-RU" smtClean="0"/>
              <a:pPr/>
              <a:t>14.12.2017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03449-3161-4B1F-A411-36C643434D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6" name="Дата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988038A1-649B-43D0-82B8-389E8AA56EE0}" type="datetimeFigureOut">
              <a:rPr lang="ru-RU" smtClean="0"/>
              <a:pPr/>
              <a:t>14.12.2017</a:t>
            </a:fld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9BE03449-3161-4B1F-A411-36C643434D31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988038A1-649B-43D0-82B8-389E8AA56EE0}" type="datetimeFigureOut">
              <a:rPr lang="ru-RU" smtClean="0"/>
              <a:pPr/>
              <a:t>14.12.2017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9BE03449-3161-4B1F-A411-36C643434D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038A1-649B-43D0-82B8-389E8AA56EE0}" type="datetimeFigureOut">
              <a:rPr lang="ru-RU" smtClean="0"/>
              <a:pPr/>
              <a:t>14.12.2017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03449-3161-4B1F-A411-36C643434D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038A1-649B-43D0-82B8-389E8AA56EE0}" type="datetimeFigureOut">
              <a:rPr lang="ru-RU" smtClean="0"/>
              <a:pPr/>
              <a:t>14.12.2017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03449-3161-4B1F-A411-36C643434D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038A1-649B-43D0-82B8-389E8AA56EE0}" type="datetimeFigureOut">
              <a:rPr lang="ru-RU" smtClean="0"/>
              <a:pPr/>
              <a:t>14.12.2017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03449-3161-4B1F-A411-36C643434D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038A1-649B-43D0-82B8-389E8AA56EE0}" type="datetimeFigureOut">
              <a:rPr lang="ru-RU" smtClean="0"/>
              <a:pPr/>
              <a:t>14.12.2017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03449-3161-4B1F-A411-36C643434D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038A1-649B-43D0-82B8-389E8AA56EE0}" type="datetimeFigureOut">
              <a:rPr lang="ru-RU" smtClean="0"/>
              <a:pPr/>
              <a:t>14.12.2017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E03449-3161-4B1F-A411-36C643434D3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угольник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Прямоугольник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Прямоугольник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Прямоугольник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Прямоугольник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Скругленный прямоугольник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Скругленный прямоугольник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Прямоугольник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Прямоугольник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Прямоугольник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Прямоугольник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Прямоугольник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Прямоугольник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988038A1-649B-43D0-82B8-389E8AA56EE0}" type="datetimeFigureOut">
              <a:rPr lang="ru-RU" smtClean="0"/>
              <a:pPr/>
              <a:t>14.12.2017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9BE03449-3161-4B1F-A411-36C643434D3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28596" y="857232"/>
            <a:ext cx="8458200" cy="1857388"/>
          </a:xfrm>
        </p:spPr>
        <p:txBody>
          <a:bodyPr>
            <a:normAutofit fontScale="90000"/>
          </a:bodyPr>
          <a:lstStyle/>
          <a:p>
            <a:pPr algn="ctr"/>
            <a:r>
              <a:rPr lang="ru-RU" sz="6000" dirty="0">
                <a:latin typeface="Times New Roman" pitchFamily="18" charset="0"/>
                <a:cs typeface="Times New Roman" pitchFamily="18" charset="0"/>
              </a:rPr>
              <a:t>Урок-турнир</a:t>
            </a:r>
            <a:br>
              <a:rPr lang="ru-RU" sz="6000" dirty="0">
                <a:latin typeface="Times New Roman" pitchFamily="18" charset="0"/>
                <a:cs typeface="Times New Roman" pitchFamily="18" charset="0"/>
              </a:rPr>
            </a:br>
            <a:r>
              <a:rPr lang="ru-RU" sz="6000" dirty="0">
                <a:latin typeface="Times New Roman" pitchFamily="18" charset="0"/>
                <a:cs typeface="Times New Roman" pitchFamily="18" charset="0"/>
              </a:rPr>
              <a:t> в 8 классе по теме: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500430" y="3929066"/>
            <a:ext cx="5357850" cy="1723472"/>
          </a:xfrm>
        </p:spPr>
        <p:txBody>
          <a:bodyPr>
            <a:normAutofit fontScale="92500"/>
          </a:bodyPr>
          <a:lstStyle/>
          <a:p>
            <a:pPr algn="r"/>
            <a:r>
              <a:rPr lang="ru-RU" sz="4400" b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Первоначальные химические понятия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857752" y="5429264"/>
            <a:ext cx="407196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учитель </a:t>
            </a:r>
            <a:r>
              <a:rPr lang="ru-RU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химии</a:t>
            </a:r>
            <a:r>
              <a:rPr lang="ru-RU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МОУ СОШ п.Ручей</a:t>
            </a:r>
          </a:p>
          <a:p>
            <a:pPr algn="ctr"/>
            <a:r>
              <a:rPr lang="ru-RU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i="1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Ларюхина</a:t>
            </a:r>
            <a:r>
              <a:rPr lang="ru-RU" sz="2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Ирина Евгеньевна</a:t>
            </a:r>
            <a:endParaRPr lang="ru-RU" sz="2000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вода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rot="20952298">
            <a:off x="479674" y="4099451"/>
            <a:ext cx="2802958" cy="2335927"/>
          </a:xfrm>
          <a:prstGeom prst="rect">
            <a:avLst/>
          </a:prstGeom>
        </p:spPr>
      </p:pic>
      <p:pic>
        <p:nvPicPr>
          <p:cNvPr id="6" name="Рисунок 5" descr="золото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2214546" cy="2071702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60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6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6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600" decel="100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400" accel="100000" fill="hold">
                                          <p:stCondLst>
                                            <p:cond delay="1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3857636"/>
          </a:xfrm>
        </p:spPr>
        <p:txBody>
          <a:bodyPr>
            <a:noAutofit/>
          </a:bodyPr>
          <a:lstStyle/>
          <a:p>
            <a:pPr algn="ctr"/>
            <a:r>
              <a:rPr lang="ru-RU" sz="6600" b="1" dirty="0">
                <a:latin typeface="Times New Roman" pitchFamily="18" charset="0"/>
                <a:cs typeface="Times New Roman" pitchFamily="18" charset="0"/>
              </a:rPr>
              <a:t>Девиз: </a:t>
            </a:r>
            <a:r>
              <a:rPr lang="ru-RU" sz="66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6600" dirty="0">
                <a:latin typeface="Times New Roman" pitchFamily="18" charset="0"/>
                <a:cs typeface="Times New Roman" pitchFamily="18" charset="0"/>
              </a:rPr>
            </a:br>
            <a:r>
              <a:rPr lang="ru-RU" sz="6600" dirty="0">
                <a:latin typeface="Times New Roman" pitchFamily="18" charset="0"/>
                <a:cs typeface="Times New Roman" pitchFamily="18" charset="0"/>
              </a:rPr>
              <a:t>«Что мы знаем, что умеем?»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290"/>
            <a:ext cx="8229600" cy="1571636"/>
          </a:xfrm>
        </p:spPr>
        <p:txBody>
          <a:bodyPr>
            <a:normAutofit/>
          </a:bodyPr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Заполнить пустые клетки русскими названиями следующих элементов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5145800"/>
          </a:xfrm>
        </p:spPr>
        <p:txBody>
          <a:bodyPr>
            <a:noAutofit/>
          </a:bodyPr>
          <a:lstStyle/>
          <a:p>
            <a:r>
              <a:rPr lang="ru-RU" sz="3600" dirty="0" smtId="1"/>
              <a:t>1. </a:t>
            </a:r>
            <a:r>
              <a:rPr lang="en-US" sz="3600" b="1" dirty="0">
                <a:solidFill>
                  <a:srgbClr val="FF0000"/>
                </a:solidFill>
              </a:rPr>
              <a:t>C</a:t>
            </a:r>
            <a:endParaRPr lang="ru-RU" sz="3600" b="1" dirty="0">
              <a:solidFill>
                <a:srgbClr val="FF0000"/>
              </a:solidFill>
            </a:endParaRPr>
          </a:p>
          <a:p>
            <a:r>
              <a:rPr lang="ru-RU" sz="3600" dirty="0"/>
              <a:t>2.</a:t>
            </a:r>
            <a:r>
              <a:rPr lang="en-US" sz="3600" dirty="0"/>
              <a:t> </a:t>
            </a:r>
            <a:r>
              <a:rPr lang="en-US" sz="3600" b="1" dirty="0">
                <a:solidFill>
                  <a:srgbClr val="FF0000"/>
                </a:solidFill>
              </a:rPr>
              <a:t>O</a:t>
            </a:r>
            <a:endParaRPr lang="ru-RU" sz="3600" b="1" dirty="0">
              <a:solidFill>
                <a:srgbClr val="FF0000"/>
              </a:solidFill>
            </a:endParaRPr>
          </a:p>
          <a:p>
            <a:r>
              <a:rPr lang="ru-RU" sz="3600" dirty="0"/>
              <a:t>3.</a:t>
            </a:r>
            <a:r>
              <a:rPr lang="en-US" sz="3600" dirty="0"/>
              <a:t> </a:t>
            </a:r>
            <a:r>
              <a:rPr lang="en-US" sz="3600" b="1" dirty="0">
                <a:solidFill>
                  <a:srgbClr val="FF0000"/>
                </a:solidFill>
              </a:rPr>
              <a:t>Al</a:t>
            </a:r>
            <a:endParaRPr lang="ru-RU" sz="3600" b="1" dirty="0">
              <a:solidFill>
                <a:srgbClr val="FF0000"/>
              </a:solidFill>
            </a:endParaRPr>
          </a:p>
          <a:p>
            <a:r>
              <a:rPr lang="ru-RU" sz="3600" dirty="0"/>
              <a:t>4.</a:t>
            </a:r>
            <a:r>
              <a:rPr lang="en-US" sz="3600" dirty="0"/>
              <a:t> </a:t>
            </a:r>
            <a:r>
              <a:rPr lang="en-US" sz="3600" b="1" dirty="0">
                <a:solidFill>
                  <a:srgbClr val="FF0000"/>
                </a:solidFill>
              </a:rPr>
              <a:t>N</a:t>
            </a:r>
            <a:endParaRPr lang="ru-RU" sz="3600" b="1" dirty="0">
              <a:solidFill>
                <a:srgbClr val="FF0000"/>
              </a:solidFill>
            </a:endParaRPr>
          </a:p>
          <a:p>
            <a:r>
              <a:rPr lang="ru-RU" sz="3600" dirty="0"/>
              <a:t>5.</a:t>
            </a:r>
            <a:r>
              <a:rPr lang="en-US" sz="3600" dirty="0"/>
              <a:t> </a:t>
            </a:r>
            <a:r>
              <a:rPr lang="en-US" sz="3600" b="1" dirty="0">
                <a:solidFill>
                  <a:srgbClr val="FF0000"/>
                </a:solidFill>
              </a:rPr>
              <a:t>Zn</a:t>
            </a:r>
            <a:endParaRPr lang="ru-RU" sz="3600" b="1" dirty="0">
              <a:solidFill>
                <a:srgbClr val="FF0000"/>
              </a:solidFill>
            </a:endParaRPr>
          </a:p>
          <a:p>
            <a:r>
              <a:rPr lang="ru-RU" sz="3600" dirty="0"/>
              <a:t>6.</a:t>
            </a:r>
            <a:r>
              <a:rPr lang="en-US" sz="3600" dirty="0"/>
              <a:t> </a:t>
            </a:r>
            <a:r>
              <a:rPr lang="en-US" sz="3600" b="1" dirty="0">
                <a:solidFill>
                  <a:srgbClr val="FF0000"/>
                </a:solidFill>
              </a:rPr>
              <a:t>I</a:t>
            </a:r>
            <a:endParaRPr lang="ru-RU" sz="3600" b="1" dirty="0">
              <a:solidFill>
                <a:srgbClr val="FF0000"/>
              </a:solidFill>
            </a:endParaRPr>
          </a:p>
          <a:p>
            <a:r>
              <a:rPr lang="ru-RU" sz="3600" dirty="0"/>
              <a:t>7.</a:t>
            </a:r>
            <a:r>
              <a:rPr lang="en-US" sz="3600" dirty="0"/>
              <a:t> </a:t>
            </a:r>
            <a:r>
              <a:rPr lang="en-US" sz="3600" b="1" dirty="0">
                <a:solidFill>
                  <a:srgbClr val="FF0000"/>
                </a:solidFill>
              </a:rPr>
              <a:t>P</a:t>
            </a:r>
            <a:endParaRPr lang="ru-RU" sz="3600" b="1" dirty="0">
              <a:solidFill>
                <a:srgbClr val="FF0000"/>
              </a:solidFill>
            </a:endParaRPr>
          </a:p>
          <a:p>
            <a:r>
              <a:rPr lang="ru-RU" sz="3600" dirty="0"/>
              <a:t>8.</a:t>
            </a:r>
            <a:r>
              <a:rPr lang="en-US" sz="3600" dirty="0"/>
              <a:t> </a:t>
            </a:r>
            <a:r>
              <a:rPr lang="en-US" sz="3600" b="1" dirty="0">
                <a:solidFill>
                  <a:srgbClr val="FF0000"/>
                </a:solidFill>
              </a:rPr>
              <a:t>H</a:t>
            </a:r>
            <a:endParaRPr lang="ru-RU" sz="3600" b="1" dirty="0">
              <a:solidFill>
                <a:srgbClr val="FF0000"/>
              </a:solidFill>
            </a:endParaRPr>
          </a:p>
          <a:p>
            <a:r>
              <a:rPr lang="ru-RU" sz="3600" dirty="0"/>
              <a:t>9.</a:t>
            </a:r>
            <a:r>
              <a:rPr lang="en-US" sz="3600" dirty="0"/>
              <a:t> </a:t>
            </a:r>
            <a:r>
              <a:rPr lang="en-US" sz="3600" b="1" dirty="0">
                <a:solidFill>
                  <a:srgbClr val="FF0000"/>
                </a:solidFill>
              </a:rPr>
              <a:t>Pb</a:t>
            </a:r>
            <a:endParaRPr lang="ru-RU" sz="3600" b="1" dirty="0">
              <a:solidFill>
                <a:srgbClr val="FF000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071670" y="3500438"/>
            <a:ext cx="392909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6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Атомоход</a:t>
            </a:r>
          </a:p>
          <a:p>
            <a:pPr algn="ctr"/>
            <a:r>
              <a:rPr lang="ru-RU" sz="3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«Ломоносов»</a:t>
            </a:r>
          </a:p>
        </p:txBody>
      </p:sp>
      <p:pic>
        <p:nvPicPr>
          <p:cNvPr id="5" name="Рисунок 4" descr="F:\Pictures\picture_23_13_25_11_14.png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643570" y="1857364"/>
            <a:ext cx="3357586" cy="47768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643050"/>
            <a:ext cx="8229600" cy="3143272"/>
          </a:xfrm>
        </p:spPr>
        <p:txBody>
          <a:bodyPr>
            <a:normAutofit/>
          </a:bodyPr>
          <a:lstStyle/>
          <a:p>
            <a:pPr algn="ctr"/>
            <a:r>
              <a:rPr lang="ru-RU" dirty="0"/>
              <a:t>1</a:t>
            </a:r>
            <a:r>
              <a:rPr lang="ru-RU" b="1" dirty="0"/>
              <a:t>. 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Терминологический бой</a:t>
            </a:r>
            <a:b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 rot="20654668">
            <a:off x="1071538" y="4500570"/>
            <a:ext cx="23574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C00000"/>
                </a:solidFill>
              </a:rPr>
              <a:t>NaOH</a:t>
            </a:r>
            <a:endParaRPr lang="ru-RU" sz="4000" b="1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43306" y="5143512"/>
            <a:ext cx="24288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3300"/>
                </a:solidFill>
              </a:rPr>
              <a:t>Cl2O7</a:t>
            </a:r>
            <a:endParaRPr lang="ru-RU" sz="4000" b="1" dirty="0">
              <a:solidFill>
                <a:srgbClr val="0033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 rot="817990">
            <a:off x="5991165" y="4507391"/>
            <a:ext cx="17884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B0F0"/>
                </a:solidFill>
              </a:rPr>
              <a:t>H2O</a:t>
            </a:r>
            <a:endParaRPr lang="ru-RU" sz="4000" b="1" dirty="0">
              <a:solidFill>
                <a:srgbClr val="00B0F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 rot="20718218">
            <a:off x="259670" y="1261438"/>
            <a:ext cx="27146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rgbClr val="C00000"/>
                </a:solidFill>
              </a:rPr>
              <a:t>химия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143240" y="1357298"/>
            <a:ext cx="25003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индекс</a:t>
            </a:r>
          </a:p>
        </p:txBody>
      </p:sp>
      <p:sp>
        <p:nvSpPr>
          <p:cNvPr id="10" name="TextBox 9"/>
          <p:cNvSpPr txBox="1"/>
          <p:nvPr/>
        </p:nvSpPr>
        <p:spPr>
          <a:xfrm rot="559082">
            <a:off x="5978117" y="1087387"/>
            <a:ext cx="25003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rgbClr val="C00000"/>
                </a:solidFill>
              </a:rPr>
              <a:t>атом</a:t>
            </a:r>
          </a:p>
        </p:txBody>
      </p:sp>
      <p:sp>
        <p:nvSpPr>
          <p:cNvPr id="11" name="TextBox 10"/>
          <p:cNvSpPr txBox="1"/>
          <p:nvPr/>
        </p:nvSpPr>
        <p:spPr>
          <a:xfrm rot="20769620">
            <a:off x="2100690" y="207691"/>
            <a:ext cx="192701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b="1" dirty="0">
                <a:solidFill>
                  <a:srgbClr val="7030A0"/>
                </a:solidFill>
              </a:rPr>
              <a:t>?</a:t>
            </a:r>
          </a:p>
        </p:txBody>
      </p:sp>
      <p:sp>
        <p:nvSpPr>
          <p:cNvPr id="12" name="TextBox 11"/>
          <p:cNvSpPr txBox="1"/>
          <p:nvPr/>
        </p:nvSpPr>
        <p:spPr>
          <a:xfrm rot="603610">
            <a:off x="7524236" y="726020"/>
            <a:ext cx="12858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b="1" dirty="0">
                <a:solidFill>
                  <a:srgbClr val="7030A0"/>
                </a:solidFill>
              </a:rPr>
              <a:t>?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5286380" y="928670"/>
            <a:ext cx="92869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600" b="1" dirty="0">
                <a:solidFill>
                  <a:srgbClr val="7030A0"/>
                </a:solidFill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3643322"/>
          </a:xfrm>
        </p:spPr>
        <p:txBody>
          <a:bodyPr>
            <a:normAutofit/>
          </a:bodyPr>
          <a:lstStyle/>
          <a:p>
            <a:pPr algn="ctr"/>
            <a:r>
              <a:rPr lang="ru-RU" sz="4800" b="1" dirty="0">
                <a:solidFill>
                  <a:srgbClr val="002060"/>
                </a:solidFill>
              </a:rPr>
              <a:t>2. </a:t>
            </a:r>
            <a:r>
              <a:rPr lang="ru-RU" sz="48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Рифы формул</a:t>
            </a:r>
          </a:p>
        </p:txBody>
      </p:sp>
      <p:sp>
        <p:nvSpPr>
          <p:cNvPr id="4" name="TextBox 3"/>
          <p:cNvSpPr txBox="1"/>
          <p:nvPr/>
        </p:nvSpPr>
        <p:spPr>
          <a:xfrm rot="20654668">
            <a:off x="1071538" y="4500570"/>
            <a:ext cx="235745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C00000"/>
                </a:solidFill>
              </a:rPr>
              <a:t>NaOH</a:t>
            </a:r>
            <a:endParaRPr lang="ru-RU" sz="4000" b="1" dirty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43306" y="5143512"/>
            <a:ext cx="24288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3300"/>
                </a:solidFill>
              </a:rPr>
              <a:t>Cl2O7</a:t>
            </a:r>
            <a:endParaRPr lang="ru-RU" sz="4000" b="1" dirty="0">
              <a:solidFill>
                <a:srgbClr val="0033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 rot="817990">
            <a:off x="5991165" y="4507391"/>
            <a:ext cx="17884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rgbClr val="00B0F0"/>
                </a:solidFill>
              </a:rPr>
              <a:t>H2O</a:t>
            </a:r>
            <a:endParaRPr lang="ru-RU" sz="4000" b="1" dirty="0">
              <a:solidFill>
                <a:srgbClr val="00B0F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 rot="20718218">
            <a:off x="259670" y="1261438"/>
            <a:ext cx="271464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rgbClr val="C00000"/>
                </a:solidFill>
              </a:rPr>
              <a:t>химия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3143240" y="1357298"/>
            <a:ext cx="25003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solidFill>
                  <a:srgbClr val="C00000"/>
                </a:solidFill>
              </a:rPr>
              <a:t>индекс</a:t>
            </a:r>
          </a:p>
        </p:txBody>
      </p:sp>
      <p:sp>
        <p:nvSpPr>
          <p:cNvPr id="10" name="TextBox 9"/>
          <p:cNvSpPr txBox="1"/>
          <p:nvPr/>
        </p:nvSpPr>
        <p:spPr>
          <a:xfrm rot="559082">
            <a:off x="5978117" y="1087387"/>
            <a:ext cx="250033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rgbClr val="C00000"/>
                </a:solidFill>
              </a:rPr>
              <a:t>атом</a:t>
            </a:r>
          </a:p>
        </p:txBody>
      </p:sp>
      <p:sp>
        <p:nvSpPr>
          <p:cNvPr id="11" name="TextBox 10"/>
          <p:cNvSpPr txBox="1"/>
          <p:nvPr/>
        </p:nvSpPr>
        <p:spPr>
          <a:xfrm rot="20769620">
            <a:off x="2100690" y="207691"/>
            <a:ext cx="192701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b="1" dirty="0">
                <a:solidFill>
                  <a:srgbClr val="7030A0"/>
                </a:solidFill>
              </a:rPr>
              <a:t>?</a:t>
            </a:r>
          </a:p>
        </p:txBody>
      </p:sp>
      <p:sp>
        <p:nvSpPr>
          <p:cNvPr id="12" name="TextBox 11"/>
          <p:cNvSpPr txBox="1"/>
          <p:nvPr/>
        </p:nvSpPr>
        <p:spPr>
          <a:xfrm rot="603610">
            <a:off x="7524236" y="726020"/>
            <a:ext cx="1285884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9600" b="1" dirty="0">
                <a:solidFill>
                  <a:srgbClr val="7030A0"/>
                </a:solidFill>
              </a:rPr>
              <a:t>?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5286380" y="928670"/>
            <a:ext cx="92869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9600" b="1" dirty="0">
                <a:solidFill>
                  <a:srgbClr val="7030A0"/>
                </a:solidFill>
              </a:rPr>
              <a:t>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81000" y="642918"/>
            <a:ext cx="8382000" cy="571504"/>
          </a:xfrm>
        </p:spPr>
        <p:txBody>
          <a:bodyPr>
            <a:noAutofit/>
          </a:bodyPr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Рифы формул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idx="1"/>
          </p:nvPr>
        </p:nvSpPr>
        <p:spPr>
          <a:xfrm>
            <a:off x="381000" y="1643050"/>
            <a:ext cx="4041648" cy="714380"/>
          </a:xfrm>
        </p:spPr>
        <p:txBody>
          <a:bodyPr/>
          <a:lstStyle/>
          <a:p>
            <a:pPr algn="ctr"/>
            <a:r>
              <a:rPr lang="ru-RU" sz="2400" dirty="0"/>
              <a:t>Ответы 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sz="half" idx="3"/>
          </p:nvPr>
        </p:nvSpPr>
        <p:spPr>
          <a:xfrm>
            <a:off x="4721225" y="1643050"/>
            <a:ext cx="4041775" cy="714380"/>
          </a:xfrm>
        </p:spPr>
        <p:txBody>
          <a:bodyPr/>
          <a:lstStyle/>
          <a:p>
            <a:pPr algn="ctr"/>
            <a:r>
              <a:rPr lang="ru-RU" sz="2400" dirty="0"/>
              <a:t>Ответы</a:t>
            </a:r>
            <a:r>
              <a:rPr lang="ru-RU" dirty="0"/>
              <a:t> 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2"/>
          </p:nvPr>
        </p:nvSpPr>
        <p:spPr>
          <a:xfrm>
            <a:off x="381000" y="2428868"/>
            <a:ext cx="4041648" cy="4165851"/>
          </a:xfrm>
        </p:spPr>
        <p:txBody>
          <a:bodyPr/>
          <a:lstStyle/>
          <a:p>
            <a:r>
              <a:rPr lang="en-US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Al</a:t>
            </a:r>
            <a:r>
              <a:rPr lang="en-US" sz="2800" baseline="-25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800" baseline="-25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800" baseline="-25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оксид алюминия</a:t>
            </a:r>
          </a:p>
          <a:p>
            <a:r>
              <a:rPr lang="en-US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Na</a:t>
            </a:r>
            <a:r>
              <a:rPr lang="en-US" sz="2800" baseline="-25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сульфид натрия</a:t>
            </a:r>
          </a:p>
          <a:p>
            <a:r>
              <a:rPr lang="en-US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CaCl</a:t>
            </a:r>
            <a:r>
              <a:rPr lang="en-US" sz="2800" baseline="-25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baseline="-25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хлорид кальция</a:t>
            </a:r>
          </a:p>
          <a:p>
            <a:r>
              <a:rPr lang="en-US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800" baseline="-25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O</a:t>
            </a:r>
            <a:r>
              <a:rPr lang="en-US" sz="2800" baseline="-25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sz="2800" baseline="-250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оксид фосфора (</a:t>
            </a:r>
            <a:r>
              <a:rPr lang="en-US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en-US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Li</a:t>
            </a:r>
            <a:r>
              <a:rPr lang="en-US" sz="2800" baseline="-25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нитрид лития</a:t>
            </a:r>
          </a:p>
          <a:p>
            <a:pPr>
              <a:buNone/>
            </a:pPr>
            <a:endParaRPr lang="ru-RU" sz="28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4"/>
          </p:nvPr>
        </p:nvSpPr>
        <p:spPr>
          <a:xfrm>
            <a:off x="4718304" y="2428868"/>
            <a:ext cx="4041775" cy="4165851"/>
          </a:xfrm>
        </p:spPr>
        <p:txBody>
          <a:bodyPr/>
          <a:lstStyle/>
          <a:p>
            <a:r>
              <a:rPr lang="en-US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SO</a:t>
            </a:r>
            <a:r>
              <a:rPr lang="en-US" sz="2800" baseline="-25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sz="2800" baseline="-25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оксид серы (</a:t>
            </a:r>
            <a:r>
              <a:rPr lang="en-US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VI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en-US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US" sz="2800" baseline="-25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S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сульфид калия</a:t>
            </a:r>
          </a:p>
          <a:p>
            <a:r>
              <a:rPr lang="en-US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ZnCl</a:t>
            </a:r>
            <a:r>
              <a:rPr lang="en-US" sz="2800" baseline="-25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baseline="-25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хлорид цинка</a:t>
            </a:r>
          </a:p>
          <a:p>
            <a:r>
              <a:rPr lang="en-US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CO</a:t>
            </a:r>
            <a:r>
              <a:rPr lang="en-US" sz="2800" baseline="-25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2800" baseline="-25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оксид углерода (</a:t>
            </a:r>
            <a:r>
              <a:rPr lang="en-US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IV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r>
              <a:rPr lang="en-US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Na</a:t>
            </a:r>
            <a:r>
              <a:rPr lang="en-US" sz="2800" baseline="-250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sz="2800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N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нитрид натрия</a:t>
            </a:r>
          </a:p>
          <a:p>
            <a:pPr>
              <a:buNone/>
            </a:pPr>
            <a:endParaRPr lang="ru-RU" sz="2800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3. Река химических уравнений</a:t>
            </a:r>
          </a:p>
        </p:txBody>
      </p:sp>
      <p:sp>
        <p:nvSpPr>
          <p:cNvPr id="20" name="TextBox 19"/>
          <p:cNvSpPr txBox="1"/>
          <p:nvPr/>
        </p:nvSpPr>
        <p:spPr>
          <a:xfrm rot="20555297">
            <a:off x="413860" y="2771381"/>
            <a:ext cx="51645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solidFill>
                  <a:srgbClr val="FF0000"/>
                </a:solidFill>
              </a:rPr>
              <a:t>?</a:t>
            </a:r>
            <a:r>
              <a:rPr lang="en-US" sz="4800" b="1" dirty="0">
                <a:solidFill>
                  <a:srgbClr val="002060"/>
                </a:solidFill>
              </a:rPr>
              <a:t>Ca+O</a:t>
            </a:r>
            <a:r>
              <a:rPr lang="en-US" sz="4800" b="1" baseline="-25000" dirty="0">
                <a:solidFill>
                  <a:srgbClr val="002060"/>
                </a:solidFill>
              </a:rPr>
              <a:t>2</a:t>
            </a:r>
            <a:r>
              <a:rPr lang="en-US" sz="4800" b="1" dirty="0">
                <a:solidFill>
                  <a:srgbClr val="002060"/>
                </a:solidFill>
                <a:latin typeface="Lucida Sans Unicode"/>
                <a:cs typeface="Lucida Sans Unicode"/>
              </a:rPr>
              <a:t>→</a:t>
            </a:r>
            <a:r>
              <a:rPr lang="ru-RU" sz="4800" b="1" dirty="0">
                <a:solidFill>
                  <a:srgbClr val="FF0000"/>
                </a:solidFill>
                <a:latin typeface="Lucida Sans Unicode"/>
                <a:cs typeface="Lucida Sans Unicode"/>
              </a:rPr>
              <a:t>?</a:t>
            </a:r>
            <a:r>
              <a:rPr lang="en-US" sz="4800" b="1" dirty="0">
                <a:solidFill>
                  <a:srgbClr val="002060"/>
                </a:solidFill>
                <a:latin typeface="Lucida Sans Unicode"/>
                <a:cs typeface="Lucida Sans Unicode"/>
              </a:rPr>
              <a:t>CaO</a:t>
            </a:r>
            <a:r>
              <a:rPr lang="en-US" sz="4800" b="1" baseline="-25000" dirty="0">
                <a:solidFill>
                  <a:srgbClr val="002060"/>
                </a:solidFill>
              </a:rPr>
              <a:t> </a:t>
            </a:r>
            <a:endParaRPr lang="ru-RU" sz="4800" b="1" dirty="0">
              <a:solidFill>
                <a:srgbClr val="002060"/>
              </a:solidFill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1285852" y="5392139"/>
            <a:ext cx="664373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>
                <a:solidFill>
                  <a:srgbClr val="002060"/>
                </a:solidFill>
              </a:rPr>
              <a:t>Fe+</a:t>
            </a:r>
            <a:r>
              <a:rPr lang="ru-RU" sz="4800" b="1" dirty="0">
                <a:solidFill>
                  <a:srgbClr val="FF0000"/>
                </a:solidFill>
              </a:rPr>
              <a:t>?</a:t>
            </a:r>
            <a:r>
              <a:rPr lang="en-US" sz="4800" b="1" dirty="0">
                <a:solidFill>
                  <a:srgbClr val="002060"/>
                </a:solidFill>
              </a:rPr>
              <a:t>HCl</a:t>
            </a:r>
            <a:r>
              <a:rPr lang="en-US" sz="4800" b="1" dirty="0">
                <a:solidFill>
                  <a:srgbClr val="002060"/>
                </a:solidFill>
                <a:latin typeface="Lucida Sans Unicode"/>
                <a:cs typeface="Lucida Sans Unicode"/>
              </a:rPr>
              <a:t>→FeCl</a:t>
            </a:r>
            <a:r>
              <a:rPr lang="ru-RU" sz="4800" b="1" dirty="0">
                <a:solidFill>
                  <a:srgbClr val="FF0000"/>
                </a:solidFill>
                <a:latin typeface="Lucida Sans Unicode"/>
                <a:cs typeface="Lucida Sans Unicode"/>
              </a:rPr>
              <a:t>?</a:t>
            </a:r>
            <a:r>
              <a:rPr lang="en-US" sz="4800" b="1" dirty="0">
                <a:latin typeface="Lucida Sans Unicode"/>
                <a:cs typeface="Lucida Sans Unicode"/>
              </a:rPr>
              <a:t>+</a:t>
            </a:r>
            <a:r>
              <a:rPr lang="ru-RU" sz="4800" b="1" dirty="0">
                <a:solidFill>
                  <a:srgbClr val="FF0000"/>
                </a:solidFill>
                <a:latin typeface="Lucida Sans Unicode"/>
                <a:cs typeface="Lucida Sans Unicode"/>
              </a:rPr>
              <a:t>?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 rot="599223">
            <a:off x="4817631" y="3685907"/>
            <a:ext cx="363523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800" b="1" dirty="0">
                <a:solidFill>
                  <a:srgbClr val="FF0000"/>
                </a:solidFill>
              </a:rPr>
              <a:t>?</a:t>
            </a:r>
            <a:r>
              <a:rPr lang="en-US" sz="4800" b="1" dirty="0">
                <a:solidFill>
                  <a:srgbClr val="002060"/>
                </a:solidFill>
              </a:rPr>
              <a:t>Na+S</a:t>
            </a:r>
            <a:r>
              <a:rPr lang="en-US" sz="4800" b="1" dirty="0">
                <a:solidFill>
                  <a:srgbClr val="002060"/>
                </a:solidFill>
                <a:latin typeface="Lucida Sans Unicode"/>
                <a:cs typeface="Lucida Sans Unicode"/>
              </a:rPr>
              <a:t>→</a:t>
            </a:r>
            <a:r>
              <a:rPr lang="ru-RU" sz="4800" b="1" dirty="0">
                <a:solidFill>
                  <a:srgbClr val="FF0000"/>
                </a:solidFill>
                <a:latin typeface="Lucida Sans Unicode"/>
                <a:cs typeface="Lucida Sans Unicode"/>
              </a:rPr>
              <a:t>?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428604"/>
            <a:ext cx="8229600" cy="1285884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4. Веселые перевертыши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51458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dirty="0">
                <a:solidFill>
                  <a:srgbClr val="002060"/>
                </a:solidFill>
              </a:rPr>
              <a:t>1. </a:t>
            </a:r>
            <a:r>
              <a:rPr lang="ru-RU" sz="4800" b="1" dirty="0">
                <a:solidFill>
                  <a:srgbClr val="002060"/>
                </a:solidFill>
                <a:latin typeface="Monotype Corsiva" pitchFamily="66" charset="0"/>
              </a:rPr>
              <a:t>Не все то аурум, что блестит. </a:t>
            </a:r>
          </a:p>
          <a:p>
            <a:pPr algn="ctr">
              <a:buNone/>
            </a:pPr>
            <a:r>
              <a:rPr lang="ru-RU" sz="4800" dirty="0">
                <a:solidFill>
                  <a:srgbClr val="C00000"/>
                </a:solidFill>
                <a:latin typeface="Monotype Corsiva" pitchFamily="66" charset="0"/>
              </a:rPr>
              <a:t>(Не все то золото, что блестит)</a:t>
            </a:r>
          </a:p>
          <a:p>
            <a:pPr algn="ctr">
              <a:buNone/>
            </a:pPr>
            <a:r>
              <a:rPr lang="ru-RU" sz="4800" b="1" dirty="0">
                <a:solidFill>
                  <a:srgbClr val="002060"/>
                </a:solidFill>
                <a:latin typeface="Monotype Corsiva" pitchFamily="66" charset="0"/>
              </a:rPr>
              <a:t>2. Феррумный характер. </a:t>
            </a:r>
          </a:p>
          <a:p>
            <a:pPr algn="ctr">
              <a:buNone/>
            </a:pPr>
            <a:r>
              <a:rPr lang="ru-RU" sz="4800" dirty="0">
                <a:solidFill>
                  <a:srgbClr val="C00000"/>
                </a:solidFill>
                <a:latin typeface="Monotype Corsiva" pitchFamily="66" charset="0"/>
              </a:rPr>
              <a:t>(Железный характер)</a:t>
            </a:r>
          </a:p>
          <a:p>
            <a:pPr algn="ctr">
              <a:buNone/>
            </a:pPr>
            <a:r>
              <a:rPr lang="ru-RU" sz="4800" b="1" dirty="0">
                <a:solidFill>
                  <a:srgbClr val="002060"/>
                </a:solidFill>
                <a:latin typeface="Monotype Corsiva" pitchFamily="66" charset="0"/>
              </a:rPr>
              <a:t>3. Гладь металл, пока холодно.</a:t>
            </a:r>
          </a:p>
          <a:p>
            <a:pPr algn="ctr">
              <a:buNone/>
            </a:pPr>
            <a:r>
              <a:rPr lang="ru-RU" sz="4800" b="1" dirty="0">
                <a:solidFill>
                  <a:srgbClr val="002060"/>
                </a:solidFill>
                <a:latin typeface="Monotype Corsiva" pitchFamily="66" charset="0"/>
              </a:rPr>
              <a:t> </a:t>
            </a:r>
            <a:r>
              <a:rPr lang="ru-RU" sz="4800" dirty="0">
                <a:solidFill>
                  <a:srgbClr val="C00000"/>
                </a:solidFill>
                <a:latin typeface="Monotype Corsiva" pitchFamily="66" charset="0"/>
              </a:rPr>
              <a:t>(Куй железо, пока горячо)</a:t>
            </a:r>
          </a:p>
          <a:p>
            <a:pPr algn="ctr">
              <a:buNone/>
            </a:pPr>
            <a:endParaRPr lang="ru-RU" sz="3600" dirty="0">
              <a:solidFill>
                <a:srgbClr val="C00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3786190"/>
            <a:ext cx="8229600" cy="2788346"/>
          </a:xfrm>
        </p:spPr>
        <p:txBody>
          <a:bodyPr/>
          <a:lstStyle/>
          <a:p>
            <a:pPr>
              <a:buNone/>
            </a:pPr>
            <a:r>
              <a:rPr lang="ru-RU" sz="4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ОРРЕБЕС</a:t>
            </a:r>
            <a:r>
              <a:rPr lang="ru-RU" sz="4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блестит, но не золото. </a:t>
            </a:r>
            <a:endParaRPr lang="ru-RU" sz="4000" b="1" i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42911" y="928670"/>
            <a:ext cx="814393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СЛИКОДОР </a:t>
            </a:r>
            <a:r>
              <a:rPr lang="ru-RU" sz="4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32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без этого элемента не проживете и десяти минут. </a:t>
            </a:r>
            <a:endParaRPr lang="ru-RU" sz="3200" dirty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sp>
        <p:nvSpPr>
          <p:cNvPr id="6" name="TextBox 5"/>
          <p:cNvSpPr txBox="1"/>
          <p:nvPr/>
        </p:nvSpPr>
        <p:spPr>
          <a:xfrm>
            <a:off x="857224" y="2500306"/>
            <a:ext cx="485778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КИСЛОРОД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2910" y="5072074"/>
            <a:ext cx="535785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40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СЕРЕБРО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Канал расчетных задач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282" y="2249424"/>
            <a:ext cx="8715436" cy="4325112"/>
          </a:xfrm>
        </p:spPr>
        <p:txBody>
          <a:bodyPr/>
          <a:lstStyle/>
          <a:p>
            <a:pPr>
              <a:buNone/>
            </a:pPr>
            <a:r>
              <a:rPr lang="ru-RU" sz="3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1. Чему равна молярная масса сахарозы (С</a:t>
            </a:r>
            <a:r>
              <a:rPr lang="ru-RU" sz="3600" b="1" i="1" baseline="-25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12</a:t>
            </a:r>
            <a:r>
              <a:rPr lang="ru-RU" sz="3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ru-RU" sz="3600" b="1" i="1" baseline="-25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22</a:t>
            </a:r>
            <a:r>
              <a:rPr lang="ru-RU" sz="3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ru-RU" sz="3600" b="1" i="1" baseline="-25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11  </a:t>
            </a:r>
            <a:r>
              <a:rPr lang="ru-RU" sz="3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)?</a:t>
            </a:r>
          </a:p>
          <a:p>
            <a:pPr>
              <a:buNone/>
            </a:pPr>
            <a:r>
              <a:rPr lang="ru-RU" sz="3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2. Сколько моль в </a:t>
            </a:r>
            <a:r>
              <a:rPr lang="ru-RU" sz="3600" b="1" i="1" dirty="0" smtId="2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9 г</a:t>
            </a:r>
            <a:r>
              <a:rPr lang="ru-RU" sz="3600" b="1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воды?</a:t>
            </a:r>
          </a:p>
          <a:p>
            <a:pPr>
              <a:buNone/>
            </a:pPr>
            <a:r>
              <a:rPr lang="ru-RU" sz="3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Ответы:</a:t>
            </a:r>
          </a:p>
          <a:p>
            <a:pPr>
              <a:buNone/>
            </a:pPr>
            <a:r>
              <a:rPr lang="ru-RU" sz="3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1. 342 г/моль</a:t>
            </a:r>
          </a:p>
          <a:p>
            <a:pPr>
              <a:buNone/>
            </a:pPr>
            <a:r>
              <a:rPr lang="ru-RU" sz="3600" b="1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2. 0,5 моль</a:t>
            </a:r>
          </a:p>
          <a:p>
            <a:pPr>
              <a:buNone/>
            </a:pPr>
            <a:endParaRPr lang="ru-RU" sz="3600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457200" y="571481"/>
            <a:ext cx="8458200" cy="3000395"/>
          </a:xfrm>
        </p:spPr>
        <p:txBody>
          <a:bodyPr>
            <a:normAutofit fontScale="90000"/>
          </a:bodyPr>
          <a:lstStyle/>
          <a:p>
            <a:r>
              <a:rPr lang="ru-RU" dirty="0">
                <a:latin typeface="Times New Roman" pitchFamily="18" charset="0"/>
                <a:cs typeface="Times New Roman" pitchFamily="18" charset="0"/>
              </a:rPr>
              <a:t>П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GR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О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NI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DRW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GU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LVZ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YRQ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Е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F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G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Ч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Y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LJ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Н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А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GI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Е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VGRQ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Т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Я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en-US" dirty="0">
                <a:latin typeface="Times New Roman" pitchFamily="18" charset="0"/>
                <a:cs typeface="Times New Roman" pitchFamily="18" charset="0"/>
              </a:rPr>
              <a:t>WRYUJFGSDWQCSRVZYGSQYUJG</a:t>
            </a:r>
            <a:br>
              <a:rPr lang="en-US" dirty="0"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RYU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GNVZ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S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SQW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Л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G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ЕН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V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J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Я</a:t>
            </a: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285720" y="4143380"/>
            <a:ext cx="8286808" cy="2286016"/>
          </a:xfrm>
        </p:spPr>
        <p:txBody>
          <a:bodyPr>
            <a:normAutofit/>
          </a:bodyPr>
          <a:lstStyle/>
          <a:p>
            <a:pPr algn="ctr"/>
            <a:r>
              <a:rPr lang="ru-RU" sz="4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6. Зашифрованная фраза</a:t>
            </a:r>
          </a:p>
          <a:p>
            <a:pPr algn="ctr"/>
            <a:r>
              <a:rPr lang="ru-RU" sz="40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Познание начинается </a:t>
            </a:r>
          </a:p>
          <a:p>
            <a:pPr algn="ctr"/>
            <a:r>
              <a:rPr lang="ru-RU" sz="4000" i="1" dirty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с удивления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8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1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Итоги урока: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4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Сегодня на уроке я работал(а)…</a:t>
            </a:r>
          </a:p>
          <a:p>
            <a:r>
              <a:rPr lang="ru-RU" sz="4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 понял(а), что…</a:t>
            </a:r>
          </a:p>
          <a:p>
            <a:r>
              <a:rPr lang="ru-RU" sz="4000" i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Я с урока ухожу с … настроением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Домашнее задание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3600" dirty="0">
                <a:latin typeface="Times New Roman" pitchFamily="18" charset="0"/>
                <a:cs typeface="Times New Roman" pitchFamily="18" charset="0"/>
              </a:rPr>
              <a:t>Подготовиться к химическому диктанту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Городская">
  <a:themeElements>
    <a:clrScheme name="Городская">
      <a:dk1>
        <a:sysClr val="windowText" lastClr="000000"/>
      </a:dk1>
      <a:lt1>
        <a:sysClr val="window" lastClr="FFFFFF"/>
      </a:lt1>
      <a:dk2>
        <a:srgbClr val="424456"/>
      </a:dk2>
      <a:lt2>
        <a:srgbClr val="DEDEDE"/>
      </a:lt2>
      <a:accent1>
        <a:srgbClr val="53548A"/>
      </a:accent1>
      <a:accent2>
        <a:srgbClr val="438086"/>
      </a:accent2>
      <a:accent3>
        <a:srgbClr val="A04DA3"/>
      </a:accent3>
      <a:accent4>
        <a:srgbClr val="C4652D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Городская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Городская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211</TotalTime>
  <Words>299</Words>
  <Application>Microsoft Office PowerPoint</Application>
  <PresentationFormat>Экран (4:3)</PresentationFormat>
  <Paragraphs>82</Paragraphs>
  <Slides>13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Городская</vt:lpstr>
      <vt:lpstr>Урок-турнир  в 8 классе по теме:</vt:lpstr>
      <vt:lpstr>Девиз:  «Что мы знаем, что умеем?»</vt:lpstr>
      <vt:lpstr>Заполнить пустые клетки русскими названиями следующих элементов</vt:lpstr>
      <vt:lpstr>1. Терминологический бой </vt:lpstr>
      <vt:lpstr>2. Рифы формул</vt:lpstr>
      <vt:lpstr>Рифы формул</vt:lpstr>
      <vt:lpstr>3. Река химических уравнений</vt:lpstr>
      <vt:lpstr>4. Веселые перевертыши</vt:lpstr>
      <vt:lpstr>Слайд 9</vt:lpstr>
      <vt:lpstr>5. Канал расчетных задач</vt:lpstr>
      <vt:lpstr>ПGRОNIЗDRWНJАGUНLVZИYRQЕ НFАGЧYИLJНJАGIЕVGRQТWСUЯ WRYUJFGSDWQCSRVZYGSQYUJG УRYUДGNVZИSВSQWЛGЕНVИJЯ</vt:lpstr>
      <vt:lpstr>Итоги урока:</vt:lpstr>
      <vt:lpstr>Домашнее задание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Урок-турнир по теме:</dc:title>
  <dc:creator>P</dc:creator>
  <cp:lastModifiedBy>школа</cp:lastModifiedBy>
  <cp:revision>21</cp:revision>
  <dcterms:created xsi:type="dcterms:W3CDTF">2014-11-24T09:34:21Z</dcterms:created>
  <dcterms:modified xsi:type="dcterms:W3CDTF">2017-12-14T09:55:20Z</dcterms:modified>
</cp:coreProperties>
</file>