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71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148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6117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997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069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849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464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847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724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0550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394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60292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435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0929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1592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574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3666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6276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1091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3773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6488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5184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4651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432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1938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3613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6637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9674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7852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2640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3476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4487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1199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3392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468368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6770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279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9517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8271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4171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Dibujo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b="1" cap="none" spc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0164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cap="none" spc="0">
                <a:ln w="18415" cmpd="sng">
                  <a:solidFill>
                    <a:srgbClr val="0066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ln>
                  <a:noFill/>
                </a:ln>
                <a:solidFill>
                  <a:srgbClr val="0000CC"/>
                </a:solidFill>
              </a:defRPr>
            </a:lvl1pPr>
            <a:lvl2pPr>
              <a:defRPr>
                <a:ln>
                  <a:noFill/>
                </a:ln>
                <a:solidFill>
                  <a:srgbClr val="0000CC"/>
                </a:solidFill>
              </a:defRPr>
            </a:lvl2pPr>
            <a:lvl3pPr>
              <a:defRPr>
                <a:ln>
                  <a:noFill/>
                </a:ln>
                <a:solidFill>
                  <a:srgbClr val="0000CC"/>
                </a:solidFill>
              </a:defRPr>
            </a:lvl3pPr>
            <a:lvl4pPr>
              <a:defRPr>
                <a:ln>
                  <a:noFill/>
                </a:ln>
                <a:solidFill>
                  <a:srgbClr val="0000CC"/>
                </a:solidFill>
              </a:defRPr>
            </a:lvl4pPr>
            <a:lvl5pPr>
              <a:defRPr>
                <a:ln>
                  <a:noFill/>
                </a:ln>
                <a:solidFill>
                  <a:srgbClr val="0000CC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8373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71634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9350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9790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74130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528111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41214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6976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0591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636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8047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5781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6057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B58EC-DBA2-48A4-9BC7-EADD5E393EB9}" type="datetimeFigureOut">
              <a:rPr lang="ru-RU" smtClean="0"/>
              <a:t>08.01.2020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E25021-4925-4F50-B4E5-764143B16786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6 Imagen" descr="Dibujo.bmp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0"/>
            <a:ext cx="12192000" cy="7010400"/>
          </a:xfrm>
          <a:prstGeom prst="rect">
            <a:avLst/>
          </a:prstGeom>
          <a:gradFill flip="none" rotWithShape="1">
            <a:gsLst>
              <a:gs pos="100000">
                <a:srgbClr val="03D4A8">
                  <a:alpha val="18000"/>
                </a:srgbClr>
              </a:gs>
              <a:gs pos="25000">
                <a:srgbClr val="21D6E0">
                  <a:alpha val="23000"/>
                </a:srgbClr>
              </a:gs>
              <a:gs pos="75000">
                <a:srgbClr val="0087E6">
                  <a:alpha val="25000"/>
                </a:srgbClr>
              </a:gs>
              <a:gs pos="100000">
                <a:srgbClr val="005CBF">
                  <a:alpha val="25999"/>
                </a:srgb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 sz="1800"/>
          </a:p>
        </p:txBody>
      </p:sp>
    </p:spTree>
    <p:extLst>
      <p:ext uri="{BB962C8B-B14F-4D97-AF65-F5344CB8AC3E}">
        <p14:creationId xmlns:p14="http://schemas.microsoft.com/office/powerpoint/2010/main" val="273228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6600" dirty="0" err="1" smtClean="0"/>
              <a:t>Суммативное</a:t>
            </a:r>
            <a:r>
              <a:rPr lang="ru-RU" sz="6600" dirty="0" smtClean="0"/>
              <a:t> оценивание</a:t>
            </a:r>
            <a:br>
              <a:rPr lang="ru-RU" sz="6600" dirty="0" smtClean="0"/>
            </a:br>
            <a:r>
              <a:rPr lang="ru-RU" sz="6600" dirty="0" smtClean="0"/>
              <a:t>(СОР, СОЧ).</a:t>
            </a:r>
            <a:endParaRPr lang="ru-RU" sz="6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3964" y="1825624"/>
            <a:ext cx="11734800" cy="482455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i="1" dirty="0" smtClean="0">
                <a:solidFill>
                  <a:srgbClr val="FF0000"/>
                </a:solidFill>
              </a:rPr>
              <a:t>Положительные стороны</a:t>
            </a:r>
          </a:p>
          <a:p>
            <a:pPr marL="0" indent="0">
              <a:buNone/>
            </a:pPr>
            <a:r>
              <a:rPr lang="ru-RU" sz="4800" dirty="0" smtClean="0"/>
              <a:t>- </a:t>
            </a:r>
            <a:r>
              <a:rPr lang="ru-RU" sz="4400" dirty="0" smtClean="0"/>
              <a:t>Развивается логическое мышление</a:t>
            </a:r>
          </a:p>
          <a:p>
            <a:pPr marL="0" indent="0">
              <a:buNone/>
            </a:pPr>
            <a:r>
              <a:rPr lang="ru-RU" sz="4400" dirty="0" smtClean="0"/>
              <a:t>- Объективное оценивание</a:t>
            </a:r>
          </a:p>
          <a:p>
            <a:pPr marL="0" indent="0">
              <a:buNone/>
            </a:pPr>
            <a:r>
              <a:rPr lang="ru-RU" sz="4400" dirty="0" smtClean="0"/>
              <a:t>- Предполагает дифференцированные задания для учеников.</a:t>
            </a:r>
          </a:p>
          <a:p>
            <a:pPr marL="0" indent="0">
              <a:buNone/>
            </a:pPr>
            <a:r>
              <a:rPr lang="ru-RU" sz="4400" dirty="0" smtClean="0"/>
              <a:t>- Творческие работы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591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6600" dirty="0" err="1" smtClean="0"/>
              <a:t>Суммативное</a:t>
            </a:r>
            <a:r>
              <a:rPr lang="ru-RU" sz="6600" dirty="0" smtClean="0"/>
              <a:t> оценивание</a:t>
            </a:r>
            <a:br>
              <a:rPr lang="ru-RU" sz="6600" dirty="0" smtClean="0"/>
            </a:br>
            <a:r>
              <a:rPr lang="ru-RU" sz="6600" dirty="0" smtClean="0"/>
              <a:t>(СОР, СОЧ).</a:t>
            </a:r>
            <a:endParaRPr lang="ru-RU" sz="6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1825624"/>
            <a:ext cx="12302836" cy="4852267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i="1" dirty="0" smtClean="0">
                <a:solidFill>
                  <a:srgbClr val="FF0000"/>
                </a:solidFill>
              </a:rPr>
              <a:t>Отрицательные стороны</a:t>
            </a:r>
          </a:p>
          <a:p>
            <a:pPr marL="0" indent="0">
              <a:buNone/>
            </a:pPr>
            <a:r>
              <a:rPr lang="ru-RU" sz="3600" dirty="0" smtClean="0"/>
              <a:t>- Домашнее задание не оценивается</a:t>
            </a:r>
          </a:p>
          <a:p>
            <a:pPr marL="0" indent="0">
              <a:buNone/>
            </a:pPr>
            <a:r>
              <a:rPr lang="ru-RU" sz="3600" dirty="0" smtClean="0"/>
              <a:t>- Пропадает заинтересованность, стимул к обучению</a:t>
            </a:r>
          </a:p>
          <a:p>
            <a:pPr marL="0" indent="0">
              <a:buNone/>
            </a:pPr>
            <a:r>
              <a:rPr lang="ru-RU" sz="3600" dirty="0" smtClean="0"/>
              <a:t>- Нарушается дисциплина, нежелание работать на уроке</a:t>
            </a:r>
          </a:p>
          <a:p>
            <a:pPr marL="0" indent="0">
              <a:buNone/>
            </a:pPr>
            <a:r>
              <a:rPr lang="ru-RU" sz="3600" dirty="0" smtClean="0"/>
              <a:t>- Большая нагрузка на учителей и учеников в конце четверти</a:t>
            </a:r>
          </a:p>
          <a:p>
            <a:pPr marL="0" indent="0">
              <a:buNone/>
            </a:pPr>
            <a:r>
              <a:rPr lang="ru-RU" sz="3600" dirty="0" smtClean="0"/>
              <a:t>- Отсутствие эффективных механизмов воздействия на учащихся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014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smtClean="0"/>
              <a:t>Задания разной сложности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9382" y="1825625"/>
            <a:ext cx="11637818" cy="47137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5400" dirty="0" smtClean="0"/>
              <a:t>ЗП – Знание и понимание</a:t>
            </a:r>
          </a:p>
          <a:p>
            <a:endParaRPr lang="ru-RU" sz="5400" dirty="0" smtClean="0"/>
          </a:p>
          <a:p>
            <a:pPr marL="0" indent="0">
              <a:buNone/>
            </a:pPr>
            <a:r>
              <a:rPr lang="ru-RU" sz="5400" dirty="0"/>
              <a:t> </a:t>
            </a:r>
            <a:r>
              <a:rPr lang="ru-RU" sz="5400" dirty="0" smtClean="0"/>
              <a:t>П – Применение</a:t>
            </a:r>
          </a:p>
          <a:p>
            <a:endParaRPr lang="ru-RU" sz="5400" dirty="0" smtClean="0"/>
          </a:p>
          <a:p>
            <a:pPr marL="0" indent="0">
              <a:buNone/>
            </a:pPr>
            <a:r>
              <a:rPr lang="ru-RU" sz="5400" dirty="0"/>
              <a:t> </a:t>
            </a:r>
            <a:r>
              <a:rPr lang="ru-RU" sz="5400" dirty="0" smtClean="0"/>
              <a:t>ВП – Навыки высокого порядка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91769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Знание и понимание</a:t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5961653"/>
              </p:ext>
            </p:extLst>
          </p:nvPr>
        </p:nvGraphicFramePr>
        <p:xfrm>
          <a:off x="214744" y="1233054"/>
          <a:ext cx="11762511" cy="62730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0837">
                  <a:extLst>
                    <a:ext uri="{9D8B030D-6E8A-4147-A177-3AD203B41FA5}">
                      <a16:colId xmlns:a16="http://schemas.microsoft.com/office/drawing/2014/main" val="3938306585"/>
                    </a:ext>
                  </a:extLst>
                </a:gridCol>
                <a:gridCol w="3920837">
                  <a:extLst>
                    <a:ext uri="{9D8B030D-6E8A-4147-A177-3AD203B41FA5}">
                      <a16:colId xmlns:a16="http://schemas.microsoft.com/office/drawing/2014/main" val="2839475719"/>
                    </a:ext>
                  </a:extLst>
                </a:gridCol>
                <a:gridCol w="3920837">
                  <a:extLst>
                    <a:ext uri="{9D8B030D-6E8A-4147-A177-3AD203B41FA5}">
                      <a16:colId xmlns:a16="http://schemas.microsoft.com/office/drawing/2014/main" val="1217197537"/>
                    </a:ext>
                  </a:extLst>
                </a:gridCol>
              </a:tblGrid>
              <a:tr h="3438414">
                <a:tc>
                  <a:txBody>
                    <a:bodyPr/>
                    <a:lstStyle/>
                    <a:p>
                      <a:r>
                        <a:rPr lang="ru-RU" sz="5400" dirty="0" smtClean="0"/>
                        <a:t>Что делает учитель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5400" dirty="0" smtClean="0"/>
                        <a:t>Что делает ученик</a:t>
                      </a:r>
                      <a:endParaRPr lang="ru-RU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Какие ключевые термины используются для побуждения учащихся</a:t>
                      </a:r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823644"/>
                  </a:ext>
                </a:extLst>
              </a:tr>
              <a:tr h="2186531"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Рассказывает, показывает, направляет, сравнивает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Воспринимает, запоминает, распознает, объясняет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Перечислите, запомните, назовите, обсудите, расскажите</a:t>
                      </a:r>
                      <a:endParaRPr lang="ru-RU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24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86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Применение</a:t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1745585"/>
              </p:ext>
            </p:extLst>
          </p:nvPr>
        </p:nvGraphicFramePr>
        <p:xfrm>
          <a:off x="838200" y="1177635"/>
          <a:ext cx="10515600" cy="55265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3906860265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738618722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78403181"/>
                    </a:ext>
                  </a:extLst>
                </a:gridCol>
              </a:tblGrid>
              <a:tr h="2722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400" dirty="0" smtClean="0"/>
                        <a:t>Что делает учитель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400" dirty="0" smtClean="0"/>
                        <a:t>Что делает ученик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/>
                        <a:t>Какие ключевые термины используются для побуждения учащихся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202192"/>
                  </a:ext>
                </a:extLst>
              </a:tr>
              <a:tr h="2722419">
                <a:tc>
                  <a:txBody>
                    <a:bodyPr/>
                    <a:lstStyle/>
                    <a:p>
                      <a:r>
                        <a:rPr lang="ru-RU" sz="4800" dirty="0" smtClean="0"/>
                        <a:t>Наблюдает, помогает</a:t>
                      </a:r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/>
                        <a:t>Решает</a:t>
                      </a:r>
                      <a:r>
                        <a:rPr lang="ru-RU" sz="4000" baseline="0" dirty="0" smtClean="0"/>
                        <a:t> проблемы, демонстрирует знания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Примените, вычислите, измените, завершите, задействуйте, спланируйте, покажите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7921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260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273" y="0"/>
            <a:ext cx="10515600" cy="64625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Навыки высокого порядка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4035063"/>
              </p:ext>
            </p:extLst>
          </p:nvPr>
        </p:nvGraphicFramePr>
        <p:xfrm>
          <a:off x="0" y="646257"/>
          <a:ext cx="12205855" cy="62117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9018">
                  <a:extLst>
                    <a:ext uri="{9D8B030D-6E8A-4147-A177-3AD203B41FA5}">
                      <a16:colId xmlns:a16="http://schemas.microsoft.com/office/drawing/2014/main" val="3555570759"/>
                    </a:ext>
                  </a:extLst>
                </a:gridCol>
                <a:gridCol w="3241964">
                  <a:extLst>
                    <a:ext uri="{9D8B030D-6E8A-4147-A177-3AD203B41FA5}">
                      <a16:colId xmlns:a16="http://schemas.microsoft.com/office/drawing/2014/main" val="1381131628"/>
                    </a:ext>
                  </a:extLst>
                </a:gridCol>
                <a:gridCol w="3435927">
                  <a:extLst>
                    <a:ext uri="{9D8B030D-6E8A-4147-A177-3AD203B41FA5}">
                      <a16:colId xmlns:a16="http://schemas.microsoft.com/office/drawing/2014/main" val="876048119"/>
                    </a:ext>
                  </a:extLst>
                </a:gridCol>
                <a:gridCol w="3338946">
                  <a:extLst>
                    <a:ext uri="{9D8B030D-6E8A-4147-A177-3AD203B41FA5}">
                      <a16:colId xmlns:a16="http://schemas.microsoft.com/office/drawing/2014/main" val="1247816148"/>
                    </a:ext>
                  </a:extLst>
                </a:gridCol>
              </a:tblGrid>
              <a:tr h="224770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dirty="0" smtClean="0"/>
                        <a:t>Что делает учитель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dirty="0" smtClean="0"/>
                        <a:t>Что делает ученик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Какие ключевые термины используются для побуждения учащихся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148202"/>
                  </a:ext>
                </a:extLst>
              </a:tr>
              <a:tr h="3964038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Анализ, синтез, оценка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Исследует, информирует, обобщает, рассуждает, уточняет, допускает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Разделяет, обсуждает, формулирует, планирует, дискутирует, оценивает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Проанализируйте, оцените, классифицируйте, проведите эксперимент;</a:t>
                      </a:r>
                      <a:r>
                        <a:rPr lang="ru-RU" sz="2000" baseline="0" dirty="0" smtClean="0"/>
                        <a:t> установите, подготовьте, спланируйте, сформулируйте; докажите, сравните, сделайте вывод, решите.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2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949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8000" dirty="0" smtClean="0"/>
              <a:t>Спасибо за внимание!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91806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1_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3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4.xml><?xml version="1.0" encoding="utf-8"?>
<a:theme xmlns:a="http://schemas.openxmlformats.org/drawingml/2006/main" name="La ment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228</Words>
  <Application>Microsoft Office PowerPoint</Application>
  <PresentationFormat>Широкоэкранный</PresentationFormat>
  <Paragraphs>42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7</vt:i4>
      </vt:variant>
    </vt:vector>
  </HeadingPairs>
  <TitlesOfParts>
    <vt:vector size="16" baseType="lpstr">
      <vt:lpstr>Arial</vt:lpstr>
      <vt:lpstr>Bookman Old Style</vt:lpstr>
      <vt:lpstr>Calibri</vt:lpstr>
      <vt:lpstr>Calibri Light</vt:lpstr>
      <vt:lpstr>Rockwell</vt:lpstr>
      <vt:lpstr>Office Theme</vt:lpstr>
      <vt:lpstr>1_Office Theme</vt:lpstr>
      <vt:lpstr>Damask</vt:lpstr>
      <vt:lpstr>La mente</vt:lpstr>
      <vt:lpstr>Суммативное оценивание (СОР, СОЧ).</vt:lpstr>
      <vt:lpstr>Суммативное оценивание (СОР, СОЧ).</vt:lpstr>
      <vt:lpstr>Задания разной сложности</vt:lpstr>
      <vt:lpstr>Знание и понимание </vt:lpstr>
      <vt:lpstr>Применение </vt:lpstr>
      <vt:lpstr>Навыки высокого порядка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Сумативное оценивание (СОР, СОЧ).</dc:title>
  <dc:creator>User</dc:creator>
  <cp:lastModifiedBy>User</cp:lastModifiedBy>
  <cp:revision>10</cp:revision>
  <dcterms:created xsi:type="dcterms:W3CDTF">2020-01-08T13:45:12Z</dcterms:created>
  <dcterms:modified xsi:type="dcterms:W3CDTF">2020-01-08T15:02:34Z</dcterms:modified>
</cp:coreProperties>
</file>