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1"/>
  </p:notesMasterIdLst>
  <p:sldIdLst>
    <p:sldId id="256" r:id="rId2"/>
    <p:sldId id="258" r:id="rId3"/>
    <p:sldId id="259" r:id="rId4"/>
    <p:sldId id="260" r:id="rId5"/>
    <p:sldId id="261" r:id="rId6"/>
    <p:sldId id="271" r:id="rId7"/>
    <p:sldId id="262" r:id="rId8"/>
    <p:sldId id="294" r:id="rId9"/>
    <p:sldId id="263" r:id="rId10"/>
    <p:sldId id="264" r:id="rId11"/>
    <p:sldId id="274" r:id="rId12"/>
    <p:sldId id="265" r:id="rId13"/>
    <p:sldId id="266" r:id="rId14"/>
    <p:sldId id="272" r:id="rId15"/>
    <p:sldId id="267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8" r:id="rId26"/>
    <p:sldId id="289" r:id="rId27"/>
    <p:sldId id="287" r:id="rId28"/>
    <p:sldId id="290" r:id="rId29"/>
    <p:sldId id="292" r:id="rId30"/>
    <p:sldId id="291" r:id="rId31"/>
    <p:sldId id="293" r:id="rId32"/>
    <p:sldId id="285" r:id="rId33"/>
    <p:sldId id="286" r:id="rId34"/>
    <p:sldId id="284" r:id="rId35"/>
    <p:sldId id="295" r:id="rId36"/>
    <p:sldId id="296" r:id="rId37"/>
    <p:sldId id="268" r:id="rId38"/>
    <p:sldId id="273" r:id="rId39"/>
    <p:sldId id="269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00"/>
    <a:srgbClr val="0099FF"/>
    <a:srgbClr val="3399FF"/>
    <a:srgbClr val="00FF00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884" autoAdjust="0"/>
  </p:normalViewPr>
  <p:slideViewPr>
    <p:cSldViewPr>
      <p:cViewPr varScale="1">
        <p:scale>
          <a:sx n="68" d="100"/>
          <a:sy n="68" d="100"/>
        </p:scale>
        <p:origin x="-14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A404DB-A0CF-47BA-BDB4-BFF716526048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A8DEA2-02DA-4C4B-8DDC-A399A3DB22F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A8DEA2-02DA-4C4B-8DDC-A399A3DB22F4}" type="slidenum">
              <a:rPr lang="ru-RU" smtClean="0"/>
              <a:pPr/>
              <a:t>36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8C8F2-0086-41B7-9728-B61818599A22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F9E6-3BB1-4F6E-B143-287439E80E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8C8F2-0086-41B7-9728-B61818599A22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F9E6-3BB1-4F6E-B143-287439E80E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8C8F2-0086-41B7-9728-B61818599A22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F9E6-3BB1-4F6E-B143-287439E80E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8C8F2-0086-41B7-9728-B61818599A22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F9E6-3BB1-4F6E-B143-287439E80E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8C8F2-0086-41B7-9728-B61818599A22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F9E6-3BB1-4F6E-B143-287439E80E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8C8F2-0086-41B7-9728-B61818599A22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F9E6-3BB1-4F6E-B143-287439E80E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8C8F2-0086-41B7-9728-B61818599A22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F9E6-3BB1-4F6E-B143-287439E80E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8C8F2-0086-41B7-9728-B61818599A22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F9E6-3BB1-4F6E-B143-287439E80E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8C8F2-0086-41B7-9728-B61818599A22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F9E6-3BB1-4F6E-B143-287439E80E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8C8F2-0086-41B7-9728-B61818599A22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F9E6-3BB1-4F6E-B143-287439E80E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8C8F2-0086-41B7-9728-B61818599A22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F9E6-3BB1-4F6E-B143-287439E80E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8C8F2-0086-41B7-9728-B61818599A22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EF9E6-3BB1-4F6E-B143-287439E80E2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00034" y="785794"/>
            <a:ext cx="8215338" cy="427809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Пищевые ресурсы</a:t>
            </a:r>
          </a:p>
          <a:p>
            <a:pPr algn="ctr"/>
            <a:r>
              <a:rPr lang="ru-RU" sz="96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человечества</a:t>
            </a:r>
            <a:endParaRPr lang="ru-RU" sz="9600" b="1" i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42900"/>
            <a:ext cx="9144000" cy="70009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57158" y="285728"/>
            <a:ext cx="8429684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Продовольственная проблема и пути решения</a:t>
            </a:r>
            <a:endParaRPr lang="ru-RU" sz="6600" b="1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00034" y="642918"/>
            <a:ext cx="8072494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Глобальная продовольственная проблема – едва ли не древнейшая из всех глобальных проблем человечества.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29058" y="2714620"/>
            <a:ext cx="4929222" cy="350865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800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В наши дни продовольственный потенциал Земли в принципе достаточен для удовлетворения потребностей ее жителей.</a:t>
            </a:r>
          </a:p>
          <a:p>
            <a:pPr algn="ctr"/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5721" y="214290"/>
            <a:ext cx="8429683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Ученые считают, что медицинская норма калорийности потребляемой пищи должна быть не меньше 2300-2600 ккал и 70-100 г белка в сутки. Но в настоящее время, по данным ООН, почти 2/3 человечества проживает в странах, где ощущается постоянная нехватка продуктов. Вот почему продовольственную проблему следует считать глобальной.</a:t>
            </a:r>
            <a:endParaRPr lang="ru-RU" sz="28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71538" y="428604"/>
            <a:ext cx="650085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Голод</a:t>
            </a:r>
            <a:endParaRPr lang="ru-RU" sz="9600" b="1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71934" y="2071678"/>
            <a:ext cx="4357718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Нужно иметь в виду, что голод в наши дни, как и прошлом проявляется в двух главных формах:</a:t>
            </a:r>
            <a:endParaRPr lang="ru-RU" sz="36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  <p:pic>
        <p:nvPicPr>
          <p:cNvPr id="5" name="Рисунок 4" descr="bolgaria13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3702" y="5000636"/>
            <a:ext cx="2190765" cy="1643074"/>
          </a:xfrm>
          <a:prstGeom prst="rect">
            <a:avLst/>
          </a:prstGeo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4hzbY5M4443W_1244792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00034" y="500042"/>
            <a:ext cx="8358246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- хроническое, постоянное голодание, которое действует в основном косвенно, увеличивая подверженность людей к различного рода заболеваниям;</a:t>
            </a:r>
            <a:endParaRPr lang="ru-RU" sz="28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14744" y="2571744"/>
            <a:ext cx="4429156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- «собственно голод» приводящий к массовой гибели людей.</a:t>
            </a:r>
            <a:endParaRPr lang="ru-RU" sz="28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  <p:pic>
        <p:nvPicPr>
          <p:cNvPr id="5" name="Рисунок 4" descr="21784144_fami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4149080"/>
            <a:ext cx="3159646" cy="232932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BIGPIC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71472" y="642918"/>
            <a:ext cx="7715304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По оценкам ВОЗ – недоедание – если норма суточного потребления ниже 1800 ккал.; голод – ниже 1000ккал.</a:t>
            </a:r>
            <a:endParaRPr lang="ru-RU" sz="28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7158" y="500042"/>
            <a:ext cx="828680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Для решения продовольственной проблемы человечество должно полнее использовать ресурсы растениеводства, животноводства и рыболовства.  При этом оно можно идти двумя путями:</a:t>
            </a:r>
            <a:endParaRPr lang="ru-RU" sz="32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1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3528" y="404664"/>
            <a:ext cx="8358246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- Экстенсивный путь </a:t>
            </a:r>
            <a:r>
              <a:rPr lang="ru-RU" sz="2800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заключается в дальнейшем расширении пахотный, пастбищным и рыбопромысловых угодий.</a:t>
            </a:r>
          </a:p>
          <a:p>
            <a:pPr algn="ctr"/>
            <a:endParaRPr lang="ru-RU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3399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71934" y="2786058"/>
            <a:ext cx="4572032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- Интенсивный путь </a:t>
            </a: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заключается, прежде всего, в повышении биологической продуктивности существующих угодий.</a:t>
            </a:r>
            <a:endParaRPr lang="ru-RU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00034" y="357166"/>
            <a:ext cx="771530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Пищевая химия</a:t>
            </a:r>
            <a:endParaRPr lang="ru-RU" sz="8000" b="1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1643050"/>
            <a:ext cx="8286808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Три килограмма хим. Веществ. Вот то количество, которое проглатывается за год среднестатистическим потребителем самых разных, порой абсолютно привычных продуктов: кексов, или мармелада. Красители, эмульгаторы, уплотнители, загустители присутствуют теперь буквально во всем.</a:t>
            </a:r>
            <a:endParaRPr lang="ru-RU" sz="24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00430" y="4071942"/>
            <a:ext cx="521497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Естественно, возникает вопрос: зачем производители добавляют их в продукты питания и насколько безвредны эти вещества?</a:t>
            </a:r>
            <a:endParaRPr lang="ru-RU" sz="24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Appel_erlenmeye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00034" y="357166"/>
            <a:ext cx="8143931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Пищевые добавки-</a:t>
            </a: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 эти общее название природных или синтетических хим. веществ, добавляемых в продукты питания с целью придания им определенных свойств (улучшение вкуса и запаха и т.д.), которые не употребляем в качестве самостоятельных пищевых продуктов.</a:t>
            </a:r>
            <a:endParaRPr lang="ru-RU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  <p:pic>
        <p:nvPicPr>
          <p:cNvPr id="6" name="Рисунок 5" descr="pischevye-dobavki-3934-lar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3643314"/>
            <a:ext cx="4500562" cy="299507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42910" y="357166"/>
            <a:ext cx="8001056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Консерванты.</a:t>
            </a:r>
            <a:r>
              <a:rPr lang="ru-RU" sz="2800" dirty="0" smtClean="0">
                <a:solidFill>
                  <a:srgbClr val="0000FF"/>
                </a:solidFill>
              </a:rPr>
              <a:t> Это антимикробные агенты, предназначенные для того, чтобы долгое время сохранять продукты годными к употреблению. С самых давних пор люди использовали для этих целей соль, сахар, кислоты и дым, в котором продукты коптили. В качестве консервантов для фруктов и овощей используют бензоат натрия и бензоат калия. В хлебопечении и производстве молочных продуктов применяются пропионты, подавляющие развитие плесневых грибов.</a:t>
            </a:r>
            <a:endParaRPr lang="ru-RU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7158" y="500042"/>
            <a:ext cx="8072494" cy="51398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fontAlgn="base"/>
            <a:r>
              <a:rPr lang="ru-RU" sz="2800" b="1" dirty="0" smtClean="0">
                <a:solidFill>
                  <a:srgbClr val="0000FF"/>
                </a:solidFill>
              </a:rPr>
              <a:t>Красители.</a:t>
            </a:r>
            <a:r>
              <a:rPr lang="ru-RU" sz="2800" dirty="0" smtClean="0">
                <a:solidFill>
                  <a:srgbClr val="0000FF"/>
                </a:solidFill>
              </a:rPr>
              <a:t> Назначение пищевых красителей состоит в том, чтобы придать прошедшим обработку продуктам более привлекательный вид.</a:t>
            </a:r>
          </a:p>
          <a:p>
            <a:pPr algn="ctr" fontAlgn="base"/>
            <a:endParaRPr lang="ru-RU" sz="2800" dirty="0" smtClean="0">
              <a:solidFill>
                <a:srgbClr val="0000FF"/>
              </a:solidFill>
            </a:endParaRPr>
          </a:p>
          <a:p>
            <a:pPr algn="ctr" fontAlgn="base"/>
            <a:r>
              <a:rPr lang="ru-RU" sz="2800" dirty="0" smtClean="0">
                <a:solidFill>
                  <a:srgbClr val="0000FF"/>
                </a:solidFill>
              </a:rPr>
              <a:t> Теперь во всём мире ощущается тяга ко всему «натуральному» в пище, и потому в качестве пищевых красителей все чаще стремятся использовать очищенные пигменты многих растений, животных (в частности насекомых) и микроорганизмов.</a:t>
            </a:r>
          </a:p>
          <a:p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85720" y="285728"/>
            <a:ext cx="857256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fontAlgn="base"/>
            <a:r>
              <a:rPr lang="ru-RU" sz="2800" b="1" dirty="0" smtClean="0">
                <a:solidFill>
                  <a:srgbClr val="0000FF"/>
                </a:solidFill>
              </a:rPr>
              <a:t>Запрещённые добавки</a:t>
            </a:r>
            <a:r>
              <a:rPr lang="ru-RU" sz="2800" dirty="0" smtClean="0">
                <a:solidFill>
                  <a:srgbClr val="0000FF"/>
                </a:solidFill>
              </a:rPr>
              <a:t> — это добавки, достоверно приносящие вред организму.</a:t>
            </a:r>
          </a:p>
          <a:p>
            <a:pPr algn="ctr"/>
            <a:endParaRPr lang="ru-RU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Рисунок 4" descr="i (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214554"/>
            <a:ext cx="3756135" cy="385765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57158" y="357166"/>
            <a:ext cx="857256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800" u="sng" dirty="0" smtClean="0">
                <a:solidFill>
                  <a:srgbClr val="0000FF"/>
                </a:solidFill>
              </a:rPr>
              <a:t>E121</a:t>
            </a:r>
            <a:r>
              <a:rPr lang="ru-RU" sz="2800" dirty="0" smtClean="0">
                <a:solidFill>
                  <a:srgbClr val="0000FF"/>
                </a:solidFill>
              </a:rPr>
              <a:t> — Цитрусовый красный 2 (</a:t>
            </a:r>
            <a:r>
              <a:rPr lang="ru-RU" sz="2800" u="sng" dirty="0" smtClean="0">
                <a:solidFill>
                  <a:srgbClr val="0000FF"/>
                </a:solidFill>
              </a:rPr>
              <a:t>краситель</a:t>
            </a:r>
            <a:r>
              <a:rPr lang="ru-RU" sz="2800" dirty="0" smtClean="0">
                <a:solidFill>
                  <a:srgbClr val="0000FF"/>
                </a:solidFill>
              </a:rPr>
              <a:t>)</a:t>
            </a:r>
          </a:p>
          <a:p>
            <a:pPr fontAlgn="base"/>
            <a:endParaRPr lang="ru-RU" sz="2800" dirty="0" smtClean="0">
              <a:solidFill>
                <a:srgbClr val="0000FF"/>
              </a:solidFill>
            </a:endParaRPr>
          </a:p>
          <a:p>
            <a:pPr fontAlgn="base"/>
            <a:r>
              <a:rPr lang="ru-RU" sz="2800" u="sng" dirty="0" smtClean="0">
                <a:solidFill>
                  <a:srgbClr val="0000FF"/>
                </a:solidFill>
              </a:rPr>
              <a:t>E123</a:t>
            </a:r>
            <a:r>
              <a:rPr lang="ru-RU" sz="2800" dirty="0" smtClean="0">
                <a:solidFill>
                  <a:srgbClr val="0000FF"/>
                </a:solidFill>
              </a:rPr>
              <a:t> — Красный амарант (краситель)</a:t>
            </a:r>
          </a:p>
          <a:p>
            <a:pPr fontAlgn="base"/>
            <a:endParaRPr lang="ru-RU" sz="2800" dirty="0" smtClean="0">
              <a:solidFill>
                <a:srgbClr val="0000FF"/>
              </a:solidFill>
            </a:endParaRPr>
          </a:p>
          <a:p>
            <a:pPr fontAlgn="base"/>
            <a:r>
              <a:rPr lang="ru-RU" sz="2800" u="sng" dirty="0" smtClean="0">
                <a:solidFill>
                  <a:srgbClr val="0000FF"/>
                </a:solidFill>
              </a:rPr>
              <a:t>E128</a:t>
            </a:r>
            <a:r>
              <a:rPr lang="ru-RU" sz="2800" dirty="0" smtClean="0">
                <a:solidFill>
                  <a:srgbClr val="0000FF"/>
                </a:solidFill>
              </a:rPr>
              <a:t> — 03.09.2007. Красный 2G (краситель)</a:t>
            </a:r>
          </a:p>
          <a:p>
            <a:pPr fontAlgn="base"/>
            <a:endParaRPr lang="ru-RU" sz="2800" dirty="0" smtClean="0">
              <a:solidFill>
                <a:srgbClr val="0000FF"/>
              </a:solidFill>
            </a:endParaRPr>
          </a:p>
          <a:p>
            <a:pPr fontAlgn="base"/>
            <a:r>
              <a:rPr lang="ru-RU" sz="2800" u="sng" dirty="0" smtClean="0">
                <a:solidFill>
                  <a:srgbClr val="0000FF"/>
                </a:solidFill>
              </a:rPr>
              <a:t>E216</a:t>
            </a:r>
            <a:r>
              <a:rPr lang="ru-RU" sz="2800" dirty="0" smtClean="0">
                <a:solidFill>
                  <a:srgbClr val="0000FF"/>
                </a:solidFill>
              </a:rPr>
              <a:t> — Пара - </a:t>
            </a:r>
            <a:r>
              <a:rPr lang="ru-RU" sz="2800" dirty="0" err="1" smtClean="0">
                <a:solidFill>
                  <a:srgbClr val="0000FF"/>
                </a:solidFill>
              </a:rPr>
              <a:t>гидроксибензойной</a:t>
            </a:r>
            <a:r>
              <a:rPr lang="ru-RU" sz="2800" dirty="0" smtClean="0">
                <a:solidFill>
                  <a:srgbClr val="0000FF"/>
                </a:solidFill>
              </a:rPr>
              <a:t> кислоты </a:t>
            </a:r>
          </a:p>
          <a:p>
            <a:pPr fontAlgn="base"/>
            <a:r>
              <a:rPr lang="ru-RU" sz="2800" dirty="0" err="1" smtClean="0">
                <a:solidFill>
                  <a:srgbClr val="0000FF"/>
                </a:solidFill>
              </a:rPr>
              <a:t>пропиловый</a:t>
            </a:r>
            <a:r>
              <a:rPr lang="ru-RU" sz="2800" dirty="0" smtClean="0">
                <a:solidFill>
                  <a:srgbClr val="0000FF"/>
                </a:solidFill>
              </a:rPr>
              <a:t> эфир, группа </a:t>
            </a:r>
            <a:r>
              <a:rPr lang="ru-RU" sz="2800" u="sng" dirty="0" err="1" smtClean="0">
                <a:solidFill>
                  <a:srgbClr val="0000FF"/>
                </a:solidFill>
              </a:rPr>
              <a:t>парабенов</a:t>
            </a:r>
            <a:r>
              <a:rPr lang="ru-RU" sz="2800" u="sng" dirty="0" smtClean="0">
                <a:solidFill>
                  <a:srgbClr val="0000FF"/>
                </a:solidFill>
              </a:rPr>
              <a:t> </a:t>
            </a:r>
            <a:r>
              <a:rPr lang="ru-RU" sz="2800" dirty="0" smtClean="0">
                <a:solidFill>
                  <a:srgbClr val="0000FF"/>
                </a:solidFill>
              </a:rPr>
              <a:t> (</a:t>
            </a:r>
            <a:r>
              <a:rPr lang="ru-RU" sz="2800" u="sng" dirty="0" smtClean="0">
                <a:solidFill>
                  <a:srgbClr val="0000FF"/>
                </a:solidFill>
              </a:rPr>
              <a:t>консервант</a:t>
            </a:r>
            <a:r>
              <a:rPr lang="ru-RU" sz="2800" dirty="0" smtClean="0">
                <a:solidFill>
                  <a:srgbClr val="0000FF"/>
                </a:solidFill>
              </a:rPr>
              <a:t>)</a:t>
            </a:r>
          </a:p>
          <a:p>
            <a:pPr fontAlgn="base"/>
            <a:endParaRPr lang="ru-RU" sz="2800" dirty="0" smtClean="0">
              <a:solidFill>
                <a:srgbClr val="0000FF"/>
              </a:solidFill>
            </a:endParaRPr>
          </a:p>
          <a:p>
            <a:pPr fontAlgn="base"/>
            <a:r>
              <a:rPr lang="ru-RU" sz="2800" u="sng" dirty="0" smtClean="0">
                <a:solidFill>
                  <a:srgbClr val="0000FF"/>
                </a:solidFill>
              </a:rPr>
              <a:t>E217</a:t>
            </a:r>
            <a:r>
              <a:rPr lang="ru-RU" sz="2800" dirty="0" smtClean="0">
                <a:solidFill>
                  <a:srgbClr val="0000FF"/>
                </a:solidFill>
              </a:rPr>
              <a:t> — </a:t>
            </a:r>
            <a:r>
              <a:rPr lang="ru-RU" sz="2800" dirty="0" err="1" smtClean="0">
                <a:solidFill>
                  <a:srgbClr val="0000FF"/>
                </a:solidFill>
              </a:rPr>
              <a:t>Пара-гидроксибензойной</a:t>
            </a:r>
            <a:r>
              <a:rPr lang="ru-RU" sz="2800" dirty="0" smtClean="0">
                <a:solidFill>
                  <a:srgbClr val="0000FF"/>
                </a:solidFill>
              </a:rPr>
              <a:t> кислоты </a:t>
            </a:r>
            <a:r>
              <a:rPr lang="ru-RU" sz="2800" dirty="0" err="1" smtClean="0">
                <a:solidFill>
                  <a:srgbClr val="0000FF"/>
                </a:solidFill>
              </a:rPr>
              <a:t>пропилового</a:t>
            </a:r>
            <a:r>
              <a:rPr lang="ru-RU" sz="2800" dirty="0" smtClean="0">
                <a:solidFill>
                  <a:srgbClr val="0000FF"/>
                </a:solidFill>
              </a:rPr>
              <a:t> эфира натриевая соль(</a:t>
            </a:r>
            <a:r>
              <a:rPr lang="ru-RU" sz="2800" u="sng" dirty="0" smtClean="0">
                <a:solidFill>
                  <a:srgbClr val="0000FF"/>
                </a:solidFill>
              </a:rPr>
              <a:t>консервант</a:t>
            </a:r>
            <a:r>
              <a:rPr lang="ru-RU" sz="2800" dirty="0" smtClean="0">
                <a:solidFill>
                  <a:srgbClr val="0000FF"/>
                </a:solidFill>
              </a:rPr>
              <a:t>)</a:t>
            </a:r>
          </a:p>
          <a:p>
            <a:pPr fontAlgn="base"/>
            <a:endParaRPr lang="ru-RU" sz="2800" dirty="0" smtClean="0">
              <a:solidFill>
                <a:srgbClr val="0000FF"/>
              </a:solidFill>
            </a:endParaRPr>
          </a:p>
          <a:p>
            <a:pPr fontAlgn="base"/>
            <a:r>
              <a:rPr lang="ru-RU" sz="2800" u="sng" dirty="0" smtClean="0">
                <a:solidFill>
                  <a:srgbClr val="0000FF"/>
                </a:solidFill>
              </a:rPr>
              <a:t>E240 </a:t>
            </a:r>
            <a:r>
              <a:rPr lang="ru-RU" sz="2800" dirty="0" smtClean="0">
                <a:solidFill>
                  <a:srgbClr val="0000FF"/>
                </a:solidFill>
              </a:rPr>
              <a:t>— </a:t>
            </a:r>
            <a:r>
              <a:rPr lang="ru-RU" sz="2800" u="sng" dirty="0" smtClean="0">
                <a:solidFill>
                  <a:srgbClr val="0000FF"/>
                </a:solidFill>
              </a:rPr>
              <a:t>Формальдегид</a:t>
            </a:r>
            <a:r>
              <a:rPr lang="ru-RU" sz="2800" dirty="0" smtClean="0">
                <a:solidFill>
                  <a:srgbClr val="0000FF"/>
                </a:solidFill>
              </a:rPr>
              <a:t> (</a:t>
            </a:r>
            <a:r>
              <a:rPr lang="ru-RU" sz="2800" u="sng" dirty="0" smtClean="0">
                <a:solidFill>
                  <a:srgbClr val="0000FF"/>
                </a:solidFill>
              </a:rPr>
              <a:t>консервант</a:t>
            </a:r>
            <a:r>
              <a:rPr lang="ru-RU" sz="2800" dirty="0" smtClean="0">
                <a:solidFill>
                  <a:srgbClr val="0000FF"/>
                </a:solidFill>
              </a:rPr>
              <a:t>)</a:t>
            </a:r>
          </a:p>
          <a:p>
            <a:pPr fontAlgn="base"/>
            <a:endParaRPr lang="ru-RU" sz="2800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5720" y="285728"/>
            <a:ext cx="8358246" cy="338554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fontAlgn="base"/>
            <a:r>
              <a:rPr lang="ru-RU" sz="3200" u="sng" dirty="0" smtClean="0">
                <a:solidFill>
                  <a:srgbClr val="0000FF"/>
                </a:solidFill>
              </a:rPr>
              <a:t>E142</a:t>
            </a:r>
            <a:r>
              <a:rPr lang="ru-RU" sz="3200" dirty="0" smtClean="0">
                <a:solidFill>
                  <a:srgbClr val="0000FF"/>
                </a:solidFill>
              </a:rPr>
              <a:t> — синтетический пищевой </a:t>
            </a:r>
            <a:r>
              <a:rPr lang="ru-RU" sz="3200" u="sng" dirty="0" smtClean="0">
                <a:solidFill>
                  <a:srgbClr val="0000FF"/>
                </a:solidFill>
              </a:rPr>
              <a:t>краситель</a:t>
            </a:r>
            <a:r>
              <a:rPr lang="ru-RU" sz="3200" dirty="0" smtClean="0">
                <a:solidFill>
                  <a:srgbClr val="0000FF"/>
                </a:solidFill>
              </a:rPr>
              <a:t> </a:t>
            </a:r>
            <a:r>
              <a:rPr lang="ru-RU" sz="3200" u="sng" dirty="0" smtClean="0">
                <a:solidFill>
                  <a:srgbClr val="0000FF"/>
                </a:solidFill>
              </a:rPr>
              <a:t>Зелёный S</a:t>
            </a:r>
          </a:p>
          <a:p>
            <a:pPr fontAlgn="base"/>
            <a:endParaRPr lang="ru-RU" sz="3200" dirty="0" smtClean="0">
              <a:solidFill>
                <a:srgbClr val="0000FF"/>
              </a:solidFill>
            </a:endParaRPr>
          </a:p>
          <a:p>
            <a:pPr fontAlgn="base"/>
            <a:r>
              <a:rPr lang="ru-RU" sz="3200" u="sng" dirty="0" smtClean="0">
                <a:solidFill>
                  <a:srgbClr val="0000FF"/>
                </a:solidFill>
              </a:rPr>
              <a:t>E425</a:t>
            </a:r>
            <a:r>
              <a:rPr lang="ru-RU" sz="3200" dirty="0" smtClean="0">
                <a:solidFill>
                  <a:srgbClr val="0000FF"/>
                </a:solidFill>
              </a:rPr>
              <a:t> — </a:t>
            </a:r>
            <a:r>
              <a:rPr lang="ru-RU" sz="3200" u="sng" dirty="0" err="1" smtClean="0">
                <a:solidFill>
                  <a:srgbClr val="0000FF"/>
                </a:solidFill>
              </a:rPr>
              <a:t>конжак</a:t>
            </a:r>
            <a:r>
              <a:rPr lang="ru-RU" sz="3200" dirty="0" smtClean="0">
                <a:solidFill>
                  <a:srgbClr val="0000FF"/>
                </a:solidFill>
              </a:rPr>
              <a:t> </a:t>
            </a:r>
            <a:r>
              <a:rPr lang="ru-RU" sz="3200" dirty="0" err="1" smtClean="0">
                <a:solidFill>
                  <a:srgbClr val="0000FF"/>
                </a:solidFill>
              </a:rPr>
              <a:t>конжаковая</a:t>
            </a:r>
            <a:r>
              <a:rPr lang="ru-RU" sz="3200" dirty="0" smtClean="0">
                <a:solidFill>
                  <a:srgbClr val="0000FF"/>
                </a:solidFill>
              </a:rPr>
              <a:t> мука, </a:t>
            </a:r>
            <a:r>
              <a:rPr lang="ru-RU" sz="3200" dirty="0" err="1" smtClean="0">
                <a:solidFill>
                  <a:srgbClr val="0000FF"/>
                </a:solidFill>
              </a:rPr>
              <a:t>конжаковая</a:t>
            </a:r>
            <a:r>
              <a:rPr lang="ru-RU" sz="3200" dirty="0" smtClean="0">
                <a:solidFill>
                  <a:srgbClr val="0000FF"/>
                </a:solidFill>
              </a:rPr>
              <a:t> камедь и </a:t>
            </a:r>
            <a:r>
              <a:rPr lang="ru-RU" sz="3200" dirty="0" err="1" smtClean="0">
                <a:solidFill>
                  <a:srgbClr val="0000FF"/>
                </a:solidFill>
              </a:rPr>
              <a:t>конжаковый</a:t>
            </a:r>
            <a:r>
              <a:rPr lang="ru-RU" sz="3200" dirty="0" smtClean="0">
                <a:solidFill>
                  <a:srgbClr val="0000FF"/>
                </a:solidFill>
              </a:rPr>
              <a:t> </a:t>
            </a:r>
            <a:r>
              <a:rPr lang="ru-RU" sz="3200" dirty="0" err="1" smtClean="0">
                <a:solidFill>
                  <a:srgbClr val="0000FF"/>
                </a:solidFill>
              </a:rPr>
              <a:t>глюкоманнан</a:t>
            </a:r>
            <a:endParaRPr lang="ru-RU" sz="3200" dirty="0" smtClean="0">
              <a:solidFill>
                <a:srgbClr val="0000FF"/>
              </a:solidFill>
            </a:endParaRPr>
          </a:p>
          <a:p>
            <a:pPr algn="ctr"/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Рисунок 3" descr="dobavky_v_produkta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3071810"/>
            <a:ext cx="3500462" cy="350046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285728"/>
            <a:ext cx="7215238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0000FF"/>
                </a:solidFill>
              </a:rPr>
              <a:t>Пищевые добавки, которые считаются полезными</a:t>
            </a:r>
          </a:p>
          <a:p>
            <a:pPr algn="ctr"/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Рисунок 3" descr="d67cd479-5928-41d9-b18b-41b644055ed5-624x4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429000"/>
            <a:ext cx="4214842" cy="315437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386089_w640_h640_dobavki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00034" y="285728"/>
            <a:ext cx="8501122" cy="61247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800" b="1" dirty="0" smtClean="0">
                <a:solidFill>
                  <a:srgbClr val="0000FF"/>
                </a:solidFill>
              </a:rPr>
              <a:t>E100 - </a:t>
            </a:r>
            <a:r>
              <a:rPr lang="ru-RU" sz="2800" dirty="0" err="1" smtClean="0">
                <a:solidFill>
                  <a:srgbClr val="0000FF"/>
                </a:solidFill>
              </a:rPr>
              <a:t>Куркумины</a:t>
            </a:r>
            <a:r>
              <a:rPr lang="ru-RU" sz="2800" dirty="0" smtClean="0">
                <a:solidFill>
                  <a:srgbClr val="0000FF"/>
                </a:solidFill>
              </a:rPr>
              <a:t>.</a:t>
            </a:r>
          </a:p>
          <a:p>
            <a:endParaRPr lang="ru-RU" sz="2800" dirty="0" smtClean="0">
              <a:solidFill>
                <a:srgbClr val="0000FF"/>
              </a:solidFill>
            </a:endParaRPr>
          </a:p>
          <a:p>
            <a:r>
              <a:rPr lang="ru-RU" sz="2800" b="1" dirty="0" smtClean="0">
                <a:solidFill>
                  <a:srgbClr val="0000FF"/>
                </a:solidFill>
              </a:rPr>
              <a:t>E101 </a:t>
            </a:r>
            <a:r>
              <a:rPr lang="ru-RU" sz="2800" dirty="0" smtClean="0">
                <a:solidFill>
                  <a:srgbClr val="0000FF"/>
                </a:solidFill>
              </a:rPr>
              <a:t>- Рибофлавин (витамин B2).</a:t>
            </a:r>
          </a:p>
          <a:p>
            <a:endParaRPr lang="ru-RU" sz="2800" dirty="0" smtClean="0">
              <a:solidFill>
                <a:srgbClr val="0000FF"/>
              </a:solidFill>
            </a:endParaRPr>
          </a:p>
          <a:p>
            <a:r>
              <a:rPr lang="ru-RU" sz="2800" b="1" dirty="0" smtClean="0">
                <a:solidFill>
                  <a:srgbClr val="0000FF"/>
                </a:solidFill>
              </a:rPr>
              <a:t>E106 </a:t>
            </a:r>
            <a:r>
              <a:rPr lang="ru-RU" sz="2800" dirty="0" smtClean="0">
                <a:solidFill>
                  <a:srgbClr val="0000FF"/>
                </a:solidFill>
              </a:rPr>
              <a:t>- Рибофлавин-5-фосфат натрия.</a:t>
            </a:r>
          </a:p>
          <a:p>
            <a:endParaRPr lang="ru-RU" sz="2800" dirty="0" smtClean="0">
              <a:solidFill>
                <a:srgbClr val="0000FF"/>
              </a:solidFill>
            </a:endParaRPr>
          </a:p>
          <a:p>
            <a:r>
              <a:rPr lang="ru-RU" sz="2800" b="1" dirty="0" smtClean="0">
                <a:solidFill>
                  <a:srgbClr val="0000FF"/>
                </a:solidFill>
              </a:rPr>
              <a:t>Е160a</a:t>
            </a:r>
            <a:r>
              <a:rPr lang="ru-RU" sz="2800" dirty="0" smtClean="0">
                <a:solidFill>
                  <a:srgbClr val="0000FF"/>
                </a:solidFill>
              </a:rPr>
              <a:t> - Каротины. Вещества, близкие по свойствам к витамину А.</a:t>
            </a:r>
          </a:p>
          <a:p>
            <a:endParaRPr lang="ru-RU" sz="2800" dirty="0" smtClean="0">
              <a:solidFill>
                <a:srgbClr val="0000FF"/>
              </a:solidFill>
            </a:endParaRPr>
          </a:p>
          <a:p>
            <a:r>
              <a:rPr lang="ru-RU" sz="2800" b="1" dirty="0" smtClean="0">
                <a:solidFill>
                  <a:srgbClr val="0000FF"/>
                </a:solidFill>
              </a:rPr>
              <a:t>Е161b</a:t>
            </a:r>
            <a:r>
              <a:rPr lang="ru-RU" sz="2800" dirty="0" smtClean="0">
                <a:solidFill>
                  <a:srgbClr val="0000FF"/>
                </a:solidFill>
              </a:rPr>
              <a:t> - </a:t>
            </a:r>
            <a:r>
              <a:rPr lang="ru-RU" sz="2800" dirty="0" err="1" smtClean="0">
                <a:solidFill>
                  <a:srgbClr val="0000FF"/>
                </a:solidFill>
              </a:rPr>
              <a:t>Лютеин</a:t>
            </a:r>
            <a:r>
              <a:rPr lang="ru-RU" sz="2800" dirty="0" smtClean="0">
                <a:solidFill>
                  <a:srgbClr val="0000FF"/>
                </a:solidFill>
              </a:rPr>
              <a:t>. Способствует улучшению зрения.</a:t>
            </a:r>
          </a:p>
          <a:p>
            <a:endParaRPr lang="ru-RU" sz="2800" dirty="0" smtClean="0">
              <a:solidFill>
                <a:srgbClr val="0000FF"/>
              </a:solidFill>
            </a:endParaRPr>
          </a:p>
          <a:p>
            <a:r>
              <a:rPr lang="ru-RU" sz="2800" b="1" dirty="0" smtClean="0">
                <a:solidFill>
                  <a:srgbClr val="0000FF"/>
                </a:solidFill>
              </a:rPr>
              <a:t>E300 </a:t>
            </a:r>
            <a:r>
              <a:rPr lang="ru-RU" sz="2800" dirty="0" smtClean="0">
                <a:solidFill>
                  <a:srgbClr val="0000FF"/>
                </a:solidFill>
              </a:rPr>
              <a:t>- Аскорбиновая кислота (витамин С). 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Способствует повышению </a:t>
            </a:r>
            <a:r>
              <a:rPr lang="ru-RU" sz="2800" dirty="0" err="1" smtClean="0">
                <a:solidFill>
                  <a:srgbClr val="0000FF"/>
                </a:solidFill>
              </a:rPr>
              <a:t>имунитета</a:t>
            </a:r>
            <a:r>
              <a:rPr lang="ru-RU" sz="2800" dirty="0" smtClean="0">
                <a:solidFill>
                  <a:srgbClr val="0000FF"/>
                </a:solidFill>
              </a:rPr>
              <a:t>.</a:t>
            </a:r>
          </a:p>
          <a:p>
            <a:endParaRPr lang="ru-RU" sz="2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5720" y="214290"/>
            <a:ext cx="8429684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800" b="1" dirty="0" smtClean="0">
                <a:solidFill>
                  <a:srgbClr val="0000FF"/>
                </a:solidFill>
              </a:rPr>
              <a:t>E306-Е309</a:t>
            </a:r>
            <a:r>
              <a:rPr lang="ru-RU" sz="2800" dirty="0" smtClean="0">
                <a:solidFill>
                  <a:srgbClr val="0000FF"/>
                </a:solidFill>
              </a:rPr>
              <a:t> - Токоферолы (витамины Е).</a:t>
            </a:r>
          </a:p>
          <a:p>
            <a:endParaRPr lang="ru-RU" sz="2800" dirty="0" smtClean="0">
              <a:solidFill>
                <a:srgbClr val="0000FF"/>
              </a:solidFill>
            </a:endParaRPr>
          </a:p>
          <a:p>
            <a:r>
              <a:rPr lang="ru-RU" sz="2800" b="1" dirty="0" smtClean="0">
                <a:solidFill>
                  <a:srgbClr val="0000FF"/>
                </a:solidFill>
              </a:rPr>
              <a:t>Е440</a:t>
            </a:r>
            <a:r>
              <a:rPr lang="ru-RU" sz="2800" dirty="0" smtClean="0">
                <a:solidFill>
                  <a:srgbClr val="0000FF"/>
                </a:solidFill>
              </a:rPr>
              <a:t> - Пектины. Способствуют очистке кишечника, выводят шлаки.</a:t>
            </a:r>
          </a:p>
          <a:p>
            <a:endParaRPr lang="ru-RU" sz="2800" dirty="0" smtClean="0">
              <a:solidFill>
                <a:srgbClr val="0000FF"/>
              </a:solidFill>
            </a:endParaRPr>
          </a:p>
          <a:p>
            <a:r>
              <a:rPr lang="ru-RU" sz="2800" b="1" dirty="0" smtClean="0">
                <a:solidFill>
                  <a:srgbClr val="0000FF"/>
                </a:solidFill>
              </a:rPr>
              <a:t>Е641, Е642</a:t>
            </a:r>
            <a:r>
              <a:rPr lang="ru-RU" sz="2800" dirty="0" smtClean="0">
                <a:solidFill>
                  <a:srgbClr val="0000FF"/>
                </a:solidFill>
              </a:rPr>
              <a:t> - L-лейцин и лизин. Полезная 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аминокислоты.</a:t>
            </a:r>
          </a:p>
          <a:p>
            <a:endParaRPr lang="ru-RU" sz="2800" dirty="0" smtClean="0">
              <a:solidFill>
                <a:srgbClr val="0000FF"/>
              </a:solidFill>
            </a:endParaRPr>
          </a:p>
          <a:p>
            <a:r>
              <a:rPr lang="ru-RU" sz="2800" b="1" dirty="0" smtClean="0">
                <a:solidFill>
                  <a:srgbClr val="0000FF"/>
                </a:solidFill>
              </a:rPr>
              <a:t>Е916, Е917</a:t>
            </a:r>
            <a:r>
              <a:rPr lang="ru-RU" sz="2800" dirty="0" smtClean="0">
                <a:solidFill>
                  <a:srgbClr val="0000FF"/>
                </a:solidFill>
              </a:rPr>
              <a:t> - Кальция йода. Используется для обогащения продуктов питания</a:t>
            </a:r>
          </a:p>
          <a:p>
            <a:pPr algn="ctr"/>
            <a:endParaRPr lang="ru-RU" sz="28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5720" y="285728"/>
            <a:ext cx="8501122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Приведем пример полезных пищевых добавок</a:t>
            </a:r>
            <a:endParaRPr lang="ru-RU" sz="7200" b="1" i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  <p:pic>
        <p:nvPicPr>
          <p:cNvPr id="4" name="Рисунок 3" descr="pvMSpxIqoz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5107774" y="3107518"/>
            <a:ext cx="3286146" cy="421481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00166" y="285728"/>
            <a:ext cx="650085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Колбаса вареная «МОЛОЧНАЯ»</a:t>
            </a:r>
            <a:endParaRPr lang="ru-RU" sz="66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2571744"/>
            <a:ext cx="821537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Стабилизаторы Е450, Е451,</a:t>
            </a:r>
          </a:p>
          <a:p>
            <a:pPr algn="ctr"/>
            <a:r>
              <a:rPr lang="ru-RU" sz="3600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Аскорбиновая кислота Е300,</a:t>
            </a:r>
          </a:p>
          <a:p>
            <a:pPr algn="ctr"/>
            <a:r>
              <a:rPr lang="ru-RU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фиксатор  окраски Е250</a:t>
            </a:r>
            <a:endParaRPr lang="ru-RU" sz="36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wTkrQC6i8n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-1285876" y="1285876"/>
            <a:ext cx="6858000" cy="4286248"/>
          </a:xfrm>
          <a:prstGeom prst="rect">
            <a:avLst/>
          </a:prstGeom>
        </p:spPr>
      </p:pic>
      <p:pic>
        <p:nvPicPr>
          <p:cNvPr id="5" name="Рисунок 4" descr="C8mNze0nzZ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9" y="0"/>
            <a:ext cx="485775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Mg47SG1y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2844" y="571480"/>
            <a:ext cx="8858312" cy="45858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Колбаса вареная </a:t>
            </a:r>
          </a:p>
          <a:p>
            <a:pPr algn="ctr"/>
            <a:r>
              <a:rPr lang="ru-RU" sz="44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«ЧАЙНАЯ ДЛЯ ВАС»</a:t>
            </a:r>
          </a:p>
          <a:p>
            <a:pPr algn="ctr"/>
            <a:endParaRPr lang="ru-RU" sz="44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  <a:p>
            <a:pPr algn="ctr"/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Стабилизаторы Е 450, Е 451.</a:t>
            </a:r>
          </a:p>
          <a:p>
            <a:pPr algn="ctr"/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Аскорбиновая кислота Е 300.</a:t>
            </a:r>
          </a:p>
          <a:p>
            <a:pPr algn="ctr"/>
            <a:r>
              <a:rPr lang="ru-RU" sz="3200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Лимонная кислота Е 330.</a:t>
            </a:r>
            <a:br>
              <a:rPr lang="ru-RU" sz="3200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</a:br>
            <a:r>
              <a:rPr lang="ru-RU" sz="3200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Усилитель вкуса Е 621.</a:t>
            </a:r>
          </a:p>
          <a:p>
            <a:pPr algn="ctr"/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Фиксатор окраски Е250.</a:t>
            </a:r>
            <a:endParaRPr lang="ru-RU" sz="32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YeyNdd66X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-1535909" y="1535909"/>
            <a:ext cx="6858000" cy="3786182"/>
          </a:xfrm>
          <a:prstGeom prst="rect">
            <a:avLst/>
          </a:prstGeom>
        </p:spPr>
      </p:pic>
      <p:pic>
        <p:nvPicPr>
          <p:cNvPr id="3" name="Рисунок 2" descr="Ajrh5eFFDx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3036091" y="750091"/>
            <a:ext cx="6858000" cy="5357818"/>
          </a:xfrm>
          <a:prstGeom prst="rect">
            <a:avLst/>
          </a:prstGeom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uP4Va0J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000232" y="642918"/>
            <a:ext cx="5500726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Приведем пример вредных пищевых добавок  </a:t>
            </a:r>
            <a:endParaRPr lang="ru-RU" sz="5400" b="1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  <p:pic>
        <p:nvPicPr>
          <p:cNvPr id="4" name="Рисунок 3" descr="Самые-вредные-пищевые-добавки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4149080"/>
            <a:ext cx="3888432" cy="2467659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14819-1_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7034"/>
            <a:ext cx="9144000" cy="686503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28662" y="642918"/>
            <a:ext cx="721523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i="1" dirty="0" smtClean="0">
                <a:solidFill>
                  <a:srgbClr val="0000FF"/>
                </a:solidFill>
              </a:rPr>
              <a:t>Чипсы и картофель «Фри»</a:t>
            </a:r>
            <a:endParaRPr lang="ru-RU" sz="6600" b="1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57224" y="500042"/>
            <a:ext cx="7715304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 </a:t>
            </a:r>
          </a:p>
          <a:p>
            <a:r>
              <a:rPr lang="ru-RU" dirty="0" smtClean="0"/>
              <a:t> </a:t>
            </a:r>
            <a:r>
              <a:rPr lang="ru-RU" sz="2400" dirty="0" smtClean="0">
                <a:solidFill>
                  <a:srgbClr val="0000FF"/>
                </a:solidFill>
              </a:rPr>
              <a:t>Эти продукты содержат стабилизаторы и </a:t>
            </a:r>
            <a:r>
              <a:rPr lang="ru-RU" sz="2400" dirty="0" err="1" smtClean="0">
                <a:solidFill>
                  <a:srgbClr val="0000FF"/>
                </a:solidFill>
              </a:rPr>
              <a:t>ароматизаторы</a:t>
            </a:r>
            <a:r>
              <a:rPr lang="ru-RU" sz="2400" dirty="0" smtClean="0">
                <a:solidFill>
                  <a:srgbClr val="0000FF"/>
                </a:solidFill>
              </a:rPr>
              <a:t> (усилители вкуса).</a:t>
            </a:r>
          </a:p>
          <a:p>
            <a:r>
              <a:rPr lang="ru-RU" sz="2400" dirty="0" smtClean="0">
                <a:solidFill>
                  <a:srgbClr val="0000FF"/>
                </a:solidFill>
              </a:rPr>
              <a:t> Картофель "Фри" ресторанах быстрого питания жарится в много раз использованном масле, что приводит к образованию канцерогенов. Также, технология изготовления чипсов ведёт к образованию канцерогенных синтетических жиров и других канцерогенов. Присутствие большого количества канцерогенов делает эти продукты питания особенно вредными.</a:t>
            </a:r>
            <a:endParaRPr lang="ru-RU" sz="24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писок-вредных-пищевых-добавок-пппп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16632"/>
            <a:ext cx="7920880" cy="674136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71604" y="928670"/>
            <a:ext cx="578234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Заключение </a:t>
            </a:r>
            <a:endParaRPr lang="ru-RU" sz="8000" b="1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  <p:pic>
        <p:nvPicPr>
          <p:cNvPr id="4" name="Рисунок 3" descr="i (7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7752" y="3143248"/>
            <a:ext cx="4071966" cy="3000396"/>
          </a:xfrm>
          <a:prstGeom prst="rect">
            <a:avLst/>
          </a:prstGeom>
        </p:spPr>
      </p:pic>
      <p:pic>
        <p:nvPicPr>
          <p:cNvPr id="5" name="Рисунок 4" descr="pischevye-dobavki-3934-lar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44" y="3143248"/>
            <a:ext cx="4500594" cy="297677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1472" y="428604"/>
            <a:ext cx="7786742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</a:rPr>
              <a:t>На сегодняшний день без пищевых добавок (консервантов и т.д.) человечеству не обойтись, поскольку именно они, а не сельское хозяйство, способны обеспечить 10%  ежегодного прироста продовольствия, без которого население Земли просто окажется на грани голодной смерти.</a:t>
            </a:r>
            <a:endParaRPr lang="ru-RU" sz="28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</a:endParaRPr>
          </a:p>
        </p:txBody>
      </p:sp>
      <p:pic>
        <p:nvPicPr>
          <p:cNvPr id="4" name="Рисунок 3" descr="1326551492_zdorovoe-pitanie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3357562"/>
            <a:ext cx="4476781" cy="307183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824690__sweet-nature_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85852" y="642918"/>
            <a:ext cx="657229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3399FF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Спасибо за внимание!</a:t>
            </a:r>
            <a:endParaRPr lang="ru-RU" sz="9600" b="1" i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3399FF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391</TotalTime>
  <Words>436</Words>
  <Application>Microsoft Office PowerPoint</Application>
  <PresentationFormat>Экран (4:3)</PresentationFormat>
  <Paragraphs>81</Paragraphs>
  <Slides>39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Пищевые ре</dc:title>
  <dc:creator>юля</dc:creator>
  <cp:lastModifiedBy>Prepod</cp:lastModifiedBy>
  <cp:revision>41</cp:revision>
  <dcterms:created xsi:type="dcterms:W3CDTF">2015-10-10T14:01:23Z</dcterms:created>
  <dcterms:modified xsi:type="dcterms:W3CDTF">2017-04-26T02:16:55Z</dcterms:modified>
</cp:coreProperties>
</file>