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  <p:sldId id="272" r:id="rId3"/>
    <p:sldId id="270" r:id="rId4"/>
    <p:sldId id="258" r:id="rId5"/>
    <p:sldId id="259" r:id="rId6"/>
    <p:sldId id="265" r:id="rId7"/>
    <p:sldId id="266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40" autoAdjust="0"/>
  </p:normalViewPr>
  <p:slideViewPr>
    <p:cSldViewPr>
      <p:cViewPr>
        <p:scale>
          <a:sx n="84" d="100"/>
          <a:sy n="84" d="100"/>
        </p:scale>
        <p:origin x="-744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5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11" Type="http://schemas.openxmlformats.org/officeDocument/2006/relationships/image" Target="../media/image13.jpeg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jpe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83880" cy="105156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183880" cy="2003684"/>
          </a:xfrm>
        </p:spPr>
        <p:txBody>
          <a:bodyPr/>
          <a:lstStyle/>
          <a:p>
            <a:pPr algn="ctr">
              <a:buNone/>
            </a:pPr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Звуки </a:t>
            </a: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15" descr="D:\Работа\Логопедия в картинках\Ч - Щ\82020115_large_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09025">
            <a:off x="1823366" y="3216007"/>
            <a:ext cx="1414888" cy="1471735"/>
          </a:xfrm>
          <a:prstGeom prst="rect">
            <a:avLst/>
          </a:prstGeom>
          <a:noFill/>
        </p:spPr>
      </p:pic>
      <p:pic>
        <p:nvPicPr>
          <p:cNvPr id="5" name="Picture 16" descr="D:\Работа\Логопедия в картинках\Ч - Щ\0_9e91e_5056ce9a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429000"/>
            <a:ext cx="1728192" cy="1447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20688"/>
            <a:ext cx="8229600" cy="53086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надо говорить звук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32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надо говорить звук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4" name="Picture 4" descr="http://3.bp.blogspot.com/-rqg02l8fL2s/UsdDk2J2iOI/AAAAAAAAATg/yeFP_HZv-Do/s1600/%D1%87.jpg"/>
          <p:cNvPicPr>
            <a:picLocks noChangeAspect="1" noChangeArrowheads="1"/>
          </p:cNvPicPr>
          <p:nvPr/>
        </p:nvPicPr>
        <p:blipFill>
          <a:blip r:embed="rId2" cstate="print"/>
          <a:srcRect l="10249" t="18394" r="9026" b="28555"/>
          <a:stretch>
            <a:fillRect/>
          </a:stretch>
        </p:blipFill>
        <p:spPr bwMode="auto">
          <a:xfrm>
            <a:off x="6804248" y="1916832"/>
            <a:ext cx="1379042" cy="1282092"/>
          </a:xfrm>
          <a:prstGeom prst="rect">
            <a:avLst/>
          </a:prstGeom>
          <a:noFill/>
        </p:spPr>
      </p:pic>
      <p:pic>
        <p:nvPicPr>
          <p:cNvPr id="5" name="Picture 10" descr="http://2.bp.blogspot.com/-ZytNbf_dzYc/UsdGXxBDmsI/AAAAAAAAAT0/8u9hXhSoiSw/s1600/%D1%89.jpg"/>
          <p:cNvPicPr>
            <a:picLocks noChangeAspect="1" noChangeArrowheads="1"/>
          </p:cNvPicPr>
          <p:nvPr/>
        </p:nvPicPr>
        <p:blipFill>
          <a:blip r:embed="rId3" cstate="print"/>
          <a:srcRect l="9580" t="18534" r="9938" b="28555"/>
          <a:stretch>
            <a:fillRect/>
          </a:stretch>
        </p:blipFill>
        <p:spPr bwMode="auto">
          <a:xfrm>
            <a:off x="6804248" y="4586164"/>
            <a:ext cx="1368152" cy="127246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11560" y="1340768"/>
            <a:ext cx="7756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Звук 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надо говорить кратко, без голоса.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3933056"/>
            <a:ext cx="7614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Звук </a:t>
            </a: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надо говорить долго, без голоса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Послушай и повтори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8858312" cy="492922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-а</a:t>
            </a:r>
            <a:r>
              <a:rPr lang="ru-RU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-о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4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endParaRPr lang="ru-RU" sz="18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а-</a:t>
            </a:r>
            <a:r>
              <a:rPr lang="ru-RU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а-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а-о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800" b="1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а-у</a:t>
            </a:r>
            <a:r>
              <a:rPr lang="ru-RU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а-у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та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0960" cy="839016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Назови картинки со звуками</a:t>
            </a:r>
            <a:r>
              <a:rPr lang="ru-RU" sz="40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0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600" b="1" dirty="0" smtClean="0">
                <a:solidFill>
                  <a:srgbClr val="92D050"/>
                </a:solidFill>
              </a:rPr>
              <a:t>, </a:t>
            </a:r>
            <a:endParaRPr lang="ru-RU" sz="3600" dirty="0">
              <a:solidFill>
                <a:srgbClr val="92D050"/>
              </a:solidFill>
            </a:endParaRPr>
          </a:p>
        </p:txBody>
      </p:sp>
      <p:pic>
        <p:nvPicPr>
          <p:cNvPr id="5" name="Содержимое 4" descr="ЛЕЩ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3768" y="3212976"/>
            <a:ext cx="1728192" cy="1006025"/>
          </a:xfrm>
        </p:spPr>
      </p:pic>
      <p:pic>
        <p:nvPicPr>
          <p:cNvPr id="1027" name="Picture 3" descr="D:\Работа\Логопедия в картинках\Ч - Щ\pelota-de-futbo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1340768"/>
            <a:ext cx="1080120" cy="1060678"/>
          </a:xfrm>
          <a:prstGeom prst="rect">
            <a:avLst/>
          </a:prstGeom>
          <a:noFill/>
        </p:spPr>
      </p:pic>
      <p:pic>
        <p:nvPicPr>
          <p:cNvPr id="1028" name="Picture 4" descr="D:\Работа\Логопедия в картинках\Ч - Щ\ящик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4509120"/>
            <a:ext cx="1615656" cy="1230976"/>
          </a:xfrm>
          <a:prstGeom prst="rect">
            <a:avLst/>
          </a:prstGeom>
          <a:noFill/>
        </p:spPr>
      </p:pic>
      <p:pic>
        <p:nvPicPr>
          <p:cNvPr id="1030" name="Picture 6" descr="D:\Работа\Логопедия в картинках\Ч - Щ\Chaynik_Vindsor_4386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412776"/>
            <a:ext cx="1469531" cy="1469531"/>
          </a:xfrm>
          <a:prstGeom prst="rect">
            <a:avLst/>
          </a:prstGeom>
          <a:noFill/>
        </p:spPr>
      </p:pic>
      <p:pic>
        <p:nvPicPr>
          <p:cNvPr id="1033" name="Picture 9" descr="D:\Работа\Логопедия в картинках\Ч - Щ\18743_original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2780928"/>
            <a:ext cx="1296144" cy="1394337"/>
          </a:xfrm>
          <a:prstGeom prst="rect">
            <a:avLst/>
          </a:prstGeom>
          <a:noFill/>
        </p:spPr>
      </p:pic>
      <p:pic>
        <p:nvPicPr>
          <p:cNvPr id="1034" name="Picture 10" descr="D:\Работа\Логопедия в картинках\Ч - Щ\80080b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429000"/>
            <a:ext cx="1533828" cy="1419997"/>
          </a:xfrm>
          <a:prstGeom prst="rect">
            <a:avLst/>
          </a:prstGeom>
          <a:noFill/>
        </p:spPr>
      </p:pic>
      <p:pic>
        <p:nvPicPr>
          <p:cNvPr id="1039" name="Picture 15" descr="D:\Работа\Логопедия в картинках\Ч - Щ\82020115_large_CH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309025">
            <a:off x="6402331" y="433530"/>
            <a:ext cx="714380" cy="743082"/>
          </a:xfrm>
          <a:prstGeom prst="rect">
            <a:avLst/>
          </a:prstGeom>
          <a:noFill/>
        </p:spPr>
      </p:pic>
      <p:pic>
        <p:nvPicPr>
          <p:cNvPr id="1040" name="Picture 16" descr="D:\Работа\Логопедия в картинках\Ч - Щ\0_9e91e_5056ce9a_X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336" y="476672"/>
            <a:ext cx="928694" cy="777782"/>
          </a:xfrm>
          <a:prstGeom prst="rect">
            <a:avLst/>
          </a:prstGeom>
          <a:noFill/>
        </p:spPr>
      </p:pic>
      <p:pic>
        <p:nvPicPr>
          <p:cNvPr id="6146" name="Picture 2" descr="https://im1-tub-ru.yandex.net/i?id=7a632b1ef04be6d38496c1a78e089de1-l&amp;n=1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4509120"/>
            <a:ext cx="2376264" cy="1267341"/>
          </a:xfrm>
          <a:prstGeom prst="rect">
            <a:avLst/>
          </a:prstGeom>
          <a:noFill/>
        </p:spPr>
      </p:pic>
      <p:pic>
        <p:nvPicPr>
          <p:cNvPr id="15" name="Объект 7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221088"/>
            <a:ext cx="1903190" cy="1656125"/>
          </a:xfrm>
          <a:prstGeom prst="rect">
            <a:avLst/>
          </a:prstGeom>
        </p:spPr>
      </p:pic>
      <p:pic>
        <p:nvPicPr>
          <p:cNvPr id="6148" name="Picture 4" descr="https://im1-tub-ru.yandex.net/i?id=13bc69b35fdb12c9c56630094c0d2aef-l&amp;n=1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492896"/>
            <a:ext cx="1812209" cy="1358677"/>
          </a:xfrm>
          <a:prstGeom prst="rect">
            <a:avLst/>
          </a:prstGeom>
          <a:noFill/>
        </p:spPr>
      </p:pic>
      <p:pic>
        <p:nvPicPr>
          <p:cNvPr id="18" name="Picture 6" descr="http://www.xn--500-2ddjx7d.xn--p1ai/userfiles/1726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1F8FF"/>
              </a:clrFrom>
              <a:clrTo>
                <a:srgbClr val="F1F8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1844824"/>
            <a:ext cx="1825898" cy="12171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Измени слова по образцу: </a:t>
            </a:r>
            <a:r>
              <a:rPr lang="ru-RU" sz="4400" dirty="0" smtClean="0">
                <a:solidFill>
                  <a:srgbClr val="FFFF00"/>
                </a:solidFill>
              </a:rPr>
              <a:t/>
            </a:r>
            <a:br>
              <a:rPr lang="ru-RU" sz="4400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pic>
        <p:nvPicPr>
          <p:cNvPr id="5" name="Содержимое 4" descr="p302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0" y="2852936"/>
            <a:ext cx="2055742" cy="1372025"/>
          </a:xfrm>
          <a:prstGeom prst="rect">
            <a:avLst/>
          </a:prstGeom>
        </p:spPr>
      </p:pic>
      <p:pic>
        <p:nvPicPr>
          <p:cNvPr id="6" name="Содержимое 5" descr="p3024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4248" y="3356992"/>
            <a:ext cx="1656184" cy="110535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59832" y="3356992"/>
            <a:ext cx="36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щётка - …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43808" y="4797152"/>
            <a:ext cx="33689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щенок - …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59832" y="1916832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доска - дощечка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>
            <a:off x="4283968" y="184482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5868144" y="1916832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3995936" y="4797152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kolomna-materials.ru/articles/10_doskakupitvkolomne/images/0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1196752"/>
            <a:ext cx="1728192" cy="1728192"/>
          </a:xfrm>
          <a:prstGeom prst="rect">
            <a:avLst/>
          </a:prstGeom>
          <a:noFill/>
        </p:spPr>
      </p:pic>
      <p:pic>
        <p:nvPicPr>
          <p:cNvPr id="19" name="Picture 2" descr="http://kolomna-materials.ru/articles/10_doskakupitvkolomne/images/0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1628800"/>
            <a:ext cx="1215752" cy="1215752"/>
          </a:xfrm>
          <a:prstGeom prst="rect">
            <a:avLst/>
          </a:prstGeom>
          <a:noFill/>
        </p:spPr>
      </p:pic>
      <p:pic>
        <p:nvPicPr>
          <p:cNvPr id="5124" name="Picture 4" descr="http://www.stihi.ru/pics/2014/06/16/120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4005064"/>
            <a:ext cx="2806941" cy="1872208"/>
          </a:xfrm>
          <a:prstGeom prst="rect">
            <a:avLst/>
          </a:prstGeom>
          <a:noFill/>
        </p:spPr>
      </p:pic>
      <p:pic>
        <p:nvPicPr>
          <p:cNvPr id="22" name="Picture 4" descr="http://www.stihi.ru/pics/2014/06/16/120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4581128"/>
            <a:ext cx="1727348" cy="1152128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860032" y="3356992"/>
            <a:ext cx="2165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щёточка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8024" y="4797152"/>
            <a:ext cx="21943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щеночек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H="1">
            <a:off x="5940152" y="4797152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183880" cy="71438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Составь словосочетания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05064"/>
            <a:ext cx="8429716" cy="19537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ч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ёрный      колю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ая    по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товый</a:t>
            </a:r>
          </a:p>
          <a:p>
            <a:pPr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ебные      кори</a:t>
            </a:r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невый</a:t>
            </a:r>
          </a:p>
          <a:p>
            <a:endParaRPr lang="ru-RU" dirty="0"/>
          </a:p>
        </p:txBody>
      </p:sp>
      <p:pic>
        <p:nvPicPr>
          <p:cNvPr id="25608" name="Picture 8" descr="http://www.artgide.com/uploads/posts/2012-08/1345045293_school-supplies-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371" r="2240"/>
          <a:stretch>
            <a:fillRect/>
          </a:stretch>
        </p:blipFill>
        <p:spPr bwMode="auto">
          <a:xfrm>
            <a:off x="5004049" y="1609531"/>
            <a:ext cx="2425472" cy="2105221"/>
          </a:xfrm>
          <a:prstGeom prst="rect">
            <a:avLst/>
          </a:prstGeom>
          <a:noFill/>
        </p:spPr>
      </p:pic>
      <p:pic>
        <p:nvPicPr>
          <p:cNvPr id="25610" name="Picture 10" descr="http://285353.ru/sites/default/files/product/0112151224_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870" t="11888" r="12956" b="1922"/>
          <a:stretch>
            <a:fillRect/>
          </a:stretch>
        </p:blipFill>
        <p:spPr bwMode="auto">
          <a:xfrm>
            <a:off x="571472" y="1714488"/>
            <a:ext cx="1500198" cy="2289776"/>
          </a:xfrm>
          <a:prstGeom prst="rect">
            <a:avLst/>
          </a:prstGeom>
          <a:noFill/>
        </p:spPr>
      </p:pic>
      <p:pic>
        <p:nvPicPr>
          <p:cNvPr id="25612" name="Picture 12" descr="http://molotokmarket.ru/upload/iblock/e59/e591d5c7838de4047e033b7940282e0f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14546" y="1785926"/>
            <a:ext cx="1234538" cy="1428760"/>
          </a:xfrm>
          <a:prstGeom prst="rect">
            <a:avLst/>
          </a:prstGeom>
          <a:noFill/>
        </p:spPr>
      </p:pic>
      <p:pic>
        <p:nvPicPr>
          <p:cNvPr id="17410" name="Picture 2" descr="https://im1-tub-ru.yandex.net/i?id=dc943f88c2e6a6b555de164bc1918b11-l&amp;n=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636" r="18182" b="-2273"/>
          <a:stretch>
            <a:fillRect/>
          </a:stretch>
        </p:blipFill>
        <p:spPr bwMode="auto">
          <a:xfrm>
            <a:off x="7452320" y="1260022"/>
            <a:ext cx="1263084" cy="2526168"/>
          </a:xfrm>
          <a:prstGeom prst="rect">
            <a:avLst/>
          </a:prstGeom>
          <a:noFill/>
        </p:spPr>
      </p:pic>
      <p:pic>
        <p:nvPicPr>
          <p:cNvPr id="4098" name="Picture 2" descr="http://alfarada.narod.ru/photo3/3_0/7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1F1F3"/>
              </a:clrFrom>
              <a:clrTo>
                <a:srgbClr val="F1F1F3">
                  <a:alpha val="0"/>
                </a:srgbClr>
              </a:clrTo>
            </a:clrChange>
          </a:blip>
          <a:srcRect l="18000" r="16000" b="8000"/>
          <a:stretch>
            <a:fillRect/>
          </a:stretch>
        </p:blipFill>
        <p:spPr bwMode="auto">
          <a:xfrm>
            <a:off x="3491880" y="1772816"/>
            <a:ext cx="1584176" cy="1656184"/>
          </a:xfrm>
          <a:prstGeom prst="rect">
            <a:avLst/>
          </a:prstGeom>
          <a:noFill/>
        </p:spPr>
      </p:pic>
      <p:cxnSp>
        <p:nvCxnSpPr>
          <p:cNvPr id="11" name="Прямая соединительная линия 10"/>
          <p:cNvCxnSpPr/>
          <p:nvPr/>
        </p:nvCxnSpPr>
        <p:spPr>
          <a:xfrm flipH="1">
            <a:off x="3923928" y="400506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2843808" y="5157192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6300192" y="400506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508104" y="5157192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8964488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Вставь пропущенные буквы.    </a:t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Прочитай предложение.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44824"/>
            <a:ext cx="8715436" cy="44359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…е   поют …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еглы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кри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гал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пи...ат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сквор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http://rusfoto.net/data/media/11/n_1284635184261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4FA95"/>
              </a:clrFrom>
              <a:clrTo>
                <a:srgbClr val="E4FA95">
                  <a:alpha val="0"/>
                </a:srgbClr>
              </a:clrTo>
            </a:clrChange>
          </a:blip>
          <a:srcRect t="11276" r="6250" b="2277"/>
          <a:stretch>
            <a:fillRect/>
          </a:stretch>
        </p:blipFill>
        <p:spPr bwMode="auto">
          <a:xfrm>
            <a:off x="4283968" y="4005064"/>
            <a:ext cx="2254163" cy="1728192"/>
          </a:xfrm>
          <a:prstGeom prst="rect">
            <a:avLst/>
          </a:prstGeom>
          <a:noFill/>
        </p:spPr>
      </p:pic>
      <p:pic>
        <p:nvPicPr>
          <p:cNvPr id="24584" name="Picture 8" descr="http://www.stihi.ru/pics/2011/11/04/1843.jpg"/>
          <p:cNvPicPr>
            <a:picLocks noChangeAspect="1" noChangeArrowheads="1"/>
          </p:cNvPicPr>
          <p:nvPr/>
        </p:nvPicPr>
        <p:blipFill>
          <a:blip r:embed="rId3" cstate="print"/>
          <a:srcRect r="16970" b="1155"/>
          <a:stretch>
            <a:fillRect/>
          </a:stretch>
        </p:blipFill>
        <p:spPr bwMode="auto">
          <a:xfrm>
            <a:off x="6660232" y="3933056"/>
            <a:ext cx="2016224" cy="1800200"/>
          </a:xfrm>
          <a:prstGeom prst="rect">
            <a:avLst/>
          </a:prstGeom>
          <a:noFill/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75656" y="1844824"/>
            <a:ext cx="3811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35896" y="1844824"/>
            <a:ext cx="428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endParaRPr lang="ru-RU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12160" y="1844824"/>
            <a:ext cx="428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524328" y="1844824"/>
            <a:ext cx="3571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15616" y="2564904"/>
            <a:ext cx="428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131840" y="2492896"/>
            <a:ext cx="428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s4.fotokto.ru/photo/full/291/2914227.jpg?r1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08987"/>
            <a:ext cx="3744416" cy="2496277"/>
          </a:xfrm>
          <a:prstGeom prst="rect">
            <a:avLst/>
          </a:prstGeom>
          <a:noFill/>
        </p:spPr>
      </p:pic>
      <p:pic>
        <p:nvPicPr>
          <p:cNvPr id="24578" name="Picture 2" descr="https://im1-tub-ru.yandex.net/i?id=428a972600e3270c341bf77aafbf8b85-l&amp;n=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D7D7DF"/>
              </a:clrFrom>
              <a:clrTo>
                <a:srgbClr val="D7D7DF">
                  <a:alpha val="0"/>
                </a:srgbClr>
              </a:clrTo>
            </a:clrChange>
          </a:blip>
          <a:srcRect l="14286" r="15252" b="6417"/>
          <a:stretch>
            <a:fillRect/>
          </a:stretch>
        </p:blipFill>
        <p:spPr bwMode="auto">
          <a:xfrm>
            <a:off x="1907704" y="3573016"/>
            <a:ext cx="1894822" cy="1484784"/>
          </a:xfrm>
          <a:prstGeom prst="rect">
            <a:avLst/>
          </a:prstGeom>
          <a:noFill/>
        </p:spPr>
      </p:pic>
      <p:cxnSp>
        <p:nvCxnSpPr>
          <p:cNvPr id="14" name="Прямая соединительная линия 13"/>
          <p:cNvCxnSpPr/>
          <p:nvPr/>
        </p:nvCxnSpPr>
        <p:spPr>
          <a:xfrm flipH="1">
            <a:off x="1403648" y="1916832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203848" y="184482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5004048" y="184482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6516216" y="184482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7956376" y="184482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3563888" y="220486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691680" y="2564904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1051560"/>
          </a:xfrm>
        </p:spPr>
        <p:txBody>
          <a:bodyPr/>
          <a:lstStyle/>
          <a:p>
            <a:pPr algn="ctr"/>
            <a:endParaRPr lang="ru-RU" dirty="0"/>
          </a:p>
        </p:txBody>
      </p:sp>
      <p:pic>
        <p:nvPicPr>
          <p:cNvPr id="8" name="Содержимое 7" descr="ЧЕЛ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012160" y="1700808"/>
            <a:ext cx="2648320" cy="3896269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285720" y="1643050"/>
            <a:ext cx="5643602" cy="304152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есали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енку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ёлку,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не расчёской, </a:t>
            </a:r>
          </a:p>
          <a:p>
            <a:pPr algn="ctr"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ёткой.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86050" y="2428868"/>
            <a:ext cx="428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щ</a:t>
            </a:r>
            <a:endParaRPr lang="ru-RU" sz="3200" b="1" dirty="0">
              <a:solidFill>
                <a:srgbClr val="FFFF0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2195736" y="1628800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4283968" y="1628800"/>
            <a:ext cx="14401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418</TotalTime>
  <Words>120</Words>
  <Application>Microsoft Office PowerPoint</Application>
  <PresentationFormat>Экран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Слайд 1</vt:lpstr>
      <vt:lpstr>Слайд 2</vt:lpstr>
      <vt:lpstr>Послушай и повтори</vt:lpstr>
      <vt:lpstr> Назови картинки со звуками        и       , </vt:lpstr>
      <vt:lpstr>Измени слова по образцу:  </vt:lpstr>
      <vt:lpstr>Составь словосочетания</vt:lpstr>
      <vt:lpstr>          Вставь пропущенные буквы.       Прочитай предложение.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Звуки ч и щ</dc:title>
  <dc:creator>Татьяна</dc:creator>
  <cp:lastModifiedBy>Татьяна</cp:lastModifiedBy>
  <cp:revision>48</cp:revision>
  <dcterms:created xsi:type="dcterms:W3CDTF">2017-03-13T18:41:45Z</dcterms:created>
  <dcterms:modified xsi:type="dcterms:W3CDTF">2017-03-14T20:35:20Z</dcterms:modified>
</cp:coreProperties>
</file>