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75" r:id="rId3"/>
    <p:sldId id="276" r:id="rId4"/>
    <p:sldId id="277" r:id="rId5"/>
    <p:sldId id="257" r:id="rId6"/>
    <p:sldId id="258" r:id="rId7"/>
    <p:sldId id="278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9" r:id="rId17"/>
    <p:sldId id="270" r:id="rId18"/>
    <p:sldId id="280" r:id="rId19"/>
    <p:sldId id="282" r:id="rId20"/>
    <p:sldId id="269" r:id="rId21"/>
    <p:sldId id="28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3C1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7744F2F-089F-404F-B01D-BA84F19FCF17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D81E24A-B960-4A2F-82DE-0B9FA9701A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7744F2F-089F-404F-B01D-BA84F19FCF17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D81E24A-B960-4A2F-82DE-0B9FA9701A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7744F2F-089F-404F-B01D-BA84F19FCF17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D81E24A-B960-4A2F-82DE-0B9FA9701A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44F2F-089F-404F-B01D-BA84F19FCF17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1E24A-B960-4A2F-82DE-0B9FA9701A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44F2F-089F-404F-B01D-BA84F19FCF17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1E24A-B960-4A2F-82DE-0B9FA9701A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7744F2F-089F-404F-B01D-BA84F19FCF17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D81E24A-B960-4A2F-82DE-0B9FA9701A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44F2F-089F-404F-B01D-BA84F19FCF17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1E24A-B960-4A2F-82DE-0B9FA9701A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7744F2F-089F-404F-B01D-BA84F19FCF17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D81E24A-B960-4A2F-82DE-0B9FA9701A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7744F2F-089F-404F-B01D-BA84F19FCF17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D81E24A-B960-4A2F-82DE-0B9FA9701A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44F2F-089F-404F-B01D-BA84F19FCF17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1E24A-B960-4A2F-82DE-0B9FA9701A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44F2F-089F-404F-B01D-BA84F19FCF17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1E24A-B960-4A2F-82DE-0B9FA9701A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7744F2F-089F-404F-B01D-BA84F19FCF17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D81E24A-B960-4A2F-82DE-0B9FA9701AA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hyperlink" Target="file:///H:\&#1044;&#1083;&#1103;%20&#1091;&#1088;&#1086;&#1082;&#1086;&#1074;%20&#1084;&#1091;&#1079;&#1099;&#1082;&#1080;\&#1082;&#1083;&#1072;&#1089;&#1089;&#1099;\&#1091;&#1088;&#1086;&#1082;&#1080;%20&#1084;&#1091;&#1079;&#1099;&#1082;&#1080;\2%20&#1082;&#1083;&#1072;&#1089;&#1089;\3%20&#1095;&#1077;&#1090;&#1074;&#1077;&#1088;&#1090;&#1100;\&#1044;&#1080;&#1088;&#1080;&#1078;&#1077;&#1088;\&#1091;&#1088;&#1086;&#1082;_2-3-5_&#1044;&#1080;&#1088;&#1080;&#1078;&#1077;&#1088;\&#1055;&#1088;&#1080;&#1075;&#1083;&#1072;&#1089;&#1080;&#1090;&#1077;%20&#1087;&#1077;&#1089;&#1077;&#1085;&#1082;&#1091;.pptx" TargetMode="Externa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3887788" y="1052513"/>
            <a:ext cx="5256212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Взмахнёт волшебной палочкой, </a:t>
            </a:r>
          </a:p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И музыка звучит, </a:t>
            </a:r>
          </a:p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Палочка застынет, </a:t>
            </a:r>
          </a:p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И весь оркестр молчит. </a:t>
            </a:r>
          </a:p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Палочка подскажет, кому пора вступать, </a:t>
            </a:r>
          </a:p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Палочка укажет, </a:t>
            </a:r>
          </a:p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Как музыке звучать. </a:t>
            </a:r>
          </a:p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Палочка волшебная </a:t>
            </a:r>
          </a:p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Оркестром управляет, </a:t>
            </a:r>
          </a:p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А как назвать волшебника, </a:t>
            </a:r>
          </a:p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Кто, ребята, знает?...</a:t>
            </a:r>
          </a:p>
        </p:txBody>
      </p:sp>
      <p:sp>
        <p:nvSpPr>
          <p:cNvPr id="2051" name="WordArt 5"/>
          <p:cNvSpPr>
            <a:spLocks noChangeArrowheads="1" noChangeShapeType="1" noTextEdit="1"/>
          </p:cNvSpPr>
          <p:nvPr/>
        </p:nvSpPr>
        <p:spPr bwMode="auto">
          <a:xfrm>
            <a:off x="250825" y="1125538"/>
            <a:ext cx="3384550" cy="20161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D0808"/>
                    </a:gs>
                    <a:gs pos="14999">
                      <a:srgbClr val="FF0300"/>
                    </a:gs>
                    <a:gs pos="27499">
                      <a:srgbClr val="FF7A00"/>
                    </a:gs>
                    <a:gs pos="50000">
                      <a:srgbClr val="FFF200"/>
                    </a:gs>
                    <a:gs pos="72501">
                      <a:srgbClr val="FF7A00"/>
                    </a:gs>
                    <a:gs pos="85001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Угадай!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4075" y="260350"/>
            <a:ext cx="6226175" cy="467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/>
          <p:cNvPicPr>
            <a:picLocks noChangeAspect="1" noChangeArrowheads="1"/>
          </p:cNvPicPr>
          <p:nvPr/>
        </p:nvPicPr>
        <p:blipFill>
          <a:blip r:embed="rId3" cstate="print">
            <a:lum contrast="12000"/>
          </a:blip>
          <a:srcRect/>
          <a:stretch>
            <a:fillRect/>
          </a:stretch>
        </p:blipFill>
        <p:spPr bwMode="auto">
          <a:xfrm>
            <a:off x="4356100" y="3500438"/>
            <a:ext cx="4533900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/>
          <p:cNvPicPr>
            <a:picLocks noChangeAspect="1" noChangeArrowheads="1"/>
          </p:cNvPicPr>
          <p:nvPr/>
        </p:nvPicPr>
        <p:blipFill>
          <a:blip r:embed="rId2" cstate="print"/>
          <a:srcRect r="16483"/>
          <a:stretch>
            <a:fillRect/>
          </a:stretch>
        </p:blipFill>
        <p:spPr bwMode="auto">
          <a:xfrm>
            <a:off x="5508625" y="188913"/>
            <a:ext cx="3467100" cy="277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3165475"/>
            <a:ext cx="4833938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WordArt 5"/>
          <p:cNvSpPr>
            <a:spLocks noChangeArrowheads="1" noChangeShapeType="1" noTextEdit="1"/>
          </p:cNvSpPr>
          <p:nvPr/>
        </p:nvSpPr>
        <p:spPr bwMode="auto">
          <a:xfrm>
            <a:off x="323850" y="1557338"/>
            <a:ext cx="5472113" cy="144145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EE2D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D0808"/>
                    </a:gs>
                    <a:gs pos="14999">
                      <a:srgbClr val="FF0300"/>
                    </a:gs>
                    <a:gs pos="27499">
                      <a:srgbClr val="FF7A00"/>
                    </a:gs>
                    <a:gs pos="50000">
                      <a:srgbClr val="FFF200"/>
                    </a:gs>
                    <a:gs pos="72501">
                      <a:srgbClr val="FF7A00"/>
                    </a:gs>
                    <a:gs pos="85001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Дирижёр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19638" y="4797152"/>
            <a:ext cx="4424362" cy="148907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Театр оперы </a:t>
            </a:r>
          </a:p>
          <a:p>
            <a:pPr eaLnBrk="1" hangingPunct="1">
              <a:defRPr/>
            </a:pPr>
            <a:r>
              <a:rPr lang="ru-RU" sz="32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 балета</a:t>
            </a:r>
          </a:p>
        </p:txBody>
      </p:sp>
      <p:sp>
        <p:nvSpPr>
          <p:cNvPr id="5123" name="WordArt 13"/>
          <p:cNvSpPr>
            <a:spLocks noChangeArrowheads="1" noChangeShapeType="1" noTextEdit="1"/>
          </p:cNvSpPr>
          <p:nvPr/>
        </p:nvSpPr>
        <p:spPr bwMode="auto">
          <a:xfrm>
            <a:off x="2124075" y="2349500"/>
            <a:ext cx="7019925" cy="649288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62340"/>
              </a:avLst>
            </a:prstTxWarp>
          </a:bodyPr>
          <a:lstStyle/>
          <a:p>
            <a:pPr algn="ctr"/>
            <a:r>
              <a:rPr lang="ru-RU" sz="48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D0808"/>
                    </a:gs>
                    <a:gs pos="14999">
                      <a:srgbClr val="FF0300"/>
                    </a:gs>
                    <a:gs pos="27499">
                      <a:srgbClr val="FF7A00"/>
                    </a:gs>
                    <a:gs pos="50000">
                      <a:srgbClr val="FFF200"/>
                    </a:gs>
                    <a:gs pos="72501">
                      <a:srgbClr val="FF7A00"/>
                    </a:gs>
                    <a:gs pos="85001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Волшебная </a:t>
            </a:r>
          </a:p>
          <a:p>
            <a:pPr algn="ctr"/>
            <a:r>
              <a:rPr lang="ru-RU" sz="48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D0808"/>
                    </a:gs>
                    <a:gs pos="14999">
                      <a:srgbClr val="FF0300"/>
                    </a:gs>
                    <a:gs pos="27499">
                      <a:srgbClr val="FF7A00"/>
                    </a:gs>
                    <a:gs pos="50000">
                      <a:srgbClr val="FFF200"/>
                    </a:gs>
                    <a:gs pos="72501">
                      <a:srgbClr val="FF7A00"/>
                    </a:gs>
                    <a:gs pos="85001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палочка</a:t>
            </a:r>
          </a:p>
          <a:p>
            <a:pPr algn="ctr"/>
            <a:r>
              <a:rPr lang="ru-RU" sz="48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D0808"/>
                    </a:gs>
                    <a:gs pos="14999">
                      <a:srgbClr val="FF0300"/>
                    </a:gs>
                    <a:gs pos="27499">
                      <a:srgbClr val="FF7A00"/>
                    </a:gs>
                    <a:gs pos="50000">
                      <a:srgbClr val="FFF200"/>
                    </a:gs>
                    <a:gs pos="72501">
                      <a:srgbClr val="FF7A00"/>
                    </a:gs>
                    <a:gs pos="85001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дирижера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Вы пришли в театр и заняли свои места в зале.</a:t>
            </a:r>
            <a:endParaRPr lang="ru-RU" sz="2800" dirty="0"/>
          </a:p>
        </p:txBody>
      </p:sp>
      <p:pic>
        <p:nvPicPr>
          <p:cNvPr id="4" name="Рисунок 3" descr="img_7099_izmen.razm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3054" y="764704"/>
            <a:ext cx="8064335" cy="5616623"/>
          </a:xfrm>
          <a:prstGeom prst="rect">
            <a:avLst/>
          </a:prstGeom>
        </p:spPr>
      </p:pic>
      <p:pic>
        <p:nvPicPr>
          <p:cNvPr id="5" name="Рисунок 4" descr="11807468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620688"/>
            <a:ext cx="8064896" cy="60512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0_cde1_5bf7979a_XL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76024"/>
            <a:ext cx="9144000" cy="630936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93610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anchor="b">
            <a:normAutofit fontScale="92500" lnSpcReduction="10000"/>
          </a:bodyPr>
          <a:lstStyle/>
          <a:p>
            <a:pPr lvl="0" algn="ctr">
              <a:spcBef>
                <a:spcPct val="0"/>
              </a:spcBef>
            </a:pPr>
            <a:r>
              <a:rPr lang="ru-RU" sz="3200" dirty="0" smtClean="0"/>
              <a:t>Спектакль еще не начался. Но внизу перед сценой уже собрались музыканты.</a:t>
            </a:r>
            <a:endParaRPr kumimoji="0" lang="ru-RU" sz="3000" b="0" i="0" u="none" strike="noStrike" kern="1200" cap="small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0"/>
            <a:ext cx="9144000" cy="90872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anchor="b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 слышите, они настраивают свои инструменты.</a:t>
            </a:r>
            <a:endParaRPr kumimoji="0" lang="ru-RU" sz="3000" b="0" i="0" u="none" strike="noStrike" kern="1200" cap="small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astroika orkest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6"/>
          <p:cNvPicPr>
            <a:picLocks noChangeAspect="1" noChangeArrowheads="1"/>
          </p:cNvPicPr>
          <p:nvPr/>
        </p:nvPicPr>
        <p:blipFill>
          <a:blip r:embed="rId2" cstate="print">
            <a:lum contrast="18000"/>
          </a:blip>
          <a:srcRect/>
          <a:stretch>
            <a:fillRect/>
          </a:stretch>
        </p:blipFill>
        <p:spPr bwMode="auto">
          <a:xfrm>
            <a:off x="3492500" y="3716338"/>
            <a:ext cx="2808288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55838" y="1557338"/>
            <a:ext cx="6888162" cy="4132262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b="1" i="1" u="sng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Дирижёр</a:t>
            </a:r>
            <a:r>
              <a:rPr lang="ru-RU" b="1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(от фр. diriger — управлять, направлять, руководить) — </a:t>
            </a:r>
            <a:r>
              <a:rPr lang="ru-RU" b="1" i="1" u="sng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руководитель музыкального коллектива.</a:t>
            </a:r>
          </a:p>
        </p:txBody>
      </p:sp>
      <p:sp>
        <p:nvSpPr>
          <p:cNvPr id="6148" name="WordArt 4"/>
          <p:cNvSpPr>
            <a:spLocks noChangeArrowheads="1" noChangeShapeType="1" noTextEdit="1"/>
          </p:cNvSpPr>
          <p:nvPr/>
        </p:nvSpPr>
        <p:spPr bwMode="auto">
          <a:xfrm>
            <a:off x="827088" y="404813"/>
            <a:ext cx="7705725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D0808"/>
                    </a:gs>
                    <a:gs pos="14999">
                      <a:srgbClr val="FF0300"/>
                    </a:gs>
                    <a:gs pos="27499">
                      <a:srgbClr val="FF7A00"/>
                    </a:gs>
                    <a:gs pos="50000">
                      <a:srgbClr val="FFF200"/>
                    </a:gs>
                    <a:gs pos="72501">
                      <a:srgbClr val="FF7A00"/>
                    </a:gs>
                    <a:gs pos="85001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Кто это – дирижёр?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7944" y="188640"/>
            <a:ext cx="5076056" cy="63093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Эту тоненькую палочку иногда называют волшебной. Ведь один ее взмах может вызвать гром литавр и звуки труб, пение скрипок и нежные трели флейт. </a:t>
            </a:r>
            <a:br>
              <a:rPr lang="ru-RU" dirty="0" smtClean="0"/>
            </a:br>
            <a:r>
              <a:rPr lang="ru-RU" b="1" dirty="0" smtClean="0"/>
              <a:t>Волшебной палочка </a:t>
            </a:r>
            <a:r>
              <a:rPr lang="ru-RU" dirty="0" smtClean="0"/>
              <a:t>становится только </a:t>
            </a:r>
            <a:r>
              <a:rPr lang="ru-RU" b="1" dirty="0" smtClean="0"/>
              <a:t>в руках дирижера. </a:t>
            </a:r>
            <a:r>
              <a:rPr lang="ru-RU" dirty="0" smtClean="0"/>
              <a:t>Он нужен в опере и в симфоническом оркестре, в хоре и в ансамбле - везде, где музыку исполняет большой коллектив.</a:t>
            </a:r>
            <a:endParaRPr lang="ru-RU" dirty="0"/>
          </a:p>
        </p:txBody>
      </p:sp>
      <p:pic>
        <p:nvPicPr>
          <p:cNvPr id="3" name="Рисунок 2" descr="conductor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92696"/>
            <a:ext cx="4381500" cy="5715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964488" cy="184482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В древнегреческом театре главной фигурой был </a:t>
            </a:r>
            <a:r>
              <a:rPr lang="ru-RU" sz="2400" b="1" dirty="0" smtClean="0"/>
              <a:t>корифей</a:t>
            </a:r>
            <a:r>
              <a:rPr lang="ru-RU" sz="2400" dirty="0" smtClean="0"/>
              <a:t> - он дирижировал хором, ему подчинялись и музыканты. Ритм корифеи отбивали подошвой, окованной железом, а дирижировали руками.</a:t>
            </a:r>
            <a:endParaRPr lang="ru-RU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060848"/>
            <a:ext cx="7893510" cy="439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844824"/>
            <a:ext cx="3744416" cy="373764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Ж. Б. </a:t>
            </a:r>
            <a:r>
              <a:rPr lang="ru-RU" sz="2800" b="1" dirty="0" err="1" smtClean="0"/>
              <a:t>Люлли</a:t>
            </a:r>
            <a:r>
              <a:rPr lang="ru-RU" sz="2800" b="1" dirty="0" smtClean="0"/>
              <a:t> </a:t>
            </a:r>
          </a:p>
          <a:p>
            <a:pPr marL="0" indent="0" algn="ctr">
              <a:buNone/>
            </a:pPr>
            <a:r>
              <a:rPr lang="ru-RU" sz="2800" dirty="0" smtClean="0"/>
              <a:t>во время </a:t>
            </a:r>
            <a:r>
              <a:rPr lang="ru-RU" sz="2800" dirty="0" err="1" smtClean="0"/>
              <a:t>дирижирования</a:t>
            </a:r>
            <a:r>
              <a:rPr lang="ru-RU" sz="2800" dirty="0" smtClean="0"/>
              <a:t> наконечником трости нанёс себе рану, оказавшуюся смертельной.</a:t>
            </a:r>
            <a:endParaRPr lang="ru-RU" sz="2800" dirty="0"/>
          </a:p>
        </p:txBody>
      </p:sp>
      <p:pic>
        <p:nvPicPr>
          <p:cNvPr id="4" name="Рисунок 3" descr="Jean-Baptiste_Lully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692696"/>
            <a:ext cx="4122798" cy="48965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260648"/>
            <a:ext cx="5076056" cy="6597352"/>
          </a:xfrm>
        </p:spPr>
        <p:txBody>
          <a:bodyPr>
            <a:normAutofit/>
          </a:bodyPr>
          <a:lstStyle/>
          <a:p>
            <a:r>
              <a:rPr lang="ru-RU" dirty="0" smtClean="0"/>
              <a:t>А в итальянской опере дирижеров было двое: один, скрипач, руководил оркестром, другой, </a:t>
            </a:r>
            <a:r>
              <a:rPr lang="ru-RU" dirty="0" err="1" smtClean="0"/>
              <a:t>клавесинист</a:t>
            </a:r>
            <a:r>
              <a:rPr lang="ru-RU" dirty="0" smtClean="0"/>
              <a:t>, - певцами. Место за клавесином было опасным, там обычно сидел автор оперы. Ему частенько приходилось испытывать на себе реакцию публики на его произведении. Если темпераментным итальянцам не нравилась музыка, в несчастного автора летели гнилые помидоры и тухлые яйца.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3284984"/>
            <a:ext cx="2788081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0"/>
            <a:ext cx="2638905" cy="3339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767736" y="0"/>
            <a:ext cx="2376264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Джузеппе </a:t>
            </a:r>
            <a:r>
              <a:rPr lang="ru-RU" sz="1400" b="1" dirty="0" err="1" smtClean="0">
                <a:solidFill>
                  <a:schemeClr val="tx1"/>
                </a:solidFill>
              </a:rPr>
              <a:t>Доменико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dirty="0" err="1" smtClean="0">
                <a:solidFill>
                  <a:schemeClr val="tx1"/>
                </a:solidFill>
              </a:rPr>
              <a:t>Скарлатти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07904" y="6309320"/>
            <a:ext cx="2376264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Антонио Вивальди</a:t>
            </a:r>
            <a:endParaRPr lang="ru-RU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476672"/>
            <a:ext cx="4608512" cy="5695528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В 19 веке </a:t>
            </a:r>
            <a:r>
              <a:rPr lang="ru-RU" sz="2800" dirty="0" smtClean="0"/>
              <a:t>состав симфонического оркестра увеличился, и стало просто невозможно одновременно играть на инструменте и дирижировать. И вот тогда первый скрипач оркестра, его называли концертмейстер, отложил свою скрипку и стал </a:t>
            </a:r>
            <a:r>
              <a:rPr lang="ru-RU" sz="2800" b="1" dirty="0" smtClean="0"/>
              <a:t>дирижером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5" name="Содержимое 4" descr="wpzirav9.gif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5076056" y="548681"/>
            <a:ext cx="3631137" cy="55634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2204864"/>
          </a:xfrm>
        </p:spPr>
        <p:txBody>
          <a:bodyPr>
            <a:noAutofit/>
          </a:bodyPr>
          <a:lstStyle/>
          <a:p>
            <a:r>
              <a:rPr lang="ru-RU" sz="2000" dirty="0" smtClean="0"/>
              <a:t>Чаще всего инструментом </a:t>
            </a:r>
            <a:r>
              <a:rPr lang="ru-RU" sz="2000" dirty="0" err="1" smtClean="0"/>
              <a:t>дирижирования</a:t>
            </a:r>
            <a:r>
              <a:rPr lang="ru-RU" sz="2000" dirty="0" smtClean="0"/>
              <a:t> был скрипичный смычок или несколько нотных листков, свернутых в рулон. Некоторые маэстро выбирали более габаритные предметы – композитор Мендельсон дирижировал тростью, обтянутой кожей, а Гектор Берлиоз и вовсе считал идеальным предметом обычную сучковатую ветку.</a:t>
            </a:r>
            <a:endParaRPr lang="ru-RU" sz="2000" dirty="0"/>
          </a:p>
        </p:txBody>
      </p:sp>
      <p:pic>
        <p:nvPicPr>
          <p:cNvPr id="7" name="Содержимое 6" descr="220px-Mendelssohn_Bartholdy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860032" y="2204864"/>
            <a:ext cx="3102039" cy="4145452"/>
          </a:xfrm>
        </p:spPr>
      </p:pic>
      <p:pic>
        <p:nvPicPr>
          <p:cNvPr id="8" name="Содержимое 7" descr="250px-Hector_Berlioz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39552" y="2276872"/>
            <a:ext cx="3168352" cy="4042817"/>
          </a:xfrm>
        </p:spPr>
      </p:pic>
      <p:sp>
        <p:nvSpPr>
          <p:cNvPr id="9" name="TextBox 8"/>
          <p:cNvSpPr txBox="1"/>
          <p:nvPr/>
        </p:nvSpPr>
        <p:spPr>
          <a:xfrm>
            <a:off x="467544" y="6309320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Гектор Берлиоз 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788024" y="6309320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Феликс Мендельсон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0" y="404664"/>
            <a:ext cx="4320480" cy="706090"/>
          </a:xfrm>
        </p:spPr>
        <p:txBody>
          <a:bodyPr/>
          <a:lstStyle/>
          <a:p>
            <a:pPr algn="ctr"/>
            <a:r>
              <a:rPr lang="ru-RU" b="1" dirty="0" err="1" smtClean="0"/>
              <a:t>Рихард</a:t>
            </a:r>
            <a:r>
              <a:rPr lang="ru-RU" b="1" dirty="0" smtClean="0"/>
              <a:t> Вагнер.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692696"/>
            <a:ext cx="4114800" cy="576064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Однако все дирижеры стояли  всегда  лицом к публике - показывать ей спину считалось неприличным.</a:t>
            </a:r>
          </a:p>
          <a:p>
            <a:r>
              <a:rPr lang="ru-RU" sz="3200" dirty="0" smtClean="0"/>
              <a:t> Первым традицию нарушил </a:t>
            </a:r>
            <a:r>
              <a:rPr lang="ru-RU" sz="3200" b="1" dirty="0" err="1" smtClean="0"/>
              <a:t>Рихард</a:t>
            </a:r>
            <a:r>
              <a:rPr lang="ru-RU" sz="3200" b="1" dirty="0" smtClean="0"/>
              <a:t> Вагнер.</a:t>
            </a:r>
            <a:endParaRPr lang="ru-RU" sz="3200" b="1" dirty="0"/>
          </a:p>
        </p:txBody>
      </p:sp>
      <p:pic>
        <p:nvPicPr>
          <p:cNvPr id="5" name="Содержимое 4" descr="12807359033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499992" y="1196752"/>
            <a:ext cx="3620114" cy="493542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4482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А небольшую деревянную палочку для </a:t>
            </a:r>
            <a:r>
              <a:rPr lang="ru-RU" b="1" dirty="0" err="1" smtClean="0"/>
              <a:t>дирижирования</a:t>
            </a:r>
            <a:r>
              <a:rPr lang="ru-RU" b="1" dirty="0" smtClean="0"/>
              <a:t> впервые применили композиторы и дирижеры</a:t>
            </a:r>
            <a:endParaRPr lang="ru-RU" b="1" dirty="0"/>
          </a:p>
        </p:txBody>
      </p:sp>
      <p:pic>
        <p:nvPicPr>
          <p:cNvPr id="5" name="Содержимое 4" descr="weber_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041684"/>
            <a:ext cx="2857500" cy="3810000"/>
          </a:xfrm>
        </p:spPr>
      </p:pic>
      <p:pic>
        <p:nvPicPr>
          <p:cNvPr id="6" name="Содержимое 5" descr="243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004048" y="2204864"/>
            <a:ext cx="2857500" cy="3810000"/>
          </a:xfrm>
        </p:spPr>
      </p:pic>
      <p:sp>
        <p:nvSpPr>
          <p:cNvPr id="7" name="TextBox 6"/>
          <p:cNvSpPr txBox="1"/>
          <p:nvPr/>
        </p:nvSpPr>
        <p:spPr>
          <a:xfrm>
            <a:off x="395536" y="6002124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Карл Вебер</a:t>
            </a:r>
            <a:endParaRPr lang="ru-RU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860032" y="6218148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Людвиг Шпор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</a:blip>
          <a:srcRect/>
          <a:stretch>
            <a:fillRect/>
          </a:stretch>
        </p:blipFill>
        <p:spPr bwMode="auto">
          <a:xfrm>
            <a:off x="250825" y="692150"/>
            <a:ext cx="8118475" cy="593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WordArt 5"/>
          <p:cNvSpPr>
            <a:spLocks noChangeArrowheads="1" noChangeShapeType="1" noTextEdit="1"/>
          </p:cNvSpPr>
          <p:nvPr/>
        </p:nvSpPr>
        <p:spPr bwMode="auto">
          <a:xfrm>
            <a:off x="539750" y="260350"/>
            <a:ext cx="8135938" cy="741363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761396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EE2D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D0808"/>
                    </a:gs>
                    <a:gs pos="14999">
                      <a:srgbClr val="FF0300"/>
                    </a:gs>
                    <a:gs pos="27499">
                      <a:srgbClr val="FF7A00"/>
                    </a:gs>
                    <a:gs pos="50000">
                      <a:srgbClr val="FFF200"/>
                    </a:gs>
                    <a:gs pos="72501">
                      <a:srgbClr val="FF7A00"/>
                    </a:gs>
                    <a:gs pos="85001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Симфонический оркестр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192" y="1162050"/>
            <a:ext cx="8650874" cy="5147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Современные инструменты дирижера: партитура и палочка</a:t>
            </a:r>
            <a:endParaRPr kumimoji="0" lang="ru-RU" sz="30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08720"/>
            <a:ext cx="9096117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0"/>
            <a:ext cx="49360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документ 5">
            <a:hlinkClick r:id="rId5" action="ppaction://hlinkpres?slideindex=1&amp;slidetitle=Пригласите песенку" highlightClick="1"/>
          </p:cNvPr>
          <p:cNvSpPr/>
          <p:nvPr/>
        </p:nvSpPr>
        <p:spPr>
          <a:xfrm>
            <a:off x="8316416" y="6165304"/>
            <a:ext cx="576064" cy="692696"/>
          </a:xfrm>
          <a:prstGeom prst="actionButtonDocumen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WordArt 4"/>
          <p:cNvSpPr>
            <a:spLocks noChangeArrowheads="1" noChangeShapeType="1" noTextEdit="1"/>
          </p:cNvSpPr>
          <p:nvPr/>
        </p:nvSpPr>
        <p:spPr bwMode="auto">
          <a:xfrm>
            <a:off x="468313" y="620713"/>
            <a:ext cx="8353425" cy="8636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EE2D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D0808"/>
                    </a:gs>
                    <a:gs pos="14999">
                      <a:srgbClr val="FF0300"/>
                    </a:gs>
                    <a:gs pos="27499">
                      <a:srgbClr val="FF7A00"/>
                    </a:gs>
                    <a:gs pos="50000">
                      <a:srgbClr val="FFF200"/>
                    </a:gs>
                    <a:gs pos="72501">
                      <a:srgbClr val="FF7A00"/>
                    </a:gs>
                    <a:gs pos="85001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Что показывает дирижер?</a:t>
            </a:r>
          </a:p>
        </p:txBody>
      </p:sp>
      <p:pic>
        <p:nvPicPr>
          <p:cNvPr id="9219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3284538"/>
            <a:ext cx="4105275" cy="333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313" y="1268413"/>
            <a:ext cx="5229225" cy="327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3" y="3732213"/>
            <a:ext cx="4446587" cy="290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3573463"/>
            <a:ext cx="4105275" cy="307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25" y="260350"/>
            <a:ext cx="3754438" cy="268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188913"/>
            <a:ext cx="4248150" cy="275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9338" y="3500438"/>
            <a:ext cx="405765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1775" y="2205038"/>
            <a:ext cx="3460750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irizhor-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86065"/>
            <a:ext cx="6855884" cy="677193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6453336"/>
            <a:ext cx="8075240" cy="40466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2400" dirty="0" smtClean="0"/>
              <a:t>Самые известные дирижеры нашей страны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1166843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273C1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Театр-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273C1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это мир сказок, удивительных приключений и превращений.</a:t>
            </a:r>
          </a:p>
          <a:p>
            <a:pPr algn="ctr"/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273C1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273C1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Опера- в нём действующие лица поют в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273C1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сопровождении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273C1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оркестра.</a:t>
            </a:r>
          </a:p>
          <a:p>
            <a:pPr algn="ctr"/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273C1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273C1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Балет- в нём все герои танцуют в сопровождении оркестра.</a:t>
            </a:r>
          </a:p>
          <a:p>
            <a:pPr algn="ctr"/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273C1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273C1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Дирижёр- руководит оркестром.</a:t>
            </a:r>
          </a:p>
          <a:p>
            <a:pPr algn="ctr"/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273C1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273C1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273C1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Большой театр оперы и балета - Москва </a:t>
            </a:r>
            <a:endParaRPr lang="ru-RU" dirty="0">
              <a:solidFill>
                <a:srgbClr val="273C1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440</TotalTime>
  <Words>445</Words>
  <Application>Microsoft Office PowerPoint</Application>
  <PresentationFormat>Экран (4:3)</PresentationFormat>
  <Paragraphs>55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Эркер</vt:lpstr>
      <vt:lpstr>Слайд 1</vt:lpstr>
      <vt:lpstr>Слайд 2</vt:lpstr>
      <vt:lpstr>Слайд 3</vt:lpstr>
      <vt:lpstr>Слайд 4</vt:lpstr>
      <vt:lpstr>Вы пришли в театр и заняли свои места в зале.</vt:lpstr>
      <vt:lpstr>Слайд 6</vt:lpstr>
      <vt:lpstr>Слайд 7</vt:lpstr>
      <vt:lpstr>Эту тоненькую палочку иногда называют волшебной. Ведь один ее взмах может вызвать гром литавр и звуки труб, пение скрипок и нежные трели флейт.  Волшебной палочка становится только в руках дирижера. Он нужен в опере и в симфоническом оркестре, в хоре и в ансамбле - везде, где музыку исполняет большой коллектив.</vt:lpstr>
      <vt:lpstr>В древнегреческом театре главной фигурой был корифей - он дирижировал хором, ему подчинялись и музыканты. Ритм корифеи отбивали подошвой, окованной железом, а дирижировали руками.</vt:lpstr>
      <vt:lpstr>Слайд 10</vt:lpstr>
      <vt:lpstr>Слайд 11</vt:lpstr>
      <vt:lpstr>Слайд 12</vt:lpstr>
      <vt:lpstr>Чаще всего инструментом дирижирования был скрипичный смычок или несколько нотных листков, свернутых в рулон. Некоторые маэстро выбирали более габаритные предметы – композитор Мендельсон дирижировал тростью, обтянутой кожей, а Гектор Берлиоз и вовсе считал идеальным предметом обычную сучковатую ветку.</vt:lpstr>
      <vt:lpstr>Рихард Вагнер.</vt:lpstr>
      <vt:lpstr>А небольшую деревянную палочку для дирижирования впервые применили композиторы и дирижеры</vt:lpstr>
      <vt:lpstr>Слайд 16</vt:lpstr>
      <vt:lpstr>Слайд 17</vt:lpstr>
      <vt:lpstr>Слайд 18</vt:lpstr>
      <vt:lpstr>Слайд 19</vt:lpstr>
      <vt:lpstr>Самые известные дирижеры нашей страны</vt:lpstr>
      <vt:lpstr>Слайд 21</vt:lpstr>
    </vt:vector>
  </TitlesOfParts>
  <Company>МОУ Мосальская СОШ 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Зачем оркестру дирижер?</dc:title>
  <dc:creator>Дом</dc:creator>
  <cp:lastModifiedBy>Секретарь</cp:lastModifiedBy>
  <cp:revision>28</cp:revision>
  <dcterms:created xsi:type="dcterms:W3CDTF">2012-02-12T14:38:51Z</dcterms:created>
  <dcterms:modified xsi:type="dcterms:W3CDTF">2020-04-10T03:17:15Z</dcterms:modified>
</cp:coreProperties>
</file>