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sldIdLst>
    <p:sldId id="256" r:id="rId2"/>
    <p:sldId id="278" r:id="rId3"/>
    <p:sldId id="259" r:id="rId4"/>
    <p:sldId id="260" r:id="rId5"/>
    <p:sldId id="261" r:id="rId6"/>
    <p:sldId id="262" r:id="rId7"/>
    <p:sldId id="263" r:id="rId8"/>
    <p:sldId id="264" r:id="rId9"/>
    <p:sldId id="268" r:id="rId10"/>
    <p:sldId id="269" r:id="rId11"/>
    <p:sldId id="276" r:id="rId12"/>
    <p:sldId id="270" r:id="rId13"/>
    <p:sldId id="272" r:id="rId14"/>
    <p:sldId id="274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481" autoAdjust="0"/>
    <p:restoredTop sz="94660"/>
  </p:normalViewPr>
  <p:slideViewPr>
    <p:cSldViewPr>
      <p:cViewPr>
        <p:scale>
          <a:sx n="94" d="100"/>
          <a:sy n="94" d="100"/>
        </p:scale>
        <p:origin x="-2124" y="-4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>
            <a:spLocks/>
          </p:cNvSpPr>
          <p:nvPr/>
        </p:nvSpPr>
        <p:spPr bwMode="auto">
          <a:xfrm>
            <a:off x="285750" y="2803525"/>
            <a:ext cx="1588" cy="3035300"/>
          </a:xfrm>
          <a:custGeom>
            <a:avLst/>
            <a:gdLst>
              <a:gd name="T0" fmla="*/ 0 w 1588"/>
              <a:gd name="T1" fmla="*/ 0 h 1912"/>
              <a:gd name="T2" fmla="*/ 0 w 1588"/>
              <a:gd name="T3" fmla="*/ 2147483647 h 1912"/>
              <a:gd name="T4" fmla="*/ 0 w 1588"/>
              <a:gd name="T5" fmla="*/ 2147483647 h 1912"/>
              <a:gd name="T6" fmla="*/ 0 w 1588"/>
              <a:gd name="T7" fmla="*/ 2147483647 h 1912"/>
              <a:gd name="T8" fmla="*/ 0 w 1588"/>
              <a:gd name="T9" fmla="*/ 2147483647 h 1912"/>
              <a:gd name="T10" fmla="*/ 0 w 1588"/>
              <a:gd name="T11" fmla="*/ 2147483647 h 1912"/>
              <a:gd name="T12" fmla="*/ 0 w 1588"/>
              <a:gd name="T13" fmla="*/ 0 h 1912"/>
              <a:gd name="T14" fmla="*/ 0 w 1588"/>
              <a:gd name="T15" fmla="*/ 0 h 191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588" h="1912">
                <a:moveTo>
                  <a:pt x="0" y="0"/>
                </a:move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97075"/>
            <a:ext cx="7772400" cy="1431925"/>
          </a:xfrm>
        </p:spPr>
        <p:txBody>
          <a:bodyPr anchor="b" anchorCtr="1"/>
          <a:lstStyle>
            <a:lvl1pPr algn="ctr">
              <a:defRPr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2034E-8D76-42DE-8C44-6646FEFD212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CD4647-55AF-42DC-B3BB-75D42A11377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80FCA2-07C7-476D-8A51-C86811D4EB4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266C3C-398C-4FAD-90E4-1450039EF43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F8CC95-B0E8-43FF-B878-FC8766B10C1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59A8F7-46B5-4060-8B51-CFFA7E0FE0E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0750BE-FF43-439F-8880-6F4F4CBF397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9F4DB4-B28F-4C5D-911A-BFF02B28B54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B73B62-6732-4256-8425-FC484C623CF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0E3575-08B8-4E34-A1F6-6F4200D9094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7400" cy="57277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19800" cy="57277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3CDB9B-2F50-4E1A-963A-5C248FE5C6A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0B5B36FC-034C-40AA-A813-33A5234A745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36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ahoma" pitchFamily="34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ahoma" pitchFamily="34" charset="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/>
          <p:cNvSpPr>
            <a:spLocks noGrp="1" noChangeAspect="1" noChangeArrowheads="1"/>
          </p:cNvSpPr>
          <p:nvPr>
            <p:ph type="ctrTitle"/>
          </p:nvPr>
        </p:nvSpPr>
        <p:spPr>
          <a:xfrm>
            <a:off x="684213" y="1052513"/>
            <a:ext cx="7991475" cy="3600450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dirty="0" smtClean="0">
                <a:solidFill>
                  <a:schemeClr val="bg2"/>
                </a:solidFill>
                <a:latin typeface="Monotype Corsiva" pitchFamily="66" charset="0"/>
              </a:rPr>
              <a:t/>
            </a:r>
            <a:br>
              <a:rPr lang="ru-RU" altLang="ru-RU" dirty="0" smtClean="0">
                <a:solidFill>
                  <a:schemeClr val="bg2"/>
                </a:solidFill>
                <a:latin typeface="Monotype Corsiva" pitchFamily="66" charset="0"/>
              </a:rPr>
            </a:br>
            <a:r>
              <a:rPr lang="ru-RU" altLang="ru-RU" dirty="0">
                <a:solidFill>
                  <a:schemeClr val="bg2"/>
                </a:solidFill>
                <a:latin typeface="Monotype Corsiva" pitchFamily="66" charset="0"/>
              </a:rPr>
              <a:t/>
            </a:r>
            <a:br>
              <a:rPr lang="ru-RU" altLang="ru-RU" dirty="0">
                <a:solidFill>
                  <a:schemeClr val="bg2"/>
                </a:solidFill>
                <a:latin typeface="Monotype Corsiva" pitchFamily="66" charset="0"/>
              </a:rPr>
            </a:br>
            <a:r>
              <a:rPr lang="ru-RU" altLang="ru-RU" sz="4800" dirty="0" smtClean="0">
                <a:solidFill>
                  <a:schemeClr val="bg2"/>
                </a:solidFill>
                <a:latin typeface="Monotype Corsiva" pitchFamily="66" charset="0"/>
              </a:rPr>
              <a:t>Презентация </a:t>
            </a:r>
            <a:br>
              <a:rPr lang="ru-RU" altLang="ru-RU" sz="4800" dirty="0" smtClean="0">
                <a:solidFill>
                  <a:schemeClr val="bg2"/>
                </a:solidFill>
                <a:latin typeface="Monotype Corsiva" pitchFamily="66" charset="0"/>
              </a:rPr>
            </a:br>
            <a:r>
              <a:rPr lang="ru-RU" altLang="ru-RU" sz="4800" dirty="0" smtClean="0">
                <a:solidFill>
                  <a:schemeClr val="bg2"/>
                </a:solidFill>
                <a:latin typeface="Monotype Corsiva" pitchFamily="66" charset="0"/>
              </a:rPr>
              <a:t>к уроку технологии во 2 классе «Работа с бумагой. </a:t>
            </a:r>
            <a:br>
              <a:rPr lang="ru-RU" altLang="ru-RU" sz="4800" dirty="0" smtClean="0">
                <a:solidFill>
                  <a:schemeClr val="bg2"/>
                </a:solidFill>
                <a:latin typeface="Monotype Corsiva" pitchFamily="66" charset="0"/>
              </a:rPr>
            </a:br>
            <a:r>
              <a:rPr lang="ru-RU" altLang="ru-RU" sz="4800" dirty="0" smtClean="0">
                <a:solidFill>
                  <a:schemeClr val="bg2"/>
                </a:solidFill>
                <a:latin typeface="Monotype Corsiva" pitchFamily="66" charset="0"/>
              </a:rPr>
              <a:t>Аппликационные работы. </a:t>
            </a:r>
            <a:br>
              <a:rPr lang="ru-RU" altLang="ru-RU" sz="4800" dirty="0" smtClean="0">
                <a:solidFill>
                  <a:schemeClr val="bg2"/>
                </a:solidFill>
                <a:latin typeface="Monotype Corsiva" pitchFamily="66" charset="0"/>
              </a:rPr>
            </a:br>
            <a:r>
              <a:rPr lang="ru-RU" altLang="ru-RU" sz="4800" dirty="0" smtClean="0">
                <a:solidFill>
                  <a:schemeClr val="bg2"/>
                </a:solidFill>
                <a:latin typeface="Monotype Corsiva" pitchFamily="66" charset="0"/>
              </a:rPr>
              <a:t>Изделие «Русалка»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13" y="152400"/>
            <a:ext cx="912018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525" y="0"/>
            <a:ext cx="9120188" cy="698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22263" y="260350"/>
            <a:ext cx="5041900" cy="4608513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ru-RU" altLang="ru-RU" b="1" dirty="0" smtClean="0">
                <a:solidFill>
                  <a:schemeClr val="bg2"/>
                </a:solidFill>
                <a:latin typeface="Comic Sans MS" pitchFamily="66" charset="0"/>
              </a:rPr>
              <a:t>ЗАГАДКА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endParaRPr lang="ru-RU" altLang="ru-RU" sz="2000" b="1" dirty="0" smtClean="0">
              <a:solidFill>
                <a:schemeClr val="bg2"/>
              </a:solidFill>
              <a:latin typeface="Comic Sans MS" pitchFamily="66" charset="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ru-RU" altLang="ru-RU" sz="2400" dirty="0" smtClean="0">
                <a:solidFill>
                  <a:schemeClr val="bg2"/>
                </a:solidFill>
                <a:latin typeface="Comic Sans MS" pitchFamily="66" charset="0"/>
              </a:rPr>
              <a:t>Я живу на дне морском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ru-RU" altLang="ru-RU" sz="2400" dirty="0" smtClean="0">
                <a:solidFill>
                  <a:schemeClr val="bg2"/>
                </a:solidFill>
                <a:latin typeface="Comic Sans MS" pitchFamily="66" charset="0"/>
              </a:rPr>
              <a:t>Во дворце из лилий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ru-RU" altLang="ru-RU" sz="2400" dirty="0" smtClean="0">
                <a:solidFill>
                  <a:schemeClr val="bg2"/>
                </a:solidFill>
                <a:latin typeface="Comic Sans MS" pitchFamily="66" charset="0"/>
              </a:rPr>
              <a:t>Вместе с сёстрами, отцом,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ru-RU" altLang="ru-RU" sz="2400" dirty="0" smtClean="0">
                <a:solidFill>
                  <a:schemeClr val="bg2"/>
                </a:solidFill>
                <a:latin typeface="Comic Sans MS" pitchFamily="66" charset="0"/>
              </a:rPr>
              <a:t>Рыбами чудными,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ru-RU" altLang="ru-RU" sz="2400" dirty="0" smtClean="0">
                <a:solidFill>
                  <a:schemeClr val="bg2"/>
                </a:solidFill>
                <a:latin typeface="Comic Sans MS" pitchFamily="66" charset="0"/>
              </a:rPr>
              <a:t>У меня красивый хвост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ru-RU" altLang="ru-RU" sz="2400" dirty="0" smtClean="0">
                <a:solidFill>
                  <a:schemeClr val="bg2"/>
                </a:solidFill>
                <a:latin typeface="Comic Sans MS" pitchFamily="66" charset="0"/>
              </a:rPr>
              <a:t>И волшебный голос.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ru-RU" altLang="ru-RU" sz="2400" dirty="0" smtClean="0">
                <a:solidFill>
                  <a:schemeClr val="bg2"/>
                </a:solidFill>
                <a:latin typeface="Comic Sans MS" pitchFamily="66" charset="0"/>
              </a:rPr>
              <a:t>И искрится под водой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ru-RU" altLang="ru-RU" sz="2400" dirty="0" smtClean="0">
                <a:solidFill>
                  <a:schemeClr val="bg2"/>
                </a:solidFill>
                <a:latin typeface="Comic Sans MS" pitchFamily="66" charset="0"/>
              </a:rPr>
              <a:t>Золотистый волос.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ru-RU" altLang="ru-RU" sz="2400" dirty="0" smtClean="0">
                <a:solidFill>
                  <a:schemeClr val="bg2"/>
                </a:solidFill>
                <a:latin typeface="Comic Sans MS" pitchFamily="66" charset="0"/>
              </a:rPr>
              <a:t>У меня желанье есть – 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ru-RU" altLang="ru-RU" sz="2400" dirty="0" smtClean="0">
                <a:solidFill>
                  <a:schemeClr val="bg2"/>
                </a:solidFill>
                <a:latin typeface="Comic Sans MS" pitchFamily="66" charset="0"/>
              </a:rPr>
              <a:t>Стать земной девчонкой: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ru-RU" altLang="ru-RU" sz="2400" dirty="0" smtClean="0">
                <a:solidFill>
                  <a:schemeClr val="bg2"/>
                </a:solidFill>
                <a:latin typeface="Comic Sans MS" pitchFamily="66" charset="0"/>
              </a:rPr>
              <a:t>Буду бегать, танцевать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ru-RU" altLang="ru-RU" sz="2400" dirty="0" smtClean="0">
                <a:solidFill>
                  <a:schemeClr val="bg2"/>
                </a:solidFill>
                <a:latin typeface="Comic Sans MS" pitchFamily="66" charset="0"/>
              </a:rPr>
              <a:t>И смеяться звонко! </a:t>
            </a:r>
            <a:endParaRPr lang="ru-RU" altLang="ru-RU" sz="2800" dirty="0" smtClean="0">
              <a:solidFill>
                <a:schemeClr val="bg2"/>
              </a:solidFill>
              <a:latin typeface="Comic Sans MS" pitchFamily="66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32363" y="333375"/>
            <a:ext cx="4178300" cy="453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251575" y="4849813"/>
            <a:ext cx="2879725" cy="647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3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РУСАЛКА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196975"/>
            <a:ext cx="8229600" cy="13843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altLang="ru-RU" sz="8800" b="1" dirty="0" smtClean="0">
                <a:solidFill>
                  <a:schemeClr val="bg2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ТИПЫ АППЛИКАЦИЙ</a:t>
            </a:r>
          </a:p>
        </p:txBody>
      </p:sp>
      <p:pic>
        <p:nvPicPr>
          <p:cNvPr id="5123" name="Picture 7" descr="C:\Users\User\Desktop\zima-leto-14-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16238" y="3357563"/>
            <a:ext cx="3719512" cy="278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13" y="152400"/>
            <a:ext cx="912018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13" y="0"/>
            <a:ext cx="9120187" cy="698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152400"/>
            <a:ext cx="8229600" cy="1116013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altLang="ru-RU" sz="4000" b="1" dirty="0" smtClean="0">
                <a:solidFill>
                  <a:schemeClr val="bg2"/>
                </a:solidFill>
              </a:rPr>
              <a:t>ГЕОМЕТРИЧЕСКАЯ АППЛИКАЦИЯ</a:t>
            </a:r>
          </a:p>
        </p:txBody>
      </p:sp>
      <p:pic>
        <p:nvPicPr>
          <p:cNvPr id="2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/>
            </a:extLst>
          </a:blip>
          <a:srcRect/>
          <a:stretch>
            <a:fillRect/>
          </a:stretch>
        </p:blipFill>
        <p:spPr>
          <a:xfrm>
            <a:off x="456406" y="1196752"/>
            <a:ext cx="8229600" cy="4476056"/>
          </a:xfrm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13" y="0"/>
            <a:ext cx="9120187" cy="701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188913"/>
            <a:ext cx="7858125" cy="615950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4000" b="1" dirty="0" smtClean="0">
                <a:solidFill>
                  <a:schemeClr val="bg2"/>
                </a:solidFill>
              </a:rPr>
              <a:t>ПРЕДМЕТНАЯ АППЛИКАЦИЯ</a:t>
            </a:r>
          </a:p>
        </p:txBody>
      </p:sp>
      <p:pic>
        <p:nvPicPr>
          <p:cNvPr id="8195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/>
            </a:extLst>
          </a:blip>
          <a:srcRect/>
          <a:stretch>
            <a:fillRect/>
          </a:stretch>
        </p:blipFill>
        <p:spPr>
          <a:xfrm>
            <a:off x="1690687" y="908720"/>
            <a:ext cx="5761038" cy="4953000"/>
          </a:xfrm>
          <a:prstGeom prst="ellipse">
            <a:avLst/>
          </a:prstGeom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13" y="-228600"/>
            <a:ext cx="9120187" cy="701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0"/>
            <a:ext cx="8229600" cy="688975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altLang="ru-RU" sz="4000" b="1" dirty="0" smtClean="0">
                <a:solidFill>
                  <a:schemeClr val="bg2"/>
                </a:solidFill>
              </a:rPr>
              <a:t>СИЛУЭТНАЯ АППЛИКАЦИЯ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>
            <p:ph type="body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55613" y="1125538"/>
            <a:ext cx="8229600" cy="41148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13" y="0"/>
            <a:ext cx="9120187" cy="701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92100"/>
            <a:ext cx="8713788" cy="688975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altLang="ru-RU" sz="4000" b="1" dirty="0" smtClean="0">
                <a:solidFill>
                  <a:schemeClr val="bg2"/>
                </a:solidFill>
              </a:rPr>
              <a:t>ПОЛУОБЪЁМНАЯ АППЛИКАЦИЯ</a:t>
            </a:r>
          </a:p>
        </p:txBody>
      </p:sp>
      <p:pic>
        <p:nvPicPr>
          <p:cNvPr id="10243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/>
            </a:extLst>
          </a:blip>
          <a:srcRect/>
          <a:stretch>
            <a:fillRect/>
          </a:stretch>
        </p:blipFill>
        <p:spPr>
          <a:xfrm>
            <a:off x="1043608" y="1412875"/>
            <a:ext cx="7056784" cy="3888333"/>
          </a:xfrm>
          <a:prstGeom prst="ellipse">
            <a:avLst/>
          </a:prstGeom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38" y="0"/>
            <a:ext cx="9126537" cy="696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6045200" cy="13843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altLang="ru-RU" dirty="0" smtClean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ФИЗКУЛЬТМИНУТКА</a:t>
            </a:r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7938" y="1541463"/>
            <a:ext cx="4059237" cy="15240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ru-RU" sz="1800" dirty="0">
                <a:solidFill>
                  <a:srgbClr val="002060"/>
                </a:solidFill>
                <a:effectLst/>
              </a:rPr>
              <a:t>Отдых наш – физкультминутка,</a:t>
            </a:r>
          </a:p>
          <a:p>
            <a:pPr marL="0" indent="0">
              <a:buFontTx/>
              <a:buNone/>
              <a:defRPr/>
            </a:pPr>
            <a:r>
              <a:rPr lang="ru-RU" sz="1800" dirty="0">
                <a:solidFill>
                  <a:srgbClr val="002060"/>
                </a:solidFill>
                <a:effectLst/>
              </a:rPr>
              <a:t>Занимай свои места!</a:t>
            </a:r>
          </a:p>
          <a:p>
            <a:pPr marL="0" indent="0">
              <a:buFontTx/>
              <a:buNone/>
              <a:defRPr/>
            </a:pPr>
            <a:r>
              <a:rPr lang="ru-RU" sz="1800" dirty="0">
                <a:solidFill>
                  <a:srgbClr val="002060"/>
                </a:solidFill>
                <a:effectLst/>
              </a:rPr>
              <a:t>Шаг на месте левой, правой,</a:t>
            </a:r>
          </a:p>
          <a:p>
            <a:pPr marL="0" indent="0">
              <a:buFontTx/>
              <a:buNone/>
              <a:defRPr/>
            </a:pPr>
            <a:r>
              <a:rPr lang="ru-RU" sz="1800" dirty="0">
                <a:solidFill>
                  <a:srgbClr val="002060"/>
                </a:solidFill>
                <a:effectLst/>
              </a:rPr>
              <a:t>Раз и два, раз и два.</a:t>
            </a:r>
          </a:p>
          <a:p>
            <a:pPr marL="0" indent="0">
              <a:buFontTx/>
              <a:buNone/>
              <a:defRPr/>
            </a:pPr>
            <a:r>
              <a:rPr lang="ru-RU" sz="1800" i="1" dirty="0">
                <a:solidFill>
                  <a:srgbClr val="002060"/>
                </a:solidFill>
                <a:effectLst/>
              </a:rPr>
              <a:t>(Ходьба на месте)</a:t>
            </a:r>
            <a:endParaRPr lang="ru-RU" sz="1800" dirty="0">
              <a:solidFill>
                <a:srgbClr val="002060"/>
              </a:solidFill>
              <a:effectLst/>
            </a:endParaRPr>
          </a:p>
          <a:p>
            <a:pPr eaLnBrk="1" hangingPunct="1">
              <a:defRPr/>
            </a:pPr>
            <a:endParaRPr lang="ru-RU" altLang="ru-RU" dirty="0" smtClean="0">
              <a:solidFill>
                <a:srgbClr val="002060"/>
              </a:solidFill>
            </a:endParaRPr>
          </a:p>
        </p:txBody>
      </p:sp>
      <p:pic>
        <p:nvPicPr>
          <p:cNvPr id="10245" name="Picture 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1111" b="65186"/>
          <a:stretch>
            <a:fillRect/>
          </a:stretch>
        </p:blipFill>
        <p:spPr bwMode="auto">
          <a:xfrm>
            <a:off x="6502400" y="0"/>
            <a:ext cx="2641600" cy="238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6" descr="C:\Users\User\Desktop\33f91f3bb110(1)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7225" y="4149725"/>
            <a:ext cx="3959225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2752725" y="2708275"/>
            <a:ext cx="3727450" cy="14779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solidFill>
                  <a:srgbClr val="002060"/>
                </a:solidFill>
                <a:latin typeface="+mn-lt"/>
              </a:rPr>
              <a:t>Руки подняли и покачали - </a:t>
            </a:r>
          </a:p>
          <a:p>
            <a:pPr>
              <a:defRPr/>
            </a:pPr>
            <a:r>
              <a:rPr lang="ru-RU" dirty="0">
                <a:solidFill>
                  <a:srgbClr val="002060"/>
                </a:solidFill>
                <a:latin typeface="+mn-lt"/>
              </a:rPr>
              <a:t>Это деревья в лесу.</a:t>
            </a:r>
          </a:p>
          <a:p>
            <a:pPr>
              <a:defRPr/>
            </a:pPr>
            <a:r>
              <a:rPr lang="ru-RU" dirty="0">
                <a:solidFill>
                  <a:srgbClr val="002060"/>
                </a:solidFill>
                <a:latin typeface="+mn-lt"/>
              </a:rPr>
              <a:t>Руками взмахнули,</a:t>
            </a:r>
          </a:p>
          <a:p>
            <a:pPr>
              <a:defRPr/>
            </a:pPr>
            <a:r>
              <a:rPr lang="ru-RU" dirty="0">
                <a:solidFill>
                  <a:srgbClr val="002060"/>
                </a:solidFill>
                <a:latin typeface="+mn-lt"/>
              </a:rPr>
              <a:t>Кисти встряхнули – </a:t>
            </a:r>
          </a:p>
          <a:p>
            <a:pPr>
              <a:defRPr/>
            </a:pPr>
            <a:r>
              <a:rPr lang="ru-RU" dirty="0">
                <a:solidFill>
                  <a:srgbClr val="002060"/>
                </a:solidFill>
                <a:latin typeface="+mn-lt"/>
              </a:rPr>
              <a:t>Ветер сбивает росу.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364163" y="3860800"/>
            <a:ext cx="3851275" cy="175418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solidFill>
                  <a:srgbClr val="002060"/>
                </a:solidFill>
                <a:latin typeface="+mn-lt"/>
              </a:rPr>
              <a:t>Плавно руками, дети, помашем – </a:t>
            </a:r>
          </a:p>
          <a:p>
            <a:pPr>
              <a:defRPr/>
            </a:pPr>
            <a:r>
              <a:rPr lang="ru-RU" dirty="0">
                <a:solidFill>
                  <a:srgbClr val="002060"/>
                </a:solidFill>
                <a:latin typeface="+mn-lt"/>
              </a:rPr>
              <a:t>Это к нам птицы летят.</a:t>
            </a:r>
          </a:p>
          <a:p>
            <a:pPr>
              <a:defRPr/>
            </a:pPr>
            <a:r>
              <a:rPr lang="ru-RU" dirty="0">
                <a:solidFill>
                  <a:srgbClr val="002060"/>
                </a:solidFill>
                <a:latin typeface="+mn-lt"/>
              </a:rPr>
              <a:t>Как они сядут, тоже покажем,</a:t>
            </a:r>
          </a:p>
          <a:p>
            <a:pPr>
              <a:defRPr/>
            </a:pPr>
            <a:r>
              <a:rPr lang="ru-RU" dirty="0">
                <a:solidFill>
                  <a:srgbClr val="002060"/>
                </a:solidFill>
                <a:latin typeface="+mn-lt"/>
              </a:rPr>
              <a:t>Крылышки сложим назад.</a:t>
            </a:r>
          </a:p>
          <a:p>
            <a:pPr>
              <a:defRPr/>
            </a:pPr>
            <a:r>
              <a:rPr lang="ru-RU" i="1" dirty="0">
                <a:solidFill>
                  <a:srgbClr val="002060"/>
                </a:solidFill>
                <a:latin typeface="+mn-lt"/>
              </a:rPr>
              <a:t>(Сесть за парту, руки за спину, свести лопатки.)</a:t>
            </a:r>
            <a:endParaRPr lang="ru-RU" dirty="0">
              <a:solidFill>
                <a:srgbClr val="00206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765175"/>
            <a:ext cx="8507413" cy="52546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ru-RU" altLang="ru-RU" sz="4400" u="sng" dirty="0" smtClean="0">
                <a:solidFill>
                  <a:schemeClr val="bg2"/>
                </a:solidFill>
              </a:rPr>
              <a:t>Основные термины и понятия:</a:t>
            </a:r>
            <a:r>
              <a:rPr lang="ru-RU" altLang="ru-RU" sz="4400" dirty="0" smtClean="0">
                <a:solidFill>
                  <a:schemeClr val="bg2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ru-RU" altLang="ru-RU" sz="4400" dirty="0" smtClean="0">
              <a:solidFill>
                <a:schemeClr val="bg2"/>
              </a:solidFill>
            </a:endParaRPr>
          </a:p>
          <a:p>
            <a:pPr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v"/>
              <a:defRPr/>
            </a:pPr>
            <a:r>
              <a:rPr lang="ru-RU" altLang="ru-RU" sz="4400" dirty="0" smtClean="0">
                <a:solidFill>
                  <a:schemeClr val="bg2"/>
                </a:solidFill>
              </a:rPr>
              <a:t>Русалка</a:t>
            </a:r>
          </a:p>
          <a:p>
            <a:pPr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v"/>
              <a:defRPr/>
            </a:pPr>
            <a:endParaRPr lang="ru-RU" altLang="ru-RU" sz="4400" dirty="0" smtClean="0">
              <a:solidFill>
                <a:schemeClr val="bg2"/>
              </a:solidFill>
            </a:endParaRPr>
          </a:p>
          <a:p>
            <a:pPr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v"/>
              <a:defRPr/>
            </a:pPr>
            <a:r>
              <a:rPr lang="ru-RU" altLang="ru-RU" sz="4400" dirty="0" smtClean="0">
                <a:solidFill>
                  <a:schemeClr val="bg2"/>
                </a:solidFill>
              </a:rPr>
              <a:t>Сирена</a:t>
            </a:r>
          </a:p>
          <a:p>
            <a:pPr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v"/>
              <a:defRPr/>
            </a:pPr>
            <a:endParaRPr lang="ru-RU" altLang="ru-RU" sz="4400" dirty="0" smtClean="0">
              <a:solidFill>
                <a:schemeClr val="bg2"/>
              </a:solidFill>
            </a:endParaRPr>
          </a:p>
          <a:p>
            <a:pPr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Char char="v"/>
              <a:defRPr/>
            </a:pPr>
            <a:r>
              <a:rPr lang="ru-RU" altLang="ru-RU" sz="4400" dirty="0" err="1" smtClean="0">
                <a:solidFill>
                  <a:schemeClr val="bg2"/>
                </a:solidFill>
              </a:rPr>
              <a:t>Полуобъем</a:t>
            </a:r>
            <a:endParaRPr lang="ru-RU" altLang="ru-RU" sz="4400" dirty="0" smtClean="0">
              <a:solidFill>
                <a:schemeClr val="bg2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ru-RU" altLang="ru-RU" sz="4400" dirty="0" smtClean="0"/>
          </a:p>
        </p:txBody>
      </p:sp>
      <p:pic>
        <p:nvPicPr>
          <p:cNvPr id="11267" name="Picture 3" descr="C:\Users\User\Desktop\nixen-25292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35525" y="3500438"/>
            <a:ext cx="3833813" cy="306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38" y="0"/>
            <a:ext cx="9126537" cy="696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229600" cy="976313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altLang="ru-RU" b="1" dirty="0" smtClean="0">
                <a:solidFill>
                  <a:schemeClr val="bg2"/>
                </a:solidFill>
              </a:rPr>
              <a:t>ПЛАН РАБОТЫ: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1438"/>
            <a:ext cx="8229600" cy="4391025"/>
          </a:xfrm>
        </p:spPr>
        <p:txBody>
          <a:bodyPr/>
          <a:lstStyle/>
          <a:p>
            <a:pPr marL="609600" indent="-609600" eaLnBrk="1" hangingPunct="1">
              <a:buClr>
                <a:schemeClr val="accent1"/>
              </a:buClr>
              <a:buFont typeface="Wingdings" pitchFamily="2" charset="2"/>
              <a:buAutoNum type="arabicParenR"/>
              <a:defRPr/>
            </a:pPr>
            <a:r>
              <a:rPr lang="ru-RU" altLang="ru-RU" sz="4000" dirty="0" smtClean="0">
                <a:solidFill>
                  <a:schemeClr val="bg2"/>
                </a:solidFill>
              </a:rPr>
              <a:t>Подготовка материалов и инструментов. </a:t>
            </a:r>
          </a:p>
          <a:p>
            <a:pPr marL="609600" indent="-609600" eaLnBrk="1" hangingPunct="1">
              <a:buClr>
                <a:schemeClr val="accent1"/>
              </a:buClr>
              <a:buFont typeface="Wingdings" pitchFamily="2" charset="2"/>
              <a:buAutoNum type="arabicParenR"/>
              <a:defRPr/>
            </a:pPr>
            <a:r>
              <a:rPr lang="ru-RU" altLang="ru-RU" sz="4000" dirty="0" smtClean="0">
                <a:solidFill>
                  <a:schemeClr val="bg2"/>
                </a:solidFill>
              </a:rPr>
              <a:t>Разметка. </a:t>
            </a:r>
          </a:p>
          <a:p>
            <a:pPr marL="609600" indent="-609600" eaLnBrk="1" hangingPunct="1">
              <a:buClr>
                <a:schemeClr val="accent1"/>
              </a:buClr>
              <a:buFont typeface="Wingdings" pitchFamily="2" charset="2"/>
              <a:buAutoNum type="arabicParenR"/>
              <a:defRPr/>
            </a:pPr>
            <a:r>
              <a:rPr lang="ru-RU" altLang="ru-RU" sz="4000" dirty="0" smtClean="0">
                <a:solidFill>
                  <a:schemeClr val="bg2"/>
                </a:solidFill>
              </a:rPr>
              <a:t>Раскрой. </a:t>
            </a:r>
          </a:p>
          <a:p>
            <a:pPr marL="609600" indent="-609600" eaLnBrk="1" hangingPunct="1">
              <a:buClr>
                <a:schemeClr val="accent1"/>
              </a:buClr>
              <a:buFont typeface="Wingdings" pitchFamily="2" charset="2"/>
              <a:buAutoNum type="arabicParenR"/>
              <a:defRPr/>
            </a:pPr>
            <a:r>
              <a:rPr lang="ru-RU" altLang="ru-RU" sz="4000" dirty="0" smtClean="0">
                <a:solidFill>
                  <a:schemeClr val="bg2"/>
                </a:solidFill>
              </a:rPr>
              <a:t>Сборка. </a:t>
            </a:r>
          </a:p>
          <a:p>
            <a:pPr marL="609600" indent="-609600" eaLnBrk="1" hangingPunct="1">
              <a:buClr>
                <a:schemeClr val="accent1"/>
              </a:buClr>
              <a:buFont typeface="Wingdings" pitchFamily="2" charset="2"/>
              <a:buAutoNum type="arabicParenR"/>
              <a:defRPr/>
            </a:pPr>
            <a:r>
              <a:rPr lang="ru-RU" altLang="ru-RU" sz="4000" dirty="0" smtClean="0">
                <a:solidFill>
                  <a:schemeClr val="bg2"/>
                </a:solidFill>
              </a:rPr>
              <a:t>Отделка.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" y="0"/>
            <a:ext cx="9126538" cy="696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9700" y="188913"/>
            <a:ext cx="8896350" cy="644525"/>
          </a:xfrm>
        </p:spPr>
        <p:txBody>
          <a:bodyPr/>
          <a:lstStyle/>
          <a:p>
            <a:pPr>
              <a:defRPr/>
            </a:pPr>
            <a:r>
              <a:rPr lang="ru-RU" sz="4000" b="1" dirty="0" smtClean="0">
                <a:solidFill>
                  <a:srgbClr val="00B0F0"/>
                </a:solidFill>
              </a:rPr>
              <a:t>Техника работы с ножницами</a:t>
            </a:r>
            <a:endParaRPr lang="ru-RU" sz="4000" b="1" dirty="0">
              <a:solidFill>
                <a:srgbClr val="00B0F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9700" y="1196975"/>
            <a:ext cx="45720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altLang="ru-RU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1. Обращайтесь с ножницами</a:t>
            </a:r>
          </a:p>
          <a:p>
            <a:pPr>
              <a:defRPr/>
            </a:pPr>
            <a:r>
              <a:rPr lang="ru-RU" altLang="ru-RU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очень осторожно.</a:t>
            </a:r>
          </a:p>
          <a:p>
            <a:pPr>
              <a:defRPr/>
            </a:pPr>
            <a:r>
              <a:rPr lang="ru-RU" altLang="ru-RU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Резать кончиками - нельзя,</a:t>
            </a:r>
          </a:p>
          <a:p>
            <a:pPr>
              <a:defRPr/>
            </a:pPr>
            <a:r>
              <a:rPr lang="ru-RU" altLang="ru-RU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серединкой - можно</a:t>
            </a:r>
            <a:r>
              <a:rPr lang="ru-RU" altLang="ru-RU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7800" y="2492375"/>
            <a:ext cx="5903913" cy="175418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altLang="ru-RU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2. Если нужно инструмент </a:t>
            </a:r>
          </a:p>
          <a:p>
            <a:pPr>
              <a:defRPr/>
            </a:pPr>
            <a:r>
              <a:rPr lang="ru-RU" altLang="ru-RU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передать другому.</a:t>
            </a:r>
          </a:p>
          <a:p>
            <a:pPr>
              <a:defRPr/>
            </a:pPr>
            <a:r>
              <a:rPr lang="ru-RU" altLang="ru-RU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То колечки от себя  </a:t>
            </a:r>
          </a:p>
          <a:p>
            <a:pPr>
              <a:defRPr/>
            </a:pPr>
            <a:r>
              <a:rPr lang="ru-RU" altLang="ru-RU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Ты спокойно поверни, </a:t>
            </a:r>
          </a:p>
          <a:p>
            <a:pPr>
              <a:defRPr/>
            </a:pPr>
            <a:r>
              <a:rPr lang="ru-RU" altLang="ru-RU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И, за кончики держись, </a:t>
            </a:r>
          </a:p>
          <a:p>
            <a:pPr>
              <a:defRPr/>
            </a:pPr>
            <a:r>
              <a:rPr lang="ru-RU" altLang="ru-RU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Ножницы ему верни!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957513" y="4581525"/>
            <a:ext cx="5184775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altLang="ru-RU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3. Когда   выполнишь работу,</a:t>
            </a:r>
          </a:p>
          <a:p>
            <a:pPr>
              <a:defRPr/>
            </a:pPr>
            <a:r>
              <a:rPr lang="ru-RU" altLang="ru-RU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Тут  же  ножницы     закрой,</a:t>
            </a:r>
          </a:p>
          <a:p>
            <a:pPr>
              <a:defRPr/>
            </a:pPr>
            <a:r>
              <a:rPr lang="ru-RU" altLang="ru-RU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Чтоб  до  острых  краешков, </a:t>
            </a:r>
          </a:p>
          <a:p>
            <a:pPr>
              <a:defRPr/>
            </a:pPr>
            <a:r>
              <a:rPr lang="ru-RU" altLang="ru-RU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Не  коснулся  кто  другой!	</a:t>
            </a:r>
            <a:r>
              <a:rPr lang="ru-RU" altLang="ru-RU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  </a:t>
            </a:r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3">
            <a:lum contrast="12000"/>
          </a:blip>
          <a:srcRect/>
          <a:stretch>
            <a:fillRect/>
          </a:stretch>
        </p:blipFill>
        <p:spPr bwMode="auto">
          <a:xfrm>
            <a:off x="4356100" y="1081088"/>
            <a:ext cx="1628775" cy="143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>
            <a:lum contrast="18000"/>
          </a:blip>
          <a:srcRect/>
          <a:stretch>
            <a:fillRect/>
          </a:stretch>
        </p:blipFill>
        <p:spPr bwMode="auto">
          <a:xfrm>
            <a:off x="6227763" y="1081088"/>
            <a:ext cx="1595437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5">
            <a:lum contrast="24000"/>
          </a:blip>
          <a:srcRect/>
          <a:stretch>
            <a:fillRect/>
          </a:stretch>
        </p:blipFill>
        <p:spPr bwMode="auto">
          <a:xfrm>
            <a:off x="3846513" y="3022600"/>
            <a:ext cx="2843212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38" y="0"/>
            <a:ext cx="9126537" cy="696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115888"/>
            <a:ext cx="8229600" cy="79375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altLang="ru-RU" b="1" dirty="0" smtClean="0">
                <a:solidFill>
                  <a:schemeClr val="accent3">
                    <a:lumMod val="75000"/>
                  </a:schemeClr>
                </a:solidFill>
              </a:rPr>
              <a:t>РАЗМЕТКА и РАСКРОЙ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950" y="1039813"/>
            <a:ext cx="8713788" cy="3482975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ru-RU" altLang="ru-RU" dirty="0" smtClean="0">
                <a:solidFill>
                  <a:schemeClr val="accent1">
                    <a:lumMod val="50000"/>
                  </a:schemeClr>
                </a:solidFill>
              </a:rPr>
              <a:t>Вырезать из рабочей тетради (с. 52) шаблоны и обвести их на цветной бумаге. Вырезать детали.</a:t>
            </a:r>
          </a:p>
          <a:p>
            <a:pPr algn="ctr" eaLnBrk="1" hangingPunct="1">
              <a:buFontTx/>
              <a:buNone/>
              <a:defRPr/>
            </a:pPr>
            <a:endParaRPr lang="ru-RU" altLang="ru-RU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eaLnBrk="1" hangingPunct="1">
              <a:defRPr/>
            </a:pPr>
            <a:endParaRPr lang="ru-RU" altLang="ru-RU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66202">
            <a:off x="4502150" y="2692400"/>
            <a:ext cx="2951163" cy="295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5" descr="2MIbZWw1piQ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390252">
            <a:off x="187325" y="2516188"/>
            <a:ext cx="2489200" cy="330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22525" y="3789363"/>
            <a:ext cx="1944688" cy="189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Picture 8" descr="NLHtpGLMyFo - копия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50150" y="3141663"/>
            <a:ext cx="1584325" cy="153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38" y="0"/>
            <a:ext cx="9126537" cy="696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28575"/>
            <a:ext cx="8229600" cy="7366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altLang="ru-RU" b="1" dirty="0" smtClean="0">
                <a:solidFill>
                  <a:schemeClr val="accent3">
                    <a:lumMod val="75000"/>
                  </a:schemeClr>
                </a:solidFill>
              </a:rPr>
              <a:t>СБОРКА и ОТДЕЛКА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5" y="4005263"/>
            <a:ext cx="5551488" cy="2087562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ru-RU" altLang="ru-RU" sz="2400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   Сборка. Разложить все детали на основе из картона так, чтобы получилась композиция. Сделать из ниток прическу. Приклеить детали к картону. Нарисовать русалке лицо.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altLang="ru-RU" sz="2400" dirty="0" smtClean="0">
              <a:solidFill>
                <a:schemeClr val="accent1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5580063" y="908050"/>
            <a:ext cx="3554412" cy="41560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ru-RU" altLang="ru-RU" sz="2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Отделка. При помощи ниток, фольги и цветной бумаги закончить композицию: сделать волны, чешуйки русалки и т. д. Придать аппликации небольшой объем (с помощью рисунка в учебнике на с. 77).</a:t>
            </a:r>
          </a:p>
        </p:txBody>
      </p:sp>
      <p:pic>
        <p:nvPicPr>
          <p:cNvPr id="15365" name="Picture 5" descr="NLHtpGLMyFo"/>
          <p:cNvPicPr>
            <a:picLocks noChangeAspect="1" noChangeArrowheads="1"/>
          </p:cNvPicPr>
          <p:nvPr/>
        </p:nvPicPr>
        <p:blipFill>
          <a:blip r:embed="rId3"/>
          <a:srcRect l="3323" t="46931" r="6978" b="11577"/>
          <a:stretch>
            <a:fillRect/>
          </a:stretch>
        </p:blipFill>
        <p:spPr bwMode="auto">
          <a:xfrm>
            <a:off x="165100" y="908050"/>
            <a:ext cx="5110163" cy="2932113"/>
          </a:xfrm>
          <a:prstGeom prst="rect">
            <a:avLst/>
          </a:prstGeom>
          <a:noFill/>
          <a:ln w="76200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06363"/>
            <a:ext cx="9126538" cy="696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altLang="ru-RU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Оцените своё изделие:</a:t>
            </a:r>
          </a:p>
        </p:txBody>
      </p:sp>
      <p:sp>
        <p:nvSpPr>
          <p:cNvPr id="16393" name="Text Box 11"/>
          <p:cNvSpPr txBox="1">
            <a:spLocks noChangeArrowheads="1"/>
          </p:cNvSpPr>
          <p:nvPr/>
        </p:nvSpPr>
        <p:spPr bwMode="auto">
          <a:xfrm>
            <a:off x="2051050" y="2060575"/>
            <a:ext cx="6842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400" b="1" i="1">
                <a:solidFill>
                  <a:schemeClr val="bg2"/>
                </a:solidFill>
              </a:rPr>
              <a:t>- над изделием надо ещё потрудиться;</a:t>
            </a:r>
          </a:p>
        </p:txBody>
      </p:sp>
      <p:sp>
        <p:nvSpPr>
          <p:cNvPr id="16394" name="Text Box 12"/>
          <p:cNvSpPr txBox="1">
            <a:spLocks noChangeArrowheads="1"/>
          </p:cNvSpPr>
          <p:nvPr/>
        </p:nvSpPr>
        <p:spPr bwMode="auto">
          <a:xfrm>
            <a:off x="3059113" y="3284538"/>
            <a:ext cx="586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400" b="1" i="1">
                <a:solidFill>
                  <a:schemeClr val="bg2"/>
                </a:solidFill>
              </a:rPr>
              <a:t>- изделие сделано хорошо;</a:t>
            </a:r>
          </a:p>
        </p:txBody>
      </p:sp>
      <p:sp>
        <p:nvSpPr>
          <p:cNvPr id="16395" name="Text Box 13"/>
          <p:cNvSpPr txBox="1">
            <a:spLocks noChangeArrowheads="1"/>
          </p:cNvSpPr>
          <p:nvPr/>
        </p:nvSpPr>
        <p:spPr bwMode="auto">
          <a:xfrm>
            <a:off x="4067175" y="5013325"/>
            <a:ext cx="48974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400" b="1" i="1">
                <a:solidFill>
                  <a:schemeClr val="bg2"/>
                </a:solidFill>
              </a:rPr>
              <a:t>- изделие сделано отлично;</a:t>
            </a:r>
          </a:p>
        </p:txBody>
      </p:sp>
      <p:sp>
        <p:nvSpPr>
          <p:cNvPr id="13" name="Улыбающееся лицо 12"/>
          <p:cNvSpPr/>
          <p:nvPr/>
        </p:nvSpPr>
        <p:spPr>
          <a:xfrm>
            <a:off x="785813" y="1928813"/>
            <a:ext cx="1000125" cy="85725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Улыбающееся лицо 13"/>
          <p:cNvSpPr/>
          <p:nvPr/>
        </p:nvSpPr>
        <p:spPr>
          <a:xfrm>
            <a:off x="500063" y="3143250"/>
            <a:ext cx="1000125" cy="85725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Улыбающееся лицо 14"/>
          <p:cNvSpPr/>
          <p:nvPr/>
        </p:nvSpPr>
        <p:spPr>
          <a:xfrm>
            <a:off x="1785938" y="3143250"/>
            <a:ext cx="1000125" cy="85725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Улыбающееся лицо 15"/>
          <p:cNvSpPr/>
          <p:nvPr/>
        </p:nvSpPr>
        <p:spPr>
          <a:xfrm>
            <a:off x="214313" y="4643438"/>
            <a:ext cx="1000125" cy="85725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Улыбающееся лицо 16"/>
          <p:cNvSpPr/>
          <p:nvPr/>
        </p:nvSpPr>
        <p:spPr>
          <a:xfrm>
            <a:off x="1357313" y="4643438"/>
            <a:ext cx="1000125" cy="85725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Улыбающееся лицо 17"/>
          <p:cNvSpPr/>
          <p:nvPr/>
        </p:nvSpPr>
        <p:spPr>
          <a:xfrm>
            <a:off x="2500313" y="4643438"/>
            <a:ext cx="1000125" cy="85725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Океан">
  <a:themeElements>
    <a:clrScheme name="Океан 2">
      <a:dk1>
        <a:srgbClr val="000066"/>
      </a:dk1>
      <a:lt1>
        <a:srgbClr val="FFFFFF"/>
      </a:lt1>
      <a:dk2>
        <a:srgbClr val="5D93FF"/>
      </a:dk2>
      <a:lt2>
        <a:srgbClr val="FFFFFF"/>
      </a:lt2>
      <a:accent1>
        <a:srgbClr val="6666FF"/>
      </a:accent1>
      <a:accent2>
        <a:srgbClr val="9999FF"/>
      </a:accent2>
      <a:accent3>
        <a:srgbClr val="B6C8FF"/>
      </a:accent3>
      <a:accent4>
        <a:srgbClr val="DADADA"/>
      </a:accent4>
      <a:accent5>
        <a:srgbClr val="B8B8FF"/>
      </a:accent5>
      <a:accent6>
        <a:srgbClr val="8A8AE7"/>
      </a:accent6>
      <a:hlink>
        <a:srgbClr val="FF3300"/>
      </a:hlink>
      <a:folHlink>
        <a:srgbClr val="FF9900"/>
      </a:folHlink>
    </a:clrScheme>
    <a:fontScheme name="Океан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кеан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Ocean</Template>
  <TotalTime>216</TotalTime>
  <Words>355</Words>
  <Application>Microsoft Office PowerPoint</Application>
  <PresentationFormat>Экран (4:3)</PresentationFormat>
  <Paragraphs>74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2" baseType="lpstr">
      <vt:lpstr>Comic Sans MS</vt:lpstr>
      <vt:lpstr>Arial</vt:lpstr>
      <vt:lpstr>Tahoma</vt:lpstr>
      <vt:lpstr>Wingdings</vt:lpstr>
      <vt:lpstr>Calibri</vt:lpstr>
      <vt:lpstr>Monotype Corsiva</vt:lpstr>
      <vt:lpstr>Times New Roman</vt:lpstr>
      <vt:lpstr>Океан</vt:lpstr>
      <vt:lpstr>  Презентация  к уроку технологии во 2 классе «Работа с бумагой.  Аппликационные работы.  Изделие «Русалка»</vt:lpstr>
      <vt:lpstr>Слайд 2</vt:lpstr>
      <vt:lpstr>ТИПЫ АППЛИКАЦИЙ</vt:lpstr>
      <vt:lpstr>ГЕОМЕТРИЧЕСКАЯ АППЛИКАЦИЯ</vt:lpstr>
      <vt:lpstr>ПРЕДМЕТНАЯ АППЛИКАЦИЯ</vt:lpstr>
      <vt:lpstr>СИЛУЭТНАЯ АППЛИКАЦИЯ</vt:lpstr>
      <vt:lpstr>ПОЛУОБЪЁМНАЯ АППЛИКАЦИЯ</vt:lpstr>
      <vt:lpstr>ФИЗКУЛЬТМИНУТКА</vt:lpstr>
      <vt:lpstr>Слайд 9</vt:lpstr>
      <vt:lpstr>ПЛАН РАБОТЫ:</vt:lpstr>
      <vt:lpstr>Техника работы с ножницами</vt:lpstr>
      <vt:lpstr>РАЗМЕТКА и РАСКРОЙ</vt:lpstr>
      <vt:lpstr>СБОРКА и ОТДЕЛКА</vt:lpstr>
      <vt:lpstr>Оцените своё изделие: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Ящерица из бисера</dc:title>
  <dc:creator>Анастасия</dc:creator>
  <cp:lastModifiedBy>Секретарь</cp:lastModifiedBy>
  <cp:revision>19</cp:revision>
  <dcterms:created xsi:type="dcterms:W3CDTF">2013-09-23T03:54:34Z</dcterms:created>
  <dcterms:modified xsi:type="dcterms:W3CDTF">2020-04-09T02:37:27Z</dcterms:modified>
</cp:coreProperties>
</file>