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319" r:id="rId3"/>
    <p:sldId id="257" r:id="rId4"/>
    <p:sldId id="324" r:id="rId5"/>
    <p:sldId id="332" r:id="rId6"/>
    <p:sldId id="331" r:id="rId7"/>
    <p:sldId id="330" r:id="rId8"/>
    <p:sldId id="329" r:id="rId9"/>
    <p:sldId id="290" r:id="rId10"/>
    <p:sldId id="336" r:id="rId11"/>
    <p:sldId id="335" r:id="rId12"/>
    <p:sldId id="334" r:id="rId13"/>
    <p:sldId id="333" r:id="rId14"/>
    <p:sldId id="296" r:id="rId15"/>
    <p:sldId id="341" r:id="rId16"/>
    <p:sldId id="344" r:id="rId17"/>
    <p:sldId id="343" r:id="rId18"/>
    <p:sldId id="342" r:id="rId19"/>
    <p:sldId id="295" r:id="rId20"/>
    <p:sldId id="340" r:id="rId21"/>
    <p:sldId id="339" r:id="rId22"/>
    <p:sldId id="338" r:id="rId23"/>
    <p:sldId id="337" r:id="rId24"/>
    <p:sldId id="297" r:id="rId25"/>
    <p:sldId id="348" r:id="rId26"/>
    <p:sldId id="347" r:id="rId27"/>
    <p:sldId id="346" r:id="rId28"/>
    <p:sldId id="345" r:id="rId29"/>
    <p:sldId id="352" r:id="rId30"/>
    <p:sldId id="322" r:id="rId31"/>
    <p:sldId id="35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5100"/>
    <a:srgbClr val="BEAA12"/>
    <a:srgbClr val="007635"/>
    <a:srgbClr val="264B96"/>
    <a:srgbClr val="70578F"/>
    <a:srgbClr val="FFA3A3"/>
    <a:srgbClr val="1E3C78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92C68-0BA9-466F-A2A3-EB3FBB1D9B30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CDCDD-67A1-46FF-9990-AED9016F07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35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63F12487-6E5C-4DE8-99B2-9AD0B7F1266C}" type="slidenum">
              <a:rPr lang="ru-RU"/>
              <a:pPr eaLnBrk="1" hangingPunct="1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C41EC311-278C-4822-AF51-E67CCE3CFCDE}" type="slidenum">
              <a:rPr lang="ru-RU"/>
              <a:pPr eaLnBrk="1" hangingPunct="1"/>
              <a:t>2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3</a:t>
            </a:fld>
            <a:endParaRPr 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4</a:t>
            </a:fld>
            <a:endParaRPr lang="ru-RU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5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6</a:t>
            </a:fld>
            <a:endParaRPr 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7</a:t>
            </a:fld>
            <a:endParaRPr 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8</a:t>
            </a:fld>
            <a:endParaRPr 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9</a:t>
            </a:fld>
            <a:endParaRPr 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10</a:t>
            </a:fld>
            <a:endParaRPr 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11</a:t>
            </a:fld>
            <a:endParaRPr 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13</a:t>
            </a:fld>
            <a:endParaRPr lang="ru-RU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14</a:t>
            </a:fld>
            <a:endParaRPr lang="ru-RU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15</a:t>
            </a:fld>
            <a:endParaRPr lang="ru-RU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16</a:t>
            </a:fld>
            <a:endParaRPr lang="ru-RU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17</a:t>
            </a:fld>
            <a:endParaRPr lang="ru-RU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18</a:t>
            </a:fld>
            <a:endParaRPr lang="ru-RU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19</a:t>
            </a:fld>
            <a:endParaRPr lang="ru-RU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20</a:t>
            </a:fld>
            <a:endParaRPr lang="ru-RU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21</a:t>
            </a:fld>
            <a:endParaRPr lang="ru-RU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22</a:t>
            </a:fld>
            <a:endParaRPr lang="ru-RU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23</a:t>
            </a:fld>
            <a:endParaRPr lang="ru-RU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24</a:t>
            </a:fld>
            <a:endParaRPr lang="ru-RU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25</a:t>
            </a:fld>
            <a:endParaRPr lang="ru-RU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26</a:t>
            </a:fld>
            <a:endParaRPr lang="ru-RU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27</a:t>
            </a:fld>
            <a:endParaRPr lang="ru-RU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C41EC311-278C-4822-AF51-E67CCE3CFCDE}" type="slidenum">
              <a:rPr lang="ru-RU">
                <a:solidFill>
                  <a:prstClr val="black"/>
                </a:solidFill>
              </a:rPr>
              <a:pPr eaLnBrk="1" hangingPunct="1"/>
              <a:t>28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C41EC311-278C-4822-AF51-E67CCE3CFCDE}" type="slidenum">
              <a:rPr lang="ru-RU"/>
              <a:pPr eaLnBrk="1" hangingPunct="1"/>
              <a:t>29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961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0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0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616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5098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95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350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650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165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671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09.04.2020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50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3" Type="http://schemas.openxmlformats.org/officeDocument/2006/relationships/image" Target="../media/image1.jpg"/><Relationship Id="rId7" Type="http://schemas.openxmlformats.org/officeDocument/2006/relationships/slide" Target="slide2.xml"/><Relationship Id="rId12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11" Type="http://schemas.openxmlformats.org/officeDocument/2006/relationships/image" Target="../media/image7.jpeg"/><Relationship Id="rId5" Type="http://schemas.openxmlformats.org/officeDocument/2006/relationships/image" Target="../media/image3.gif"/><Relationship Id="rId10" Type="http://schemas.openxmlformats.org/officeDocument/2006/relationships/image" Target="../media/image6.png"/><Relationship Id="rId4" Type="http://schemas.openxmlformats.org/officeDocument/2006/relationships/image" Target="../media/image2.gif"/><Relationship Id="rId9" Type="http://schemas.openxmlformats.org/officeDocument/2006/relationships/slide" Target="slide2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22.xml"/><Relationship Id="rId26" Type="http://schemas.openxmlformats.org/officeDocument/2006/relationships/slide" Target="slide25.xml"/><Relationship Id="rId3" Type="http://schemas.openxmlformats.org/officeDocument/2006/relationships/image" Target="../media/image9.jpg"/><Relationship Id="rId21" Type="http://schemas.openxmlformats.org/officeDocument/2006/relationships/slide" Target="slide15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21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20.xml"/><Relationship Id="rId20" Type="http://schemas.openxmlformats.org/officeDocument/2006/relationships/slide" Target="slide14.xml"/><Relationship Id="rId29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32" Type="http://schemas.openxmlformats.org/officeDocument/2006/relationships/image" Target="../media/image11.png"/><Relationship Id="rId5" Type="http://schemas.openxmlformats.org/officeDocument/2006/relationships/slide" Target="slide4.xml"/><Relationship Id="rId15" Type="http://schemas.openxmlformats.org/officeDocument/2006/relationships/slide" Target="slide19.xml"/><Relationship Id="rId23" Type="http://schemas.openxmlformats.org/officeDocument/2006/relationships/slide" Target="slide17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3.xml"/><Relationship Id="rId31" Type="http://schemas.openxmlformats.org/officeDocument/2006/relationships/image" Target="../media/image4.gif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8.xml"/><Relationship Id="rId22" Type="http://schemas.openxmlformats.org/officeDocument/2006/relationships/slide" Target="slide16.xml"/><Relationship Id="rId27" Type="http://schemas.openxmlformats.org/officeDocument/2006/relationships/slide" Target="slide26.xml"/><Relationship Id="rId30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6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7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7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7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7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7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jpeg"/><Relationship Id="rId7" Type="http://schemas.microsoft.com/office/2007/relationships/hdphoto" Target="../media/hdphoto3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5.wdp"/><Relationship Id="rId9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jpeg"/><Relationship Id="rId7" Type="http://schemas.microsoft.com/office/2007/relationships/hdphoto" Target="../media/hdphoto3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5.wdp"/><Relationship Id="rId9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jpeg"/><Relationship Id="rId7" Type="http://schemas.microsoft.com/office/2007/relationships/hdphoto" Target="../media/hdphoto3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5.wdp"/><Relationship Id="rId9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jpeg"/><Relationship Id="rId7" Type="http://schemas.microsoft.com/office/2007/relationships/hdphoto" Target="../media/hdphoto3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5.wdp"/><Relationship Id="rId9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jpeg"/><Relationship Id="rId7" Type="http://schemas.microsoft.com/office/2007/relationships/hdphoto" Target="../media/hdphoto3.wd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slide" Target="slide2.xml"/><Relationship Id="rId10" Type="http://schemas.microsoft.com/office/2007/relationships/hdphoto" Target="../media/hdphoto4.wdp"/><Relationship Id="rId4" Type="http://schemas.microsoft.com/office/2007/relationships/hdphoto" Target="../media/hdphoto5.wdp"/><Relationship Id="rId9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9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9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9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9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9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slide" Target="slide2.xml"/><Relationship Id="rId9" Type="http://schemas.microsoft.com/office/2007/relationships/hdphoto" Target="../media/hdphoto4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img1.liveinternet.ru/images/attach/b/2/2/633/2633622_6076627_5283499_i102714521_66418.gif" TargetMode="External"/><Relationship Id="rId3" Type="http://schemas.openxmlformats.org/officeDocument/2006/relationships/image" Target="../media/image9.jpg"/><Relationship Id="rId7" Type="http://schemas.openxmlformats.org/officeDocument/2006/relationships/hyperlink" Target="http://img0.liveinternet.ru/images/attach/c/3/77/957/77957384_77772038_zvezdochki.gi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img-fotki.yandex.ru/get/5109/svetlera.16c/0_5662a_8158dd54_orig" TargetMode="External"/><Relationship Id="rId5" Type="http://schemas.openxmlformats.org/officeDocument/2006/relationships/hyperlink" Target="http://pixelbrush.ru/uploads/posts/2013-09/1378896989_02.jpg" TargetMode="External"/><Relationship Id="rId4" Type="http://schemas.openxmlformats.org/officeDocument/2006/relationships/hyperlink" Target="http://serp-dm.ru/_nw/0/71629456.jpg" TargetMode="External"/><Relationship Id="rId9" Type="http://schemas.openxmlformats.org/officeDocument/2006/relationships/hyperlink" Target="http://domashniirestoran.ru/images/star-511-106(3).gif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5618" y="3510031"/>
            <a:ext cx="3516383" cy="147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71600" y="716211"/>
            <a:ext cx="792088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endParaRPr lang="ru-RU" sz="54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5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Викторина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5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Загадки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5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природы</a:t>
            </a:r>
            <a:endParaRPr lang="ru-RU" sz="54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411760" y="4840906"/>
            <a:ext cx="45365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lvl="0" algn="ctr" eaLnBrk="1" hangingPunct="1"/>
            <a:r>
              <a:rPr lang="ru-RU" sz="2400" i="1" dirty="0" smtClean="0">
                <a:latin typeface="Times New Roman" pitchFamily="18" charset="0"/>
              </a:rPr>
              <a:t> </a:t>
            </a:r>
            <a:endParaRPr lang="ru-RU" sz="2400" b="1" i="1" dirty="0">
              <a:latin typeface="Times New Roman" pitchFamily="18" charset="0"/>
            </a:endParaRPr>
          </a:p>
          <a:p>
            <a:pPr algn="ctr" eaLnBrk="1" hangingPunct="1"/>
            <a:endParaRPr lang="ru-RU" sz="2400" b="1" i="1" dirty="0">
              <a:latin typeface="Times New Roman" pitchFamily="18" charset="0"/>
            </a:endParaRPr>
          </a:p>
        </p:txBody>
      </p:sp>
      <p:sp>
        <p:nvSpPr>
          <p:cNvPr id="2067" name="AutoShape 19" descr="yH5BAEAAAAALAAAAAABAAEAAAIBRAA7"/>
          <p:cNvSpPr>
            <a:spLocks noChangeAspect="1" noChangeArrowheads="1"/>
          </p:cNvSpPr>
          <p:nvPr/>
        </p:nvSpPr>
        <p:spPr bwMode="auto">
          <a:xfrm>
            <a:off x="4405745" y="26369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79181" y="2317824"/>
            <a:ext cx="942975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986" y="3458963"/>
            <a:ext cx="942975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93941" y="4604779"/>
            <a:ext cx="942975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6951" y="1337376"/>
            <a:ext cx="3735720" cy="156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2156" y="2971675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3876551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4285" y="1337377"/>
            <a:ext cx="5620083" cy="235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3198" y="3738003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7106" y="2225824"/>
            <a:ext cx="942975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62911" y="3366963"/>
            <a:ext cx="942975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img0.liveinternet.ru/images/attach/c/3/77/957/77957384_77772038_zvezdochki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866" y="4512779"/>
            <a:ext cx="942975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2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6473" y="4818572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2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1670" y="4702939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21" y="2257299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20" y="3260800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03" y="4269551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3205" y="2508324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0461" y="3511825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0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3587" y="4520576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205" y="124857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83600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6662" y="101254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1579" y="470600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084" y="1046221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1579" y="1451048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9753" y="1041044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://domashniirestoran.ru/images/star-511-106(3).gif"/>
          <p:cNvPicPr>
            <a:picLocks noChangeAspect="1" noChangeArrowheads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4669" y="124857"/>
            <a:ext cx="2241336" cy="46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http://domashniirestoran.ru/images/star-511-106(3).gif"/>
          <p:cNvPicPr>
            <a:picLocks noChangeAspect="1" noChangeArrowheads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6285513"/>
            <a:ext cx="2241336" cy="46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Рисунок 54" descr="Рисунок19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48267" y="4182075"/>
            <a:ext cx="2353475" cy="320775"/>
          </a:xfrm>
          <a:prstGeom prst="rect">
            <a:avLst/>
          </a:prstGeom>
        </p:spPr>
      </p:pic>
      <p:pic>
        <p:nvPicPr>
          <p:cNvPr id="56" name="Рисунок 55" descr="Рисунок18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6413" y="5933513"/>
            <a:ext cx="1080120" cy="242096"/>
          </a:xfrm>
          <a:prstGeom prst="rect">
            <a:avLst/>
          </a:prstGeom>
        </p:spPr>
      </p:pic>
      <p:pic>
        <p:nvPicPr>
          <p:cNvPr id="205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987" y="602918"/>
            <a:ext cx="2219338" cy="2825288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687" y="3026369"/>
            <a:ext cx="351155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6225" y="1922536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242" y="3181529"/>
            <a:ext cx="3932606" cy="763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6" descr="http://img1.liveinternet.ru/images/attach/b/2/2/633/2633622_6076627_5283499_i102714521_6641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6208" y="236000"/>
            <a:ext cx="206692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82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69657" y="1844253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004695" y="1844253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941320" y="1844253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77945" y="1844253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812982" y="1844253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>
              <a:defRPr/>
            </a:pPr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61719" y="2789882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79674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5004695" y="270892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79674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941320" y="270892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79674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77945" y="270892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79674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812982" y="270892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79674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4069977" y="443711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696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5005015" y="443711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696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941640" y="443711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696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78265" y="443711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696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813302" y="443711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696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4061719" y="357301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995D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 dirty="0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5005015" y="3577164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995D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941640" y="3577164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995D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949702" y="3577164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995D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813302" y="3577164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995D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4069657" y="530120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68E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5004695" y="530120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68E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012757" y="530120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68E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949382" y="530120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68E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812982" y="530120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68E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3200" b="1"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7544" y="1844253"/>
            <a:ext cx="3312368" cy="719138"/>
          </a:xfrm>
          <a:prstGeom prst="bevel">
            <a:avLst>
              <a:gd name="adj" fmla="val 7727"/>
            </a:avLst>
          </a:prstGeom>
          <a:gradFill rotWithShape="1">
            <a:gsLst>
              <a:gs pos="6000">
                <a:schemeClr val="accent1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2400" b="1" cap="all" dirty="0" smtClean="0"/>
              <a:t>Зелёный друг</a:t>
            </a:r>
            <a:endParaRPr lang="ru-RU" sz="2400" b="1" cap="all" dirty="0"/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67544" y="5301208"/>
            <a:ext cx="3312368" cy="79216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768E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2400" b="1" cap="all" dirty="0" smtClean="0"/>
              <a:t>Охрана природы</a:t>
            </a:r>
            <a:endParaRPr lang="ru-RU" sz="2400" b="1" cap="all" dirty="0"/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7544" y="3577164"/>
            <a:ext cx="331236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2400" b="1" cap="all" dirty="0" smtClean="0"/>
              <a:t>Бюро погоды</a:t>
            </a:r>
            <a:endParaRPr lang="ru-RU" sz="2400" b="1" cap="all" dirty="0"/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67544" y="2708920"/>
            <a:ext cx="331236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2400" b="1" cap="all" dirty="0" smtClean="0"/>
              <a:t>Лесная аптека</a:t>
            </a:r>
            <a:endParaRPr lang="ru-RU" sz="2400" b="1" cap="all" dirty="0"/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7544" y="4438699"/>
            <a:ext cx="331236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4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7" dist="17961" dir="2700000">
              <a:srgbClr val="997199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/>
            <a:r>
              <a:rPr lang="ru-RU" sz="2400" b="1" cap="all" dirty="0" smtClean="0"/>
              <a:t>Тайны природы</a:t>
            </a:r>
            <a:endParaRPr lang="ru-RU" sz="2400" b="1" cap="all" dirty="0"/>
          </a:p>
        </p:txBody>
      </p:sp>
      <p:sp>
        <p:nvSpPr>
          <p:cNvPr id="7" name="AutoShape 47" descr="yH5BAEAAAAALAAAAAABAAEAAAIBRAA7"/>
          <p:cNvSpPr>
            <a:spLocks noChangeAspect="1" noChangeArrowheads="1"/>
          </p:cNvSpPr>
          <p:nvPr/>
        </p:nvSpPr>
        <p:spPr bwMode="auto">
          <a:xfrm>
            <a:off x="4780857" y="32042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49" descr="yH5BAEAAAAALAAAAAABAAEAAAIBRAA7"/>
          <p:cNvSpPr>
            <a:spLocks noChangeAspect="1" noChangeArrowheads="1"/>
          </p:cNvSpPr>
          <p:nvPr/>
        </p:nvSpPr>
        <p:spPr bwMode="auto">
          <a:xfrm>
            <a:off x="4780857" y="32042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51" descr="yH5BAEAAAAALAAAAAABAAEAAAIBRAA7"/>
          <p:cNvSpPr>
            <a:spLocks noChangeAspect="1" noChangeArrowheads="1"/>
          </p:cNvSpPr>
          <p:nvPr/>
        </p:nvSpPr>
        <p:spPr bwMode="auto">
          <a:xfrm>
            <a:off x="4780857" y="32042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53" descr="yH5BAEAAAAALAAAAAABAAEAAAIBRAA7"/>
          <p:cNvSpPr>
            <a:spLocks noChangeAspect="1" noChangeArrowheads="1"/>
          </p:cNvSpPr>
          <p:nvPr/>
        </p:nvSpPr>
        <p:spPr bwMode="auto">
          <a:xfrm>
            <a:off x="4780857" y="32042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55" descr="yH5BAEAAAAALAAAAAABAAEAAAIBRAA7"/>
          <p:cNvSpPr>
            <a:spLocks noChangeAspect="1" noChangeArrowheads="1"/>
          </p:cNvSpPr>
          <p:nvPr/>
        </p:nvSpPr>
        <p:spPr bwMode="auto">
          <a:xfrm>
            <a:off x="4780857" y="320422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2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1" y="507100"/>
            <a:ext cx="1064430" cy="13550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domashniirestoran.ru/images/star-511-106(3).gif"/>
          <p:cNvPicPr>
            <a:picLocks noChangeAspect="1" noChangeArrowheads="1" noCrop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4083" y="1078238"/>
            <a:ext cx="2241336" cy="46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http://domashniirestoran.ru/images/star-511-106(3).gif"/>
          <p:cNvPicPr>
            <a:picLocks noChangeAspect="1" noChangeArrowheads="1" noCrop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419" y="1078238"/>
            <a:ext cx="2241336" cy="46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2" cstate="screen"/>
          <a:srcRect/>
          <a:stretch>
            <a:fillRect/>
          </a:stretch>
        </p:blipFill>
        <p:spPr>
          <a:xfrm>
            <a:off x="7380312" y="6245055"/>
            <a:ext cx="1152128" cy="3008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763688" y="507100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BEAA12"/>
                </a:solidFill>
              </a:rPr>
              <a:t>       </a:t>
            </a:r>
            <a:r>
              <a:rPr lang="ru-RU" sz="4000" smtClean="0">
                <a:solidFill>
                  <a:srgbClr val="BEAA12"/>
                </a:solidFill>
              </a:rPr>
              <a:t>Загадки  природы</a:t>
            </a:r>
            <a:endParaRPr lang="ru-RU" sz="4000" dirty="0">
              <a:solidFill>
                <a:srgbClr val="BEAA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В какое время суток следует отправляться за грибами?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264B96"/>
                </a:solidFill>
              </a:rPr>
              <a:t>Зелёный друг</a:t>
            </a:r>
            <a:endParaRPr lang="ru-RU" sz="3600" b="1" dirty="0">
              <a:ln w="11430"/>
              <a:solidFill>
                <a:srgbClr val="264B96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С рассветом, когда гриб самый крепкий, душистый.</a:t>
            </a:r>
            <a:endParaRPr lang="ru-RU" sz="28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9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02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Съедобен ли дождевик?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38657" y="406405"/>
            <a:ext cx="54726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3600" b="1" dirty="0" smtClean="0">
                <a:ln w="11430"/>
                <a:solidFill>
                  <a:srgbClr val="264B96"/>
                </a:solidFill>
              </a:rPr>
              <a:t>Зелёный </a:t>
            </a:r>
            <a:r>
              <a:rPr lang="ru-RU" sz="3600" b="1" dirty="0">
                <a:ln w="11430"/>
                <a:solidFill>
                  <a:srgbClr val="264B96"/>
                </a:solidFill>
              </a:rPr>
              <a:t>друг</a:t>
            </a:r>
          </a:p>
          <a:p>
            <a:pPr algn="ctr"/>
            <a:endParaRPr lang="ru-RU" sz="3600" b="1" dirty="0">
              <a:ln w="11430"/>
              <a:solidFill>
                <a:srgbClr val="264B96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Молодые дождевики едят.</a:t>
            </a:r>
            <a:endParaRPr lang="ru-RU" sz="28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9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2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Название какого ядовитого растения леса связано с названием птицы? Зверя?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38657" y="406405"/>
            <a:ext cx="54726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3600" b="1" dirty="0" smtClean="0">
                <a:ln w="11430"/>
                <a:solidFill>
                  <a:srgbClr val="264B96"/>
                </a:solidFill>
              </a:rPr>
              <a:t>Зелёный </a:t>
            </a:r>
            <a:r>
              <a:rPr lang="ru-RU" sz="3600" b="1" dirty="0">
                <a:ln w="11430"/>
                <a:solidFill>
                  <a:srgbClr val="264B96"/>
                </a:solidFill>
              </a:rPr>
              <a:t>друг</a:t>
            </a:r>
          </a:p>
          <a:p>
            <a:pPr algn="ctr"/>
            <a:endParaRPr lang="ru-RU" sz="3600" b="1" dirty="0">
              <a:ln w="11430"/>
              <a:solidFill>
                <a:srgbClr val="264B96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Вороний глаз. Волчье лыко.</a:t>
            </a:r>
            <a:endParaRPr lang="ru-RU" sz="28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9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3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Какая птица является символом мудрости?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38657" y="406405"/>
            <a:ext cx="54726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3600" b="1" dirty="0" smtClean="0">
                <a:ln w="11430"/>
                <a:solidFill>
                  <a:srgbClr val="264B96"/>
                </a:solidFill>
              </a:rPr>
              <a:t>Зелёный </a:t>
            </a:r>
            <a:r>
              <a:rPr lang="ru-RU" sz="3600" b="1" dirty="0">
                <a:ln w="11430"/>
                <a:solidFill>
                  <a:srgbClr val="264B96"/>
                </a:solidFill>
              </a:rPr>
              <a:t>друг</a:t>
            </a:r>
          </a:p>
          <a:p>
            <a:pPr algn="ctr"/>
            <a:endParaRPr lang="ru-RU" sz="3600" b="1" dirty="0">
              <a:ln w="11430"/>
              <a:solidFill>
                <a:srgbClr val="264B96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Сова.</a:t>
            </a:r>
            <a:endParaRPr lang="ru-RU" sz="28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9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90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Какую ягоду называют северным гранатом?</a:t>
            </a:r>
            <a:endParaRPr lang="ru-RU" sz="2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38657" y="406405"/>
            <a:ext cx="54726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3600" b="1" dirty="0" smtClean="0">
                <a:ln w="11430"/>
                <a:solidFill>
                  <a:srgbClr val="264B96"/>
                </a:solidFill>
              </a:rPr>
              <a:t>Зелёный </a:t>
            </a:r>
            <a:r>
              <a:rPr lang="ru-RU" sz="3600" b="1" dirty="0">
                <a:ln w="11430"/>
                <a:solidFill>
                  <a:srgbClr val="264B96"/>
                </a:solidFill>
              </a:rPr>
              <a:t>друг</a:t>
            </a:r>
          </a:p>
          <a:p>
            <a:pPr algn="ctr"/>
            <a:endParaRPr lang="ru-RU" sz="3600" b="1" dirty="0">
              <a:ln w="11430"/>
              <a:solidFill>
                <a:srgbClr val="264B96"/>
              </a:solidFill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Костянику.</a:t>
            </a:r>
            <a:endParaRPr lang="ru-RU" sz="28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rgbClr val="264B9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9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97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Ты натёр ногу в пути. Как облегчить боль?</a:t>
            </a:r>
            <a:endParaRPr lang="ru-RU" sz="2800" dirty="0"/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2">
                    <a:lumMod val="75000"/>
                  </a:schemeClr>
                </a:solidFill>
              </a:rPr>
              <a:t>Лесная аптека</a:t>
            </a:r>
            <a:endParaRPr lang="ru-RU" sz="3600" b="1" dirty="0">
              <a:ln w="11430"/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Приложить лист подорожника.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9413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Какая ягода заменяет лимон?</a:t>
            </a:r>
            <a:endParaRPr lang="ru-RU" sz="2800" dirty="0"/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2">
                    <a:lumMod val="75000"/>
                  </a:schemeClr>
                </a:solidFill>
              </a:rPr>
              <a:t>Лесная аптека</a:t>
            </a:r>
            <a:endParaRPr lang="ru-RU" sz="3600" b="1" dirty="0">
              <a:ln w="11430"/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07704" y="4152900"/>
            <a:ext cx="72362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Клюква, содержит лимонную кислоту.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68979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Какими лечебными свойствами обладает мать-и-мачеха?</a:t>
            </a:r>
            <a:endParaRPr lang="ru-RU" sz="2800" dirty="0"/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2">
                    <a:lumMod val="75000"/>
                  </a:schemeClr>
                </a:solidFill>
              </a:rPr>
              <a:t>Лесная аптека</a:t>
            </a:r>
            <a:endParaRPr lang="ru-RU" sz="3600" b="1" dirty="0">
              <a:ln w="11430"/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195736" y="4152900"/>
            <a:ext cx="655272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Отвар из сухих цветков и листьев - хорошее средство от кашля.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24436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Какую траву любят кошки? При каких болезнях она помогает?</a:t>
            </a:r>
            <a:endParaRPr lang="ru-RU" sz="2800" dirty="0"/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2">
                    <a:lumMod val="75000"/>
                  </a:schemeClr>
                </a:solidFill>
              </a:rPr>
              <a:t>Лесная аптека</a:t>
            </a:r>
            <a:endParaRPr lang="ru-RU" sz="3600" b="1" dirty="0">
              <a:ln w="11430"/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Валериану. Валериановые капли употребляют при нервных расстройствах и бессоннице.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87815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8" y="1511627"/>
            <a:ext cx="821402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Какое болотное растение можно использовать вместо йода и ваты?</a:t>
            </a:r>
            <a:endParaRPr lang="ru-RU" sz="2800" dirty="0"/>
          </a:p>
        </p:txBody>
      </p:sp>
      <p:pic>
        <p:nvPicPr>
          <p:cNvPr id="11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2">
                    <a:lumMod val="75000"/>
                  </a:schemeClr>
                </a:solidFill>
              </a:rPr>
              <a:t>Лесная аптека</a:t>
            </a:r>
            <a:endParaRPr lang="ru-RU" sz="3600" b="1" dirty="0">
              <a:ln w="11430"/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Сфагнум, или торфяной мох. Он хорошо впитывает кровь и гной, содержит дезинфицирующее вещество </a:t>
            </a:r>
            <a:r>
              <a:rPr lang="ru-RU" sz="2800" i="1" dirty="0" err="1" smtClean="0"/>
              <a:t>сфагнол</a:t>
            </a:r>
            <a:r>
              <a:rPr lang="ru-RU" sz="2800" i="1" dirty="0" smtClean="0"/>
              <a:t>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94117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Какая будет погода? Рыба не клюёт – она сыта.</a:t>
            </a:r>
            <a:endParaRPr lang="ru-RU" sz="2800" dirty="0"/>
          </a:p>
        </p:txBody>
      </p:sp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Бюро погоды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1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Это признак ухудшения погоды.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54139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Какая будет погода? Ласточки и стрижи летают высоко.</a:t>
            </a:r>
            <a:endParaRPr lang="ru-RU" sz="2800" dirty="0"/>
          </a:p>
        </p:txBody>
      </p:sp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Бюро погоды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1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Это признак хорошей погоды.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20479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Паук усиленно плетёт сети.</a:t>
            </a:r>
            <a:endParaRPr lang="ru-RU" sz="2800" dirty="0"/>
          </a:p>
        </p:txBody>
      </p:sp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Бюро погоды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1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К сухой погоде.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7043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39552" y="1511627"/>
            <a:ext cx="7992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Куры купаются в пыли, воробьи нахохлились.</a:t>
            </a:r>
            <a:endParaRPr lang="ru-RU" sz="2800" dirty="0"/>
          </a:p>
        </p:txBody>
      </p:sp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Бюро погоды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1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К дождю.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84608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39552" y="1511627"/>
            <a:ext cx="82809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Божья коровка, взятая на руку, быстро слетает.</a:t>
            </a:r>
            <a:endParaRPr lang="ru-RU" sz="2800" dirty="0"/>
          </a:p>
        </p:txBody>
      </p:sp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007635"/>
                </a:solidFill>
              </a:rPr>
              <a:t>Бюро погоды</a:t>
            </a:r>
            <a:endParaRPr lang="ru-RU" sz="3600" b="1" dirty="0">
              <a:ln w="11430"/>
              <a:solidFill>
                <a:srgbClr val="007635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rgbClr val="00763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1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К хорошей погоде.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63873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Всегда ли ящерица, схваченная за хвост, отбрасывает его?</a:t>
            </a:r>
            <a:endParaRPr lang="ru-RU" sz="2800" dirty="0"/>
          </a:p>
        </p:txBody>
      </p:sp>
      <p:pic>
        <p:nvPicPr>
          <p:cNvPr id="16" name="Picture 1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Тайны природы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Нет, только в ответ на боль, даже слабую.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7346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Какое дерево «переодевается», становясь то серо-серебристым, то зелёным?</a:t>
            </a:r>
            <a:endParaRPr lang="ru-RU" sz="2800" dirty="0"/>
          </a:p>
        </p:txBody>
      </p:sp>
      <p:pic>
        <p:nvPicPr>
          <p:cNvPr id="16" name="Picture 1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Тайны природы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6" y="3736327"/>
            <a:ext cx="652123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Осина. Это дрожат её листочки. Листья осины дрожат даже в безветренную погоду, так как черешки у них в верхней части сильно сплющены.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98669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Тайны природы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13268" y="4221088"/>
            <a:ext cx="63052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В волосках на листьях крапивы есть муравьиная кислота. </a:t>
            </a:r>
            <a:endParaRPr lang="ru-RU" sz="2800" i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07814" y="1628800"/>
            <a:ext cx="74365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800" dirty="0" smtClean="0">
                <a:solidFill>
                  <a:prstClr val="black"/>
                </a:solidFill>
              </a:rPr>
              <a:t>Почему крапива «жжётся»?</a:t>
            </a:r>
            <a:endParaRPr lang="ru-RU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53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Почему яркую божью коровку птицы не клюют?</a:t>
            </a:r>
            <a:endParaRPr lang="ru-RU" sz="2800" dirty="0"/>
          </a:p>
        </p:txBody>
      </p:sp>
      <p:pic>
        <p:nvPicPr>
          <p:cNvPr id="16" name="Picture 1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Тайны природы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Она выделяет едкую жидкость. Раз попробовав, птица запоминает яркого жучка.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47342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Назовите самого прожорливого хищника планеты.</a:t>
            </a:r>
            <a:endParaRPr lang="ru-RU" sz="2800" dirty="0"/>
          </a:p>
        </p:txBody>
      </p:sp>
      <p:pic>
        <p:nvPicPr>
          <p:cNvPr id="16" name="Picture 1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4">
                    <a:lumMod val="75000"/>
                  </a:schemeClr>
                </a:solidFill>
              </a:rPr>
              <a:t>Тайны природы</a:t>
            </a:r>
            <a:endParaRPr lang="ru-RU" sz="3600" b="1" dirty="0">
              <a:ln w="11430"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Стрекоза, так как за день она съедает в несколько раз больше, чем весит сама.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82026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Каковы причины лесных пожаров?</a:t>
            </a:r>
            <a:endParaRPr lang="ru-RU" sz="2800" dirty="0"/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Охрана природы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Непотушенный костёр, окурок, молния.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2368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Какая охота разрешается в лесу в любое время года?</a:t>
            </a:r>
            <a:endParaRPr lang="ru-RU" sz="2800" dirty="0"/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Охрана природы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Фотоохота.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1183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Вы увидели гнездо птицы. Как сохранить его?</a:t>
            </a:r>
            <a:endParaRPr lang="ru-RU" sz="2800" dirty="0"/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Охрана природы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Не вытаптывать траву у гнезда, если оно на земле не трогать яйца руками, не брать в руки птенцов.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28674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39552" y="1511627"/>
            <a:ext cx="785991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Почему нельзя разрушать и уносить из леса лесную подстилку?</a:t>
            </a:r>
            <a:endParaRPr lang="ru-RU" sz="2800" dirty="0"/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Охрана природы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555776" y="3619435"/>
            <a:ext cx="630520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Подстилка влияет на рост растений, молодых всходов, создаёт благоприятные условия для жизни землероек, личинок насекомых, предохраняет корни растений от заморозков и жары.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34021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511627"/>
            <a:ext cx="764900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dirty="0" smtClean="0"/>
              <a:t>Почему к весеннему шмелю нужно относиться особенно бережно?</a:t>
            </a:r>
            <a:endParaRPr lang="ru-RU" sz="2800" dirty="0"/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951" y="5924823"/>
            <a:ext cx="744537" cy="74453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838657" y="406405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6">
                    <a:lumMod val="50000"/>
                  </a:schemeClr>
                </a:solidFill>
              </a:rPr>
              <a:t>Охрана природы</a:t>
            </a:r>
            <a:endParaRPr lang="ru-RU" sz="3600" b="1" dirty="0">
              <a:ln w="11430"/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546692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  <a:endParaRPr lang="ru-RU" sz="4400" b="1" cap="none" spc="0" dirty="0">
              <a:ln w="11430"/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screen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5295747"/>
            <a:ext cx="2191737" cy="1258152"/>
          </a:xfrm>
          <a:prstGeom prst="rect">
            <a:avLst/>
          </a:prstGeom>
        </p:spPr>
      </p:pic>
      <p:pic>
        <p:nvPicPr>
          <p:cNvPr id="10" name="Picture 2" descr="http://serp-dm.ru/_nw/0/71629456.jpg"/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4077072"/>
            <a:ext cx="1229569" cy="156528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43257" y="4152900"/>
            <a:ext cx="63052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i="1" dirty="0" smtClean="0"/>
              <a:t>Зимуют у шмелей только самки, дающие потомство.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0463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907214" y="404664"/>
            <a:ext cx="7776864" cy="864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/>
                <a:cs typeface="Times New Roman" pitchFamily="18" charset="0"/>
              </a:rPr>
              <a:t>Список использованных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32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/>
                <a:cs typeface="Times New Roman" pitchFamily="18" charset="0"/>
              </a:rPr>
              <a:t>  </a:t>
            </a:r>
            <a:r>
              <a:rPr lang="ru-RU" sz="32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/>
                <a:cs typeface="Times New Roman" pitchFamily="18" charset="0"/>
              </a:rPr>
              <a:t>печатных  источников</a:t>
            </a:r>
            <a:r>
              <a:rPr lang="ru-RU" sz="2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/>
                <a:cs typeface="Times New Roman" pitchFamily="18" charset="0"/>
              </a:rPr>
              <a:t>:</a:t>
            </a:r>
            <a:endParaRPr lang="ru-RU" sz="3200" b="1" i="1" dirty="0">
              <a:solidFill>
                <a:srgbClr val="C0504D">
                  <a:lumMod val="75000"/>
                </a:srgb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34"/>
          <p:cNvSpPr>
            <a:spLocks noChangeArrowheads="1"/>
          </p:cNvSpPr>
          <p:nvPr/>
        </p:nvSpPr>
        <p:spPr bwMode="auto">
          <a:xfrm>
            <a:off x="640995" y="1556792"/>
            <a:ext cx="8064896" cy="163121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0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Н. Н. Проничева.  г. Каргополь, Архангельской области. Живая природа. Вопросы </a:t>
            </a:r>
            <a:r>
              <a:rPr lang="ru-RU" sz="20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и задания. Журнал «Начальная школа» </a:t>
            </a:r>
            <a:r>
              <a:rPr lang="ru-RU" sz="20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, с.47 </a:t>
            </a:r>
            <a:r>
              <a:rPr lang="ru-RU" sz="20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– </a:t>
            </a:r>
            <a:r>
              <a:rPr lang="ru-RU" sz="2000" b="1" spc="50" dirty="0" smtClean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50.</a:t>
            </a: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endParaRPr lang="ru-RU" sz="20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Управляющая кнопка: назад 1">
            <a:hlinkClick r:id="" action="ppaction://hlinkshowjump?jump=firstslide" highlightClick="1"/>
          </p:cNvPr>
          <p:cNvSpPr/>
          <p:nvPr/>
        </p:nvSpPr>
        <p:spPr>
          <a:xfrm>
            <a:off x="8172400" y="6093296"/>
            <a:ext cx="504056" cy="360040"/>
          </a:xfrm>
          <a:prstGeom prst="actionButtonBackPrevious">
            <a:avLst/>
          </a:prstGeom>
          <a:solidFill>
            <a:srgbClr val="BEAA12"/>
          </a:solidFill>
          <a:ln>
            <a:solidFill>
              <a:srgbClr val="7A51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99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755576" y="561778"/>
            <a:ext cx="7776864" cy="3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Интернет-ресурсы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34"/>
          <p:cNvSpPr>
            <a:spLocks noChangeArrowheads="1"/>
          </p:cNvSpPr>
          <p:nvPr/>
        </p:nvSpPr>
        <p:spPr bwMode="auto">
          <a:xfrm>
            <a:off x="611561" y="911936"/>
            <a:ext cx="8064896" cy="483209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>
                <a:latin typeface="Times New Roman" pitchFamily="18" charset="0"/>
              </a:rPr>
              <a:t>Сова: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4"/>
              </a:rPr>
              <a:t>http://serp-dm.ru/_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4"/>
              </a:rPr>
              <a:t>nw/0/71629456.jpg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Лента:  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5"/>
              </a:rPr>
              <a:t>http://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5"/>
              </a:rPr>
              <a:t>pixelbrush.ru/uploads/posts/2013-09/1378896989_02.j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pg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Уголок со звездами:  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6"/>
              </a:rPr>
              <a:t>img-fotki.yandex.ru/get/5109/svetlera.16c/0_5662a_8158dd54_orig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Золотые анимированные звездочки (1 слайд):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7"/>
              </a:rPr>
              <a:t>img0.liveinternet.ru/images/attach/c/3/77/957/77957384_77772038_zvezdochki.gif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«Конфетти» (1 слайд):  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8"/>
              </a:rPr>
              <a:t>http://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8"/>
              </a:rPr>
              <a:t>img1.liveinternet.ru/images/attach/b/2/2/633/2633622_6076627_5283499_i102714521_66418.gif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Разделитель:  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hlinkClick r:id="rId9"/>
              </a:rPr>
              <a:t>http://domashniirestoran.ru/images/star-511-106(3).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9"/>
              </a:rPr>
              <a:t>gif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SzPct val="75000"/>
            </a:pPr>
            <a:endParaRPr lang="ru-RU" sz="20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imes New Roman" pitchFamily="18" charset="0"/>
            </a:endParaRPr>
          </a:p>
          <a:p>
            <a:pPr marL="285750" indent="-285750">
              <a:buClr>
                <a:srgbClr val="C00000"/>
              </a:buClr>
              <a:buSzPct val="75000"/>
              <a:buFont typeface="Wingdings" pitchFamily="2" charset="2"/>
              <a:buChar char="v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Управляющая кнопка: назад 1">
            <a:hlinkClick r:id="" action="ppaction://hlinkshowjump?jump=firstslide" highlightClick="1"/>
          </p:cNvPr>
          <p:cNvSpPr/>
          <p:nvPr/>
        </p:nvSpPr>
        <p:spPr>
          <a:xfrm>
            <a:off x="8172400" y="6093296"/>
            <a:ext cx="504056" cy="360040"/>
          </a:xfrm>
          <a:prstGeom prst="actionButtonBackPrevious">
            <a:avLst/>
          </a:prstGeom>
          <a:solidFill>
            <a:srgbClr val="BEAA12"/>
          </a:solidFill>
          <a:ln>
            <a:solidFill>
              <a:srgbClr val="7A51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53155" y="5782241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На момент создания шаблона все ссылки </a:t>
            </a:r>
          </a:p>
          <a:p>
            <a:pPr algn="ctr"/>
            <a:r>
              <a:rPr lang="ru-RU" b="1" i="1" dirty="0" smtClean="0"/>
              <a:t>являются активными.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21427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78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60000"/>
      </a:hlink>
      <a:folHlink>
        <a:srgbClr val="E36C09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60000"/>
      </a:hlink>
      <a:folHlink>
        <a:srgbClr val="E36C09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</TotalTime>
  <Words>687</Words>
  <Application>Microsoft Office PowerPoint</Application>
  <PresentationFormat>Экран (4:3)</PresentationFormat>
  <Paragraphs>177</Paragraphs>
  <Slides>30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Georgia</vt:lpstr>
      <vt:lpstr>Times New Roman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Ранько Елена</dc:creator>
  <cp:lastModifiedBy>777</cp:lastModifiedBy>
  <cp:revision>76</cp:revision>
  <dcterms:created xsi:type="dcterms:W3CDTF">2015-05-04T12:07:23Z</dcterms:created>
  <dcterms:modified xsi:type="dcterms:W3CDTF">2020-04-09T16:23:48Z</dcterms:modified>
</cp:coreProperties>
</file>