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7" r:id="rId7"/>
    <p:sldId id="268" r:id="rId8"/>
    <p:sldId id="262" r:id="rId9"/>
    <p:sldId id="263" r:id="rId10"/>
    <p:sldId id="270" r:id="rId11"/>
    <p:sldId id="264" r:id="rId12"/>
    <p:sldId id="266" r:id="rId13"/>
    <p:sldId id="271" r:id="rId14"/>
    <p:sldId id="274" r:id="rId15"/>
    <p:sldId id="265" r:id="rId16"/>
    <p:sldId id="273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24" autoAdjust="0"/>
  </p:normalViewPr>
  <p:slideViewPr>
    <p:cSldViewPr>
      <p:cViewPr>
        <p:scale>
          <a:sx n="76" d="100"/>
          <a:sy n="76" d="100"/>
        </p:scale>
        <p:origin x="-120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053E92-6C46-4CB2-BDC3-F36239EE5D1C}" type="datetimeFigureOut">
              <a:rPr lang="ru-RU" smtClean="0"/>
              <a:t>06.05.2018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6335871-276C-4183-8640-A9BBA972A06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140968"/>
            <a:ext cx="7175351" cy="1793167"/>
          </a:xfrm>
        </p:spPr>
        <p:txBody>
          <a:bodyPr/>
          <a:lstStyle/>
          <a:p>
            <a:r>
              <a:rPr lang="ru-RU" dirty="0"/>
              <a:t>Т</a:t>
            </a:r>
            <a:r>
              <a:rPr lang="ru-RU" dirty="0" smtClean="0"/>
              <a:t>урист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1178" y="116632"/>
            <a:ext cx="714164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ru-RU" sz="96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484784"/>
            <a:ext cx="7407275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pokhod-i-peshiy-turizm-animatsionnaya-kartinka-0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08920"/>
            <a:ext cx="1971675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42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642570"/>
            <a:ext cx="5537787" cy="347472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Travel Book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Travel –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движение, путешествие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Book –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книга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Левая фигурная скобка 3"/>
          <p:cNvSpPr/>
          <p:nvPr/>
        </p:nvSpPr>
        <p:spPr>
          <a:xfrm rot="16200000">
            <a:off x="1124616" y="1736810"/>
            <a:ext cx="342043" cy="12241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авая фигурная скобка 4"/>
          <p:cNvSpPr/>
          <p:nvPr/>
        </p:nvSpPr>
        <p:spPr>
          <a:xfrm rot="5400000">
            <a:off x="2456763" y="1829871"/>
            <a:ext cx="342042" cy="1008112"/>
          </a:xfrm>
          <a:prstGeom prst="rightBrace">
            <a:avLst>
              <a:gd name="adj1" fmla="val 8333"/>
              <a:gd name="adj2" fmla="val 4547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71600" y="620688"/>
            <a:ext cx="7560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2">
                    <a:lumMod val="25000"/>
                  </a:schemeClr>
                </a:solidFill>
              </a:rPr>
              <a:t>Что такое ТРЕВЕЛБУК?</a:t>
            </a:r>
            <a:endParaRPr lang="ru-RU" sz="4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97585" y="1488848"/>
            <a:ext cx="27363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ТРЕВЕЛБУК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ТРЭВЕЛБУК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ТРЕВЕЛ-БУК</a:t>
            </a: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ТРЭВЕЛ БУК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218" name="Picture 2" descr="ÐÐ°ÑÑÐ¸Ð½ÐºÐ¸ Ð¿Ð¾ Ð·Ð°Ð¿ÑÐ¾ÑÑ Ð´Ð½ÐµÐ²Ð½Ð¸Ðº Ð¿ÑÑÐµÑÐµÑÑÐ²ÐµÐ½Ð½Ð¸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56992"/>
            <a:ext cx="2176078" cy="317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03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6512511" cy="1143000"/>
          </a:xfrm>
        </p:spPr>
        <p:txBody>
          <a:bodyPr/>
          <a:lstStyle/>
          <a:p>
            <a:pPr algn="ctr"/>
            <a:r>
              <a:rPr lang="ru-RU" dirty="0" smtClean="0"/>
              <a:t>Разновидности </a:t>
            </a:r>
            <a:r>
              <a:rPr lang="ru-RU" dirty="0" err="1" smtClean="0"/>
              <a:t>тревелбуков</a:t>
            </a:r>
            <a:endParaRPr lang="ru-RU" dirty="0"/>
          </a:p>
        </p:txBody>
      </p:sp>
      <p:pic>
        <p:nvPicPr>
          <p:cNvPr id="4" name="Рисунок 8" descr="Изображение выглядит как доска, стол, сидит, деревянны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C9EF0AEF-FEB7-4CEF-A996-3A22787B9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88841"/>
            <a:ext cx="3312368" cy="2219680"/>
          </a:xfrm>
          <a:prstGeom prst="rect">
            <a:avLst/>
          </a:prstGeom>
        </p:spPr>
      </p:pic>
      <p:pic>
        <p:nvPicPr>
          <p:cNvPr id="5" name="Рисунок 14" descr="Изображение выглядит как стол,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CDFC495A-41C6-49CF-BBC4-BF173E515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4183638"/>
            <a:ext cx="3462066" cy="1985881"/>
          </a:xfrm>
          <a:prstGeom prst="rect">
            <a:avLst/>
          </a:prstGeom>
        </p:spPr>
      </p:pic>
      <p:pic>
        <p:nvPicPr>
          <p:cNvPr id="6" name="Рисунок 12" descr="Изображение выглядит как канцелярские товары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6DC54F26-E36D-42E1-99F1-DD2E22AEF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1998414"/>
            <a:ext cx="2743200" cy="2169914"/>
          </a:xfrm>
          <a:prstGeom prst="rect">
            <a:avLst/>
          </a:prstGeom>
        </p:spPr>
      </p:pic>
      <p:pic>
        <p:nvPicPr>
          <p:cNvPr id="7" name="Рисунок 4" descr="Изображение выглядит как канцелярские товары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291E00D2-9FD4-478E-BBAB-08A23718B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2" y="4168328"/>
            <a:ext cx="2993844" cy="2001191"/>
          </a:xfrm>
          <a:prstGeom prst="rect">
            <a:avLst/>
          </a:prstGeom>
        </p:spPr>
      </p:pic>
      <p:pic>
        <p:nvPicPr>
          <p:cNvPr id="8" name="Рисунок 10" descr="Изображение выглядит как конверт, канцелярские товары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C4E0220F-F2C5-4623-B403-0A57BBD0E0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7271" y="1988841"/>
            <a:ext cx="2774086" cy="172819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246" y="3933056"/>
            <a:ext cx="2461250" cy="220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221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Леново\Desktop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053" y="764704"/>
            <a:ext cx="735036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39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Леново\Desktop\Снимок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6" y="260649"/>
            <a:ext cx="8992499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85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14214"/>
              </p:ext>
            </p:extLst>
          </p:nvPr>
        </p:nvGraphicFramePr>
        <p:xfrm>
          <a:off x="212740" y="552511"/>
          <a:ext cx="7200800" cy="5702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0"/>
              </a:tblGrid>
              <a:tr h="5702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ПРОЕЗДНОЙ БИЛЕТ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ФИО пассажира </a:t>
                      </a:r>
                      <a:r>
                        <a:rPr lang="ru-RU" sz="1800" dirty="0" smtClean="0">
                          <a:effectLst/>
                        </a:rPr>
                        <a:t>_____________________________________________________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Рейс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Место вылета:    </a:t>
                      </a:r>
                      <a:r>
                        <a:rPr lang="ru-RU" sz="1800" u="sng" dirty="0">
                          <a:effectLst/>
                        </a:rPr>
                        <a:t>Оленегорск Мурманской области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</a:t>
                      </a:r>
                      <a:r>
                        <a:rPr lang="ru-RU" sz="1800" dirty="0" smtClean="0">
                          <a:effectLst/>
                        </a:rPr>
                        <a:t>вылета: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07.05.2018</a:t>
                      </a:r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Место прилета:  </a:t>
                      </a:r>
                      <a:r>
                        <a:rPr lang="ru-RU" sz="2400" u="sng" dirty="0" err="1" smtClean="0">
                          <a:effectLst/>
                        </a:rPr>
                        <a:t>Глаголия</a:t>
                      </a:r>
                      <a:endParaRPr lang="ru-RU" sz="2400" u="sng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u="sng" dirty="0" smtClean="0">
                          <a:effectLst/>
                        </a:rPr>
                        <a:t> Морфологической области</a:t>
                      </a:r>
                      <a:r>
                        <a:rPr lang="ru-RU" sz="2400" u="sng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u="sng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252" marR="46252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42108" y="2348880"/>
            <a:ext cx="2200275" cy="4320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 smtClean="0"/>
              <a:t>136</a:t>
            </a:r>
            <a:endParaRPr lang="ru-RU" sz="3200" dirty="0"/>
          </a:p>
        </p:txBody>
      </p:sp>
      <p:pic>
        <p:nvPicPr>
          <p:cNvPr id="2053" name="Picture 5" descr="ÐÐ°ÑÑÐ¸Ð½ÐºÐ¸ Ð¿Ð¾ Ð·Ð°Ð¿ÑÐ¾ÑÑ Ð² ÑÐ°Ð¼Ð¾Ð»ÐµÑÐµ ÐºÐ°ÑÑÐ¸Ð½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062" y="3789040"/>
            <a:ext cx="4598612" cy="258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4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332656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ПЛАН ПУТЕШЕСТВИЯ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8081" y="1306215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i="1" dirty="0" smtClean="0"/>
              <a:t>1. Знакомство </a:t>
            </a:r>
            <a:r>
              <a:rPr lang="ru-RU" sz="3200" i="1" dirty="0"/>
              <a:t>со страной и ее </a:t>
            </a:r>
            <a:r>
              <a:rPr lang="ru-RU" sz="3200" i="1" dirty="0" smtClean="0"/>
              <a:t>жителями</a:t>
            </a:r>
            <a:endParaRPr lang="ru-RU" sz="3200" dirty="0"/>
          </a:p>
        </p:txBody>
      </p:sp>
      <p:pic>
        <p:nvPicPr>
          <p:cNvPr id="4098" name="Picture 2" descr="ÐÐ°ÑÑÐ¸Ð½ÐºÐ¸ Ð¿Ð¾ Ð·Ð°Ð¿ÑÐ¾ÑÑ Ð´ÐµÑÐ¸ Ð² Ð¿Ð¾ÑÐ¾Ð´Ðµ ÑÐ¸ÑÑÐ½Ð¾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2564904"/>
            <a:ext cx="57150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41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Леново\Desktop\Снимок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856984" cy="630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24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6512511" cy="1143000"/>
          </a:xfrm>
        </p:spPr>
        <p:txBody>
          <a:bodyPr/>
          <a:lstStyle/>
          <a:p>
            <a:pPr algn="ctr"/>
            <a:r>
              <a:rPr lang="ru-RU" dirty="0" smtClean="0"/>
              <a:t>Глаголы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556792"/>
            <a:ext cx="7920880" cy="5040560"/>
          </a:xfrm>
        </p:spPr>
        <p:txBody>
          <a:bodyPr>
            <a:normAutofit lnSpcReduction="10000"/>
          </a:bodyPr>
          <a:lstStyle/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Подсчитать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Обосновался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Оберегают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бывает                         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Влияет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Привлекает                        Раскинулись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Меняют                             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Белеют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Краснеют                          Синеют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Несут                                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Живут</a:t>
            </a: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Занимаются                       Приезжайте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Хотите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89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00131"/>
            <a:ext cx="3707904" cy="259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260648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ПЛАН ПУТЕШЕСТВИЯ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5359" y="1306215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i="1" dirty="0" smtClean="0"/>
              <a:t>1. Знакомство </a:t>
            </a:r>
            <a:r>
              <a:rPr lang="ru-RU" sz="3200" i="1" dirty="0"/>
              <a:t>со страной и ее </a:t>
            </a:r>
            <a:r>
              <a:rPr lang="ru-RU" sz="3200" i="1" dirty="0" smtClean="0"/>
              <a:t>жителями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2544" y="2848580"/>
            <a:ext cx="77251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>
                <a:ea typeface="Calibri"/>
                <a:cs typeface="Times New Roman"/>
              </a:rPr>
              <a:t>2. Достопримечательности </a:t>
            </a:r>
            <a:r>
              <a:rPr lang="ru-RU" sz="3200" i="1" dirty="0" err="1">
                <a:ea typeface="Calibri"/>
                <a:cs typeface="Times New Roman"/>
              </a:rPr>
              <a:t>Глаголии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3933056"/>
            <a:ext cx="51125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Прочитай текст в учебнике на стр</a:t>
            </a:r>
            <a:r>
              <a:rPr lang="ru-RU" sz="2800" dirty="0" smtClean="0"/>
              <a:t>.</a:t>
            </a:r>
            <a:r>
              <a:rPr lang="en-US" sz="2800" dirty="0" smtClean="0"/>
              <a:t> 254-255</a:t>
            </a:r>
            <a:r>
              <a:rPr lang="ru-RU" sz="2800" dirty="0" smtClean="0"/>
              <a:t>  </a:t>
            </a:r>
            <a:r>
              <a:rPr lang="ru-RU" sz="2800" dirty="0" smtClean="0"/>
              <a:t>и отметь информацию:</a:t>
            </a:r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+ известное</a:t>
            </a:r>
          </a:p>
          <a:p>
            <a:pPr marL="285750" indent="-285750">
              <a:buFontTx/>
              <a:buChar char="-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неизвестное</a:t>
            </a:r>
          </a:p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? сомнения</a:t>
            </a:r>
          </a:p>
          <a:p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4878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93971507"/>
              </p:ext>
            </p:extLst>
          </p:nvPr>
        </p:nvGraphicFramePr>
        <p:xfrm>
          <a:off x="323528" y="404664"/>
          <a:ext cx="8352928" cy="429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5616624"/>
              </a:tblGrid>
              <a:tr h="818494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Возвратность/невозвратность</a:t>
                      </a:r>
                      <a:endParaRPr lang="ru-RU" sz="3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Спряжение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Переходность/непереходность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Наклонения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Лицо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ÐÐ°ÑÑÐ¸Ð½ÐºÐ¸ Ð¿Ð¾ Ð·Ð°Ð¿ÑÐ¾ÑÑ ÑÐµÐ»Ð¾Ð²ÐµÑÐµÐº Ð´ÑÐ¼Ð°Ðµ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4560590" cy="304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7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508030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Проверь себя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772816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Определите известные вам морфологические признаки глагола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3310043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занимает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4039377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обосновался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4796855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приезжайте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170" name="Picture 2" descr="ÐÐ°ÑÑÐ¸Ð½ÐºÐ¸ Ð¿Ð¾ Ð·Ð°Ð¿ÑÐ¾ÑÑ ÑÐµÐ±ÐµÐ½Ð¾Ðº Ð´ÑÐ¼Ð°ÐµÑ ÐºÐ°ÑÑÐ¸Ð½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64" y="2944564"/>
            <a:ext cx="28575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28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508030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Проверь себя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844824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занимает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3140967"/>
            <a:ext cx="3051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обосновался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9050" y="4362541"/>
            <a:ext cx="2956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приезжайте</a:t>
            </a: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13502" y="1879604"/>
            <a:ext cx="4873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Calibri"/>
              </a:rPr>
              <a:t>несов. вид, 1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спр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., наст.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вр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., 3 лицо,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ед.ч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29776" y="3048633"/>
            <a:ext cx="4347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Calibri"/>
              </a:rPr>
              <a:t>сов. вид, 1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спр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..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прош.вр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..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м.р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.,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ед.ч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13443" y="4362541"/>
            <a:ext cx="40674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FF0000"/>
                </a:solidFill>
                <a:ea typeface="Calibri"/>
              </a:rPr>
              <a:t>несов.в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., 1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спр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., время </a:t>
            </a:r>
            <a:r>
              <a:rPr lang="ru-RU" sz="2400" dirty="0" smtClean="0">
                <a:solidFill>
                  <a:srgbClr val="FF0000"/>
                </a:solidFill>
                <a:ea typeface="Calibri"/>
              </a:rPr>
              <a:t>определить нельзя, 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2 л., </a:t>
            </a:r>
            <a:r>
              <a:rPr lang="ru-RU" sz="2400" dirty="0" err="1">
                <a:solidFill>
                  <a:srgbClr val="FF0000"/>
                </a:solidFill>
                <a:ea typeface="Calibri"/>
              </a:rPr>
              <a:t>мн.ч</a:t>
            </a:r>
            <a:r>
              <a:rPr lang="ru-RU" sz="2400" dirty="0">
                <a:solidFill>
                  <a:srgbClr val="FF0000"/>
                </a:solidFill>
                <a:ea typeface="Calibri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6470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99902208"/>
              </p:ext>
            </p:extLst>
          </p:nvPr>
        </p:nvGraphicFramePr>
        <p:xfrm>
          <a:off x="323528" y="404664"/>
          <a:ext cx="8352928" cy="429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5616624"/>
              </a:tblGrid>
              <a:tr h="818494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Возвратность/невозвратность</a:t>
                      </a:r>
                      <a:endParaRPr lang="ru-RU" sz="3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Спряжение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Переходность/непереходность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Наклонения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5222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Лицо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ÐÐ°ÑÑÐ¸Ð½ÐºÐ¸ Ð¿Ð¾ Ð·Ð°Ð¿ÑÐ¾ÑÑ ÑÐµÐ»Ð¾Ð²ÐµÑÐµÐº Ð´ÑÐ¼Ð°Ðµ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4560590" cy="304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93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908720"/>
            <a:ext cx="8640960" cy="4104456"/>
          </a:xfrm>
        </p:spPr>
        <p:txBody>
          <a:bodyPr>
            <a:normAutofit fontScale="55000" lnSpcReduction="20000"/>
          </a:bodyPr>
          <a:lstStyle/>
          <a:p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Ура! Свершилось! Я отправляюсь изучать страну____________________________!  Начало путешествия было для меня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___________________________. 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убедился, что жители </a:t>
            </a:r>
            <a:r>
              <a:rPr lang="ru-RU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Глаголии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мне уже знакомы, ведь глагол – </a:t>
            </a:r>
            <a:r>
              <a:rPr lang="ru-RU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4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</a:t>
            </a:r>
            <a:r>
              <a:rPr lang="ru-RU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речи, которая отвечает на вопросы______________________________ и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обозначает___________________________________.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вспомнил (а), что у глагола можно определить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___________________________.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я еще не знаю,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такое_______________________________.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Надеюсь, что впереди меня ждет 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__.</a:t>
            </a: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332656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</a:rPr>
              <a:t>Запись в дневнике путешественника</a:t>
            </a:r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4" name="Picture 2" descr="ÐÐ°ÑÑÐ¸Ð½ÐºÐ¸ Ð¿Ð¾ Ð·Ð°Ð¿ÑÐ¾ÑÑ Ð´ÐµÑÐ¸ ÑÐ°Ð´ÑÑÑÑ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4077072"/>
            <a:ext cx="3876675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7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620688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Домашнее задание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72816"/>
            <a:ext cx="7200800" cy="431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a typeface="Calibri"/>
                <a:cs typeface="Times New Roman"/>
              </a:rPr>
              <a:t>1.Сделать </a:t>
            </a:r>
            <a:r>
              <a:rPr lang="ru-RU" sz="3200" dirty="0">
                <a:ea typeface="Calibri"/>
                <a:cs typeface="Times New Roman"/>
              </a:rPr>
              <a:t>записи в дневник путешественника о первом </a:t>
            </a:r>
            <a:r>
              <a:rPr lang="ru-RU" sz="3200" dirty="0" smtClean="0">
                <a:ea typeface="Calibri"/>
                <a:cs typeface="Times New Roman"/>
              </a:rPr>
              <a:t>дне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a typeface="Calibri"/>
                <a:cs typeface="Times New Roman"/>
              </a:rPr>
              <a:t>2. Начать </a:t>
            </a:r>
            <a:r>
              <a:rPr lang="ru-RU" sz="3200" dirty="0">
                <a:ea typeface="Calibri"/>
                <a:cs typeface="Times New Roman"/>
              </a:rPr>
              <a:t>оформление </a:t>
            </a:r>
            <a:r>
              <a:rPr lang="ru-RU" sz="3200" dirty="0" err="1">
                <a:ea typeface="Calibri"/>
                <a:cs typeface="Times New Roman"/>
              </a:rPr>
              <a:t>тревелбука</a:t>
            </a:r>
            <a:r>
              <a:rPr lang="ru-RU" sz="3200" dirty="0">
                <a:ea typeface="Calibri"/>
                <a:cs typeface="Times New Roman"/>
              </a:rPr>
              <a:t> </a:t>
            </a:r>
            <a:r>
              <a:rPr lang="ru-RU" sz="3200" dirty="0" smtClean="0">
                <a:ea typeface="Calibri"/>
                <a:cs typeface="Times New Roman"/>
              </a:rPr>
              <a:t>(примеры </a:t>
            </a:r>
            <a:r>
              <a:rPr lang="ru-RU" sz="3200" dirty="0">
                <a:ea typeface="Calibri"/>
                <a:cs typeface="Times New Roman"/>
              </a:rPr>
              <a:t>посмотреть в </a:t>
            </a:r>
            <a:r>
              <a:rPr lang="ru-RU" sz="3200" dirty="0" smtClean="0">
                <a:ea typeface="Calibri"/>
                <a:cs typeface="Times New Roman"/>
              </a:rPr>
              <a:t>Интернете)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a typeface="Calibri"/>
                <a:cs typeface="Times New Roman"/>
              </a:rPr>
              <a:t> </a:t>
            </a:r>
            <a:r>
              <a:rPr lang="ru-RU" sz="3200" dirty="0" smtClean="0">
                <a:ea typeface="Calibri"/>
                <a:cs typeface="Times New Roman"/>
              </a:rPr>
              <a:t>3. Нарисовать </a:t>
            </a:r>
            <a:r>
              <a:rPr lang="ru-RU" sz="3200" dirty="0">
                <a:ea typeface="Calibri"/>
                <a:cs typeface="Times New Roman"/>
              </a:rPr>
              <a:t>карту </a:t>
            </a:r>
            <a:r>
              <a:rPr lang="ru-RU" sz="3200" dirty="0" err="1">
                <a:ea typeface="Calibri"/>
                <a:cs typeface="Times New Roman"/>
              </a:rPr>
              <a:t>Глаголии</a:t>
            </a:r>
            <a:r>
              <a:rPr lang="ru-RU" sz="3200" dirty="0">
                <a:ea typeface="Calibri"/>
                <a:cs typeface="Times New Roman"/>
              </a:rPr>
              <a:t> с </a:t>
            </a:r>
            <a:r>
              <a:rPr lang="ru-RU" sz="3200" dirty="0" smtClean="0">
                <a:ea typeface="Calibri"/>
                <a:cs typeface="Times New Roman"/>
              </a:rPr>
              <a:t>достопримечательностями (по желанию)</a:t>
            </a:r>
            <a:endParaRPr lang="ru-RU" sz="32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803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ÐÐ°ÑÑÐ¸Ð½ÐºÐ¸ Ð¿Ð¾ Ð·Ð°Ð¿ÑÐ¾ÑÑ ÑÐ¿Ð°ÑÐ¸Ð±Ð¾ Ð·Ð° Ð²Ð½Ð¸Ð¼Ð°Ð½Ð¸Ðµ Ð³Ð¸Ñ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13" y="188640"/>
            <a:ext cx="7416824" cy="640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31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210</TotalTime>
  <Words>272</Words>
  <Application>Microsoft Office PowerPoint</Application>
  <PresentationFormat>Экран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Турист</vt:lpstr>
      <vt:lpstr>Презентация PowerPoint</vt:lpstr>
      <vt:lpstr>Разновидности тревелбуков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Глаголы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Гончаренко</dc:creator>
  <cp:lastModifiedBy>Мария Гончаренко</cp:lastModifiedBy>
  <cp:revision>20</cp:revision>
  <dcterms:created xsi:type="dcterms:W3CDTF">2018-05-06T07:55:50Z</dcterms:created>
  <dcterms:modified xsi:type="dcterms:W3CDTF">2018-05-06T17:41:39Z</dcterms:modified>
</cp:coreProperties>
</file>