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1"/>
  </p:handoutMasterIdLst>
  <p:sldIdLst>
    <p:sldId id="271" r:id="rId2"/>
    <p:sldId id="256" r:id="rId3"/>
    <p:sldId id="260" r:id="rId4"/>
    <p:sldId id="263" r:id="rId5"/>
    <p:sldId id="264" r:id="rId6"/>
    <p:sldId id="266" r:id="rId7"/>
    <p:sldId id="268" r:id="rId8"/>
    <p:sldId id="269" r:id="rId9"/>
    <p:sldId id="270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Сентаева Жамиля Боранбаевна" initials="СЖБ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1B6"/>
    <a:srgbClr val="F9D600"/>
    <a:srgbClr val="97000B"/>
    <a:srgbClr val="324057"/>
    <a:srgbClr val="007CCE"/>
    <a:srgbClr val="2A1255"/>
    <a:srgbClr val="A58C51"/>
    <a:srgbClr val="213969"/>
    <a:srgbClr val="332319"/>
    <a:srgbClr val="173A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-684" y="2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465729"/>
            <a:ext cx="7869891" cy="4711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t>3/29/2020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"/>
            <a:ext cx="7886700" cy="1337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rosbalt.ru/like/2017/05/12/1614623.html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95324" y="4379193"/>
            <a:ext cx="3981451" cy="983382"/>
          </a:xfrm>
        </p:spPr>
        <p:txBody>
          <a:bodyPr>
            <a:noAutofit/>
          </a:bodyPr>
          <a:lstStyle/>
          <a:p>
            <a:pPr algn="ctr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Бастауыш сынып мұғалімі: </a:t>
            </a:r>
          </a:p>
          <a:p>
            <a:pPr algn="ctr"/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Жанбабаева Гульнафис Алпысбаевна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804042" y="260648"/>
            <a:ext cx="7080326" cy="9407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Алматы облысы Еңбекшіқазақ ауданы Ақши ауылы</a:t>
            </a:r>
          </a:p>
          <a:p>
            <a:pPr algn="ctr"/>
            <a:r>
              <a:rPr lang="kk-KZ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«Бөлек батыр атындағы орта мектеп» КММ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K:\Новая папка\Изображение 004.jpg"/>
          <p:cNvPicPr/>
          <p:nvPr/>
        </p:nvPicPr>
        <p:blipFill>
          <a:blip r:embed="rId2" cstate="print"/>
          <a:srcRect l="12827" t="16453" r="17745"/>
          <a:stretch>
            <a:fillRect/>
          </a:stretch>
        </p:blipFill>
        <p:spPr bwMode="auto">
          <a:xfrm flipH="1">
            <a:off x="1043608" y="1485925"/>
            <a:ext cx="2522544" cy="26098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4264322" y="2028081"/>
            <a:ext cx="3981575" cy="12429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Пән: Әдебиеттік оқу</a:t>
            </a:r>
          </a:p>
          <a:p>
            <a:pPr algn="ctr"/>
            <a:r>
              <a:rPr lang="kk-KZ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Сынып: 3</a:t>
            </a:r>
            <a:endParaRPr lang="ru-RU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08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46029" cy="68580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885949" y="644284"/>
            <a:ext cx="6613071" cy="68649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Су- </a:t>
            </a:r>
            <a:r>
              <a:rPr lang="ru-RU" sz="32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тіршілік</a:t>
            </a:r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көзі</a:t>
            </a:r>
            <a:endParaRPr lang="en-US" sz="32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41B6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9798" y="2316163"/>
            <a:ext cx="916359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Жануарлар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суды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ішеді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?» </a:t>
            </a:r>
          </a:p>
          <a:p>
            <a:pPr algn="ctr"/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Сейіл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Боранбаев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/>
              <a:t>   </a:t>
            </a:r>
            <a:r>
              <a:rPr lang="ru-RU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мақсаттары</a:t>
            </a:r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/>
          </a:p>
        </p:txBody>
      </p:sp>
      <p:grpSp>
        <p:nvGrpSpPr>
          <p:cNvPr id="4" name="Group 92"/>
          <p:cNvGrpSpPr>
            <a:grpSpLocks/>
          </p:cNvGrpSpPr>
          <p:nvPr/>
        </p:nvGrpSpPr>
        <p:grpSpPr bwMode="auto">
          <a:xfrm>
            <a:off x="628650" y="1543585"/>
            <a:ext cx="8345533" cy="2312452"/>
            <a:chOff x="1269" y="1296"/>
            <a:chExt cx="3193" cy="564"/>
          </a:xfrm>
        </p:grpSpPr>
        <p:sp>
          <p:nvSpPr>
            <p:cNvPr id="5" name="AutoShape 3"/>
            <p:cNvSpPr>
              <a:spLocks noChangeArrowheads="1"/>
            </p:cNvSpPr>
            <p:nvPr/>
          </p:nvSpPr>
          <p:spPr bwMode="gray">
            <a:xfrm>
              <a:off x="1422" y="1296"/>
              <a:ext cx="3040" cy="528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6" name="Text Box 4"/>
            <p:cNvSpPr txBox="1">
              <a:spLocks noChangeArrowheads="1"/>
            </p:cNvSpPr>
            <p:nvPr/>
          </p:nvSpPr>
          <p:spPr bwMode="gray">
            <a:xfrm>
              <a:off x="1525" y="1342"/>
              <a:ext cx="2633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kk-KZ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3.1.2.1 шығарманың мазмұнын бірлесе құрастырған жоспар бойынша немесе өз сөзімен толық/таңдауына қарай мазмұндау/ сахналау;</a:t>
              </a:r>
              <a:endParaRPr lang="ru-RU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sz="2000" dirty="0">
                <a:solidFill>
                  <a:srgbClr val="000000"/>
                </a:solidFill>
              </a:endParaRPr>
            </a:p>
          </p:txBody>
        </p:sp>
        <p:grpSp>
          <p:nvGrpSpPr>
            <p:cNvPr id="7" name="Group 55"/>
            <p:cNvGrpSpPr>
              <a:grpSpLocks/>
            </p:cNvGrpSpPr>
            <p:nvPr/>
          </p:nvGrpSpPr>
          <p:grpSpPr bwMode="auto">
            <a:xfrm>
              <a:off x="1269" y="1389"/>
              <a:ext cx="266" cy="233"/>
              <a:chOff x="1415" y="1341"/>
              <a:chExt cx="266" cy="233"/>
            </a:xfrm>
          </p:grpSpPr>
          <p:grpSp>
            <p:nvGrpSpPr>
              <p:cNvPr id="8" name="Group 56"/>
              <p:cNvGrpSpPr>
                <a:grpSpLocks/>
              </p:cNvGrpSpPr>
              <p:nvPr/>
            </p:nvGrpSpPr>
            <p:grpSpPr bwMode="auto">
              <a:xfrm>
                <a:off x="1415" y="1341"/>
                <a:ext cx="266" cy="233"/>
                <a:chOff x="1415" y="1341"/>
                <a:chExt cx="266" cy="233"/>
              </a:xfrm>
            </p:grpSpPr>
            <p:pic>
              <p:nvPicPr>
                <p:cNvPr id="10" name="Picture 57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1" name="Oval 58"/>
                <p:cNvSpPr>
                  <a:spLocks noChangeArrowheads="1"/>
                </p:cNvSpPr>
                <p:nvPr/>
              </p:nvSpPr>
              <p:spPr bwMode="gray">
                <a:xfrm flipH="1">
                  <a:off x="1415" y="1341"/>
                  <a:ext cx="266" cy="201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rgbClr val="FF990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9" name="Text Box 61"/>
              <p:cNvSpPr txBox="1">
                <a:spLocks noChangeArrowheads="1"/>
              </p:cNvSpPr>
              <p:nvPr/>
            </p:nvSpPr>
            <p:spPr bwMode="gray">
              <a:xfrm>
                <a:off x="1441" y="1377"/>
                <a:ext cx="178" cy="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FFFFFF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14" name="Group 93"/>
          <p:cNvGrpSpPr>
            <a:grpSpLocks/>
          </p:cNvGrpSpPr>
          <p:nvPr/>
        </p:nvGrpSpPr>
        <p:grpSpPr bwMode="auto">
          <a:xfrm>
            <a:off x="628650" y="4300258"/>
            <a:ext cx="8345533" cy="2047876"/>
            <a:chOff x="1268" y="1683"/>
            <a:chExt cx="3194" cy="1290"/>
          </a:xfrm>
        </p:grpSpPr>
        <p:sp>
          <p:nvSpPr>
            <p:cNvPr id="15" name="AutoShape 13"/>
            <p:cNvSpPr>
              <a:spLocks noChangeArrowheads="1"/>
            </p:cNvSpPr>
            <p:nvPr/>
          </p:nvSpPr>
          <p:spPr bwMode="gray">
            <a:xfrm>
              <a:off x="1422" y="1776"/>
              <a:ext cx="3040" cy="1197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Text Box 21"/>
            <p:cNvSpPr txBox="1">
              <a:spLocks noChangeArrowheads="1"/>
            </p:cNvSpPr>
            <p:nvPr/>
          </p:nvSpPr>
          <p:spPr bwMode="gray">
            <a:xfrm>
              <a:off x="1525" y="1824"/>
              <a:ext cx="2633" cy="1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kk-KZ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3.2.1.2 шығарманы іштей саналы түрде түсініп, көз жүгіртіп/ шолып/ түртіп алып/ қажетті ақпаратты тауып/ белгі қойып/сын тұрғысынан бағалап оқу;</a:t>
              </a:r>
              <a:endPara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7" name="Group 62"/>
            <p:cNvGrpSpPr>
              <a:grpSpLocks/>
            </p:cNvGrpSpPr>
            <p:nvPr/>
          </p:nvGrpSpPr>
          <p:grpSpPr bwMode="auto">
            <a:xfrm>
              <a:off x="1268" y="1683"/>
              <a:ext cx="266" cy="663"/>
              <a:chOff x="1414" y="1635"/>
              <a:chExt cx="266" cy="663"/>
            </a:xfrm>
          </p:grpSpPr>
          <p:grpSp>
            <p:nvGrpSpPr>
              <p:cNvPr id="18" name="Group 63"/>
              <p:cNvGrpSpPr>
                <a:grpSpLocks/>
              </p:cNvGrpSpPr>
              <p:nvPr/>
            </p:nvGrpSpPr>
            <p:grpSpPr bwMode="auto">
              <a:xfrm>
                <a:off x="1414" y="1635"/>
                <a:ext cx="266" cy="663"/>
                <a:chOff x="1415" y="1135"/>
                <a:chExt cx="266" cy="663"/>
              </a:xfrm>
            </p:grpSpPr>
            <p:pic>
              <p:nvPicPr>
                <p:cNvPr id="20" name="Picture 64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1" name="Oval 65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/>
                    </a:gs>
                    <a:gs pos="100000">
                      <a:srgbClr val="FCF71A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" name="Oval 66"/>
                <p:cNvSpPr>
                  <a:spLocks noChangeArrowheads="1"/>
                </p:cNvSpPr>
                <p:nvPr/>
              </p:nvSpPr>
              <p:spPr bwMode="gray">
                <a:xfrm flipH="1">
                  <a:off x="1422" y="1135"/>
                  <a:ext cx="254" cy="401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>
                        <a:gamma/>
                        <a:shade val="63529"/>
                        <a:invGamma/>
                      </a:srgbClr>
                    </a:gs>
                    <a:gs pos="100000">
                      <a:srgbClr val="FCF71A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23" name="Picture 67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52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9" name="Text Box 68"/>
              <p:cNvSpPr txBox="1">
                <a:spLocks noChangeArrowheads="1"/>
              </p:cNvSpPr>
              <p:nvPr/>
            </p:nvSpPr>
            <p:spPr bwMode="gray">
              <a:xfrm>
                <a:off x="1467" y="1771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2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83546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2879" y="122464"/>
            <a:ext cx="6556478" cy="922565"/>
          </a:xfrm>
        </p:spPr>
        <p:txBody>
          <a:bodyPr/>
          <a:lstStyle/>
          <a:p>
            <a:r>
              <a:rPr lang="ru-RU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критерийі</a:t>
            </a:r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/>
          </a:p>
        </p:txBody>
      </p:sp>
      <p:grpSp>
        <p:nvGrpSpPr>
          <p:cNvPr id="4" name="Group 92"/>
          <p:cNvGrpSpPr>
            <a:grpSpLocks/>
          </p:cNvGrpSpPr>
          <p:nvPr/>
        </p:nvGrpSpPr>
        <p:grpSpPr bwMode="auto">
          <a:xfrm>
            <a:off x="1010454" y="1443576"/>
            <a:ext cx="7021512" cy="1027113"/>
            <a:chOff x="1269" y="1296"/>
            <a:chExt cx="4423" cy="647"/>
          </a:xfrm>
        </p:grpSpPr>
        <p:sp>
          <p:nvSpPr>
            <p:cNvPr id="5" name="AutoShape 3"/>
            <p:cNvSpPr>
              <a:spLocks noChangeArrowheads="1"/>
            </p:cNvSpPr>
            <p:nvPr/>
          </p:nvSpPr>
          <p:spPr bwMode="gray">
            <a:xfrm>
              <a:off x="1422" y="1296"/>
              <a:ext cx="4270" cy="607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6" name="Text Box 4"/>
            <p:cNvSpPr txBox="1">
              <a:spLocks noChangeArrowheads="1"/>
            </p:cNvSpPr>
            <p:nvPr/>
          </p:nvSpPr>
          <p:spPr bwMode="gray">
            <a:xfrm>
              <a:off x="1525" y="1342"/>
              <a:ext cx="3879" cy="6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lvl="0"/>
              <a:r>
                <a:rPr lang="kk-KZ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Өлеңді </a:t>
              </a:r>
              <a:r>
                <a:rPr lang="kk-KZ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мәнерлеп оқып, жоспар құрады;</a:t>
              </a:r>
              <a:endParaRPr lang="ru-RU" sz="2000" dirty="0"/>
            </a:p>
          </p:txBody>
        </p:sp>
        <p:grpSp>
          <p:nvGrpSpPr>
            <p:cNvPr id="7" name="Group 55"/>
            <p:cNvGrpSpPr>
              <a:grpSpLocks/>
            </p:cNvGrpSpPr>
            <p:nvPr/>
          </p:nvGrpSpPr>
          <p:grpSpPr bwMode="auto">
            <a:xfrm>
              <a:off x="1269" y="1324"/>
              <a:ext cx="266" cy="298"/>
              <a:chOff x="1415" y="1276"/>
              <a:chExt cx="266" cy="298"/>
            </a:xfrm>
          </p:grpSpPr>
          <p:grpSp>
            <p:nvGrpSpPr>
              <p:cNvPr id="8" name="Group 56"/>
              <p:cNvGrpSpPr>
                <a:grpSpLocks/>
              </p:cNvGrpSpPr>
              <p:nvPr/>
            </p:nvGrpSpPr>
            <p:grpSpPr bwMode="auto">
              <a:xfrm>
                <a:off x="1415" y="1276"/>
                <a:ext cx="266" cy="298"/>
                <a:chOff x="1415" y="1276"/>
                <a:chExt cx="266" cy="298"/>
              </a:xfrm>
            </p:grpSpPr>
            <p:pic>
              <p:nvPicPr>
                <p:cNvPr id="10" name="Picture 57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1" name="Oval 58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rgbClr val="FF990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2" name="Oval 59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>
                        <a:gamma/>
                        <a:shade val="63529"/>
                        <a:invGamma/>
                      </a:srgbClr>
                    </a:gs>
                    <a:gs pos="100000">
                      <a:srgbClr val="FF9900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13" name="Picture 60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9" name="Text Box 61"/>
              <p:cNvSpPr txBox="1">
                <a:spLocks noChangeArrowheads="1"/>
              </p:cNvSpPr>
              <p:nvPr/>
            </p:nvSpPr>
            <p:spPr bwMode="gray">
              <a:xfrm>
                <a:off x="1441" y="129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14" name="Group 93"/>
          <p:cNvGrpSpPr>
            <a:grpSpLocks/>
          </p:cNvGrpSpPr>
          <p:nvPr/>
        </p:nvGrpSpPr>
        <p:grpSpPr bwMode="auto">
          <a:xfrm>
            <a:off x="1481255" y="3043106"/>
            <a:ext cx="7082657" cy="1582738"/>
            <a:chOff x="1268" y="1776"/>
            <a:chExt cx="4106" cy="997"/>
          </a:xfrm>
        </p:grpSpPr>
        <p:sp>
          <p:nvSpPr>
            <p:cNvPr id="15" name="AutoShape 13"/>
            <p:cNvSpPr>
              <a:spLocks noChangeArrowheads="1"/>
            </p:cNvSpPr>
            <p:nvPr/>
          </p:nvSpPr>
          <p:spPr bwMode="gray">
            <a:xfrm>
              <a:off x="1422" y="1776"/>
              <a:ext cx="3952" cy="997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Text Box 21"/>
            <p:cNvSpPr txBox="1">
              <a:spLocks noChangeArrowheads="1"/>
            </p:cNvSpPr>
            <p:nvPr/>
          </p:nvSpPr>
          <p:spPr bwMode="gray">
            <a:xfrm>
              <a:off x="1525" y="1824"/>
              <a:ext cx="3849" cy="8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lvl="0"/>
              <a:r>
                <a:rPr lang="kk-KZ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Қажетті ақпаратты тауып, мәтінді сахналайды/ түртіп алады/ өлең жолдарын мәтін түріне өзгертеді;</a:t>
              </a:r>
              <a:endParaRPr lang="ru-RU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7" name="Group 62"/>
            <p:cNvGrpSpPr>
              <a:grpSpLocks/>
            </p:cNvGrpSpPr>
            <p:nvPr/>
          </p:nvGrpSpPr>
          <p:grpSpPr bwMode="auto">
            <a:xfrm>
              <a:off x="1268" y="1824"/>
              <a:ext cx="266" cy="298"/>
              <a:chOff x="1414" y="1776"/>
              <a:chExt cx="266" cy="298"/>
            </a:xfrm>
          </p:grpSpPr>
          <p:grpSp>
            <p:nvGrpSpPr>
              <p:cNvPr id="18" name="Group 63"/>
              <p:cNvGrpSpPr>
                <a:grpSpLocks/>
              </p:cNvGrpSpPr>
              <p:nvPr/>
            </p:nvGrpSpPr>
            <p:grpSpPr bwMode="auto">
              <a:xfrm>
                <a:off x="1414" y="1776"/>
                <a:ext cx="266" cy="298"/>
                <a:chOff x="1415" y="1276"/>
                <a:chExt cx="266" cy="298"/>
              </a:xfrm>
            </p:grpSpPr>
            <p:pic>
              <p:nvPicPr>
                <p:cNvPr id="20" name="Picture 64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1" name="Oval 65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/>
                    </a:gs>
                    <a:gs pos="100000">
                      <a:srgbClr val="FCF71A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" name="Oval 66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>
                        <a:gamma/>
                        <a:shade val="63529"/>
                        <a:invGamma/>
                      </a:srgbClr>
                    </a:gs>
                    <a:gs pos="100000">
                      <a:srgbClr val="FCF71A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23" name="Picture 67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9" name="Text Box 68"/>
              <p:cNvSpPr txBox="1">
                <a:spLocks noChangeArrowheads="1"/>
              </p:cNvSpPr>
              <p:nvPr/>
            </p:nvSpPr>
            <p:spPr bwMode="gray">
              <a:xfrm>
                <a:off x="1440" y="179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2</a:t>
                </a:r>
              </a:p>
            </p:txBody>
          </p:sp>
        </p:grpSp>
      </p:grpSp>
      <p:grpSp>
        <p:nvGrpSpPr>
          <p:cNvPr id="24" name="Group 94"/>
          <p:cNvGrpSpPr>
            <a:grpSpLocks/>
          </p:cNvGrpSpPr>
          <p:nvPr/>
        </p:nvGrpSpPr>
        <p:grpSpPr bwMode="auto">
          <a:xfrm>
            <a:off x="2283884" y="4972286"/>
            <a:ext cx="6491532" cy="1269998"/>
            <a:chOff x="1270" y="2247"/>
            <a:chExt cx="3192" cy="800"/>
          </a:xfrm>
        </p:grpSpPr>
        <p:sp>
          <p:nvSpPr>
            <p:cNvPr id="25" name="AutoShape 23"/>
            <p:cNvSpPr>
              <a:spLocks noChangeArrowheads="1"/>
            </p:cNvSpPr>
            <p:nvPr/>
          </p:nvSpPr>
          <p:spPr bwMode="gray">
            <a:xfrm>
              <a:off x="1422" y="2247"/>
              <a:ext cx="3040" cy="800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26" name="Text Box 31"/>
            <p:cNvSpPr txBox="1">
              <a:spLocks noChangeArrowheads="1"/>
            </p:cNvSpPr>
            <p:nvPr/>
          </p:nvSpPr>
          <p:spPr bwMode="gray">
            <a:xfrm>
              <a:off x="1525" y="2295"/>
              <a:ext cx="2833" cy="6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kk-KZ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«Пайдалы сусындар» тақырыбында постер </a:t>
              </a:r>
              <a:r>
                <a:rPr lang="kk-KZ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дайындайды</a:t>
              </a:r>
              <a:r>
                <a:rPr lang="kk-KZ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7" name="Group 69"/>
            <p:cNvGrpSpPr>
              <a:grpSpLocks/>
            </p:cNvGrpSpPr>
            <p:nvPr/>
          </p:nvGrpSpPr>
          <p:grpSpPr bwMode="auto">
            <a:xfrm>
              <a:off x="1270" y="2294"/>
              <a:ext cx="266" cy="298"/>
              <a:chOff x="1416" y="2246"/>
              <a:chExt cx="266" cy="298"/>
            </a:xfrm>
          </p:grpSpPr>
          <p:sp>
            <p:nvSpPr>
              <p:cNvPr id="28" name="Text Box 70"/>
              <p:cNvSpPr txBox="1">
                <a:spLocks noChangeArrowheads="1"/>
              </p:cNvSpPr>
              <p:nvPr/>
            </p:nvSpPr>
            <p:spPr bwMode="gray">
              <a:xfrm>
                <a:off x="1435" y="2267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3</a:t>
                </a:r>
              </a:p>
            </p:txBody>
          </p:sp>
          <p:grpSp>
            <p:nvGrpSpPr>
              <p:cNvPr id="29" name="Group 71"/>
              <p:cNvGrpSpPr>
                <a:grpSpLocks/>
              </p:cNvGrpSpPr>
              <p:nvPr/>
            </p:nvGrpSpPr>
            <p:grpSpPr bwMode="auto">
              <a:xfrm>
                <a:off x="1416" y="2246"/>
                <a:ext cx="266" cy="298"/>
                <a:chOff x="1415" y="1276"/>
                <a:chExt cx="266" cy="298"/>
              </a:xfrm>
            </p:grpSpPr>
            <p:pic>
              <p:nvPicPr>
                <p:cNvPr id="31" name="Picture 72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2" name="Oval 73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10E470"/>
                    </a:gs>
                    <a:gs pos="100000">
                      <a:srgbClr val="10E47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3" name="Oval 74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10E470">
                        <a:gamma/>
                        <a:shade val="63529"/>
                        <a:invGamma/>
                      </a:srgbClr>
                    </a:gs>
                    <a:gs pos="100000">
                      <a:srgbClr val="10E470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34" name="Picture 75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30" name="Text Box 76"/>
              <p:cNvSpPr txBox="1">
                <a:spLocks noChangeArrowheads="1"/>
              </p:cNvSpPr>
              <p:nvPr/>
            </p:nvSpPr>
            <p:spPr bwMode="gray">
              <a:xfrm>
                <a:off x="1442" y="226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 dirty="0">
                    <a:solidFill>
                      <a:srgbClr val="FFFFFF"/>
                    </a:solidFill>
                  </a:rPr>
                  <a:t>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3058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Бейнеролікт</a:t>
            </a:r>
            <a:r>
              <a:rPr lang="kk-KZ" sz="2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 көріп, сұрақтарға жауап бер.</a:t>
            </a:r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pic>
        <p:nvPicPr>
          <p:cNvPr id="4" name="Picture 2" descr="ÐÐ°ÑÑÐ¸Ð½ÐºÐ¸ Ð¿Ð¾ Ð·Ð°Ð¿ÑÐ¾ÑÑ ÐºÐ°Ðº Ð¶Ð¸Ð²Ð¾ÑÐ½ÑÐµ Ð¿ÑÑÑ Ð²Ð¾Ð´Ñ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250" y="1337733"/>
            <a:ext cx="3195139" cy="239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553" y="1337733"/>
            <a:ext cx="3507230" cy="239327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68783" y="3937968"/>
            <a:ext cx="6096000" cy="425758"/>
          </a:xfrm>
          <a:prstGeom prst="rect">
            <a:avLst/>
          </a:prstGeom>
        </p:spPr>
        <p:txBody>
          <a:bodyPr>
            <a:spAutoFit/>
          </a:bodyPr>
          <a:lstStyle/>
          <a:p>
            <a:pPr marR="70485">
              <a:lnSpc>
                <a:spcPts val="1300"/>
              </a:lnSpc>
              <a:tabLst>
                <a:tab pos="180340" algn="l"/>
                <a:tab pos="270510" algn="l"/>
              </a:tabLst>
            </a:pPr>
            <a:r>
              <a:rPr lang="kk-KZ" b="1" i="1" dirty="0">
                <a:latin typeface="Times New Roman" panose="02020603050405020304" pitchFamily="18" charset="0"/>
              </a:rPr>
              <a:t> </a:t>
            </a:r>
            <a:endParaRPr lang="ru-RU" dirty="0"/>
          </a:p>
          <a:p>
            <a:pPr marR="70485">
              <a:lnSpc>
                <a:spcPts val="1300"/>
              </a:lnSpc>
              <a:spcAft>
                <a:spcPts val="800"/>
              </a:spcAft>
              <a:tabLst>
                <a:tab pos="180340" algn="l"/>
                <a:tab pos="270510" algn="l"/>
              </a:tabLst>
            </a:pPr>
            <a:r>
              <a:rPr lang="kk-KZ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http://www.rosbalt.ru/like/2017/05/12/1614623.html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49072" y="4570691"/>
            <a:ext cx="709453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kk-KZ" sz="2400" dirty="0">
                <a:solidFill>
                  <a:srgbClr val="0041B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-Бейне материалдан не көрдіңдер?</a:t>
            </a:r>
            <a:endParaRPr lang="ru-RU" sz="2400" dirty="0">
              <a:solidFill>
                <a:srgbClr val="0041B6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2400" dirty="0">
                <a:solidFill>
                  <a:srgbClr val="0041B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-Шыбындар суды қалай ішеді?</a:t>
            </a:r>
            <a:endParaRPr lang="ru-RU" sz="2400" dirty="0">
              <a:solidFill>
                <a:srgbClr val="0041B6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2400" dirty="0">
                <a:solidFill>
                  <a:srgbClr val="0041B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-Тауық, торғайлар суды қалай ішеді екен?</a:t>
            </a:r>
            <a:endParaRPr lang="ru-RU" sz="2400" dirty="0">
              <a:solidFill>
                <a:srgbClr val="0041B6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kk-KZ" sz="2400" dirty="0">
                <a:solidFill>
                  <a:srgbClr val="0041B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-Сиыр мен есек суды қалай ішті?</a:t>
            </a:r>
            <a:endParaRPr lang="ru-RU" sz="2400" dirty="0">
              <a:solidFill>
                <a:srgbClr val="0041B6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650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Оқулықпен</a:t>
            </a:r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89-92 </a:t>
            </a:r>
            <a:r>
              <a:rPr lang="ru-RU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беттер</a:t>
            </a:r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Өлеңді </a:t>
            </a:r>
            <a:r>
              <a:rPr lang="ru-RU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мәнерлеп</a:t>
            </a:r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оқы</a:t>
            </a:r>
            <a:r>
              <a:rPr lang="kk-KZ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жоспар құр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160" y="1467384"/>
            <a:ext cx="6953190" cy="462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349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7349" y="203630"/>
            <a:ext cx="5086349" cy="84412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–</a:t>
            </a:r>
            <a:r>
              <a:rPr lang="ru-RU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</a:t>
            </a:r>
            <a:endParaRPr lang="ru-RU" b="1" dirty="0">
              <a:ln w="9525">
                <a:solidFill>
                  <a:schemeClr val="bg1"/>
                </a:solidFill>
                <a:prstDash val="solid"/>
              </a:ln>
              <a:solidFill>
                <a:srgbClr val="0041B6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967031"/>
            <a:ext cx="9143999" cy="54787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Жануарлардың су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ішу ерекшеліктерін түртіп жазып алады, өлең жолдарын өз сөзімен толық мәтін түрінде өзгертіп жазады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endParaRPr lang="kk-K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k-KZ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kk-K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2781218"/>
              </p:ext>
            </p:extLst>
          </p:nvPr>
        </p:nvGraphicFramePr>
        <p:xfrm>
          <a:off x="537255" y="1805154"/>
          <a:ext cx="7133458" cy="13699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66729"/>
                <a:gridCol w="3566729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</a:rPr>
                        <a:t>Жылқы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</a:rPr>
                        <a:t>-Жан-жағына елеңдеп,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</a:rPr>
                        <a:t>Үзіп-үзіп ішеді.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</a:rPr>
                        <a:t>Тұнық суға тереңдеп,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</a:rPr>
                        <a:t>Жүзіп-жүзіп ішеді.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</a:rPr>
                        <a:t>Себебі не сондағы?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</a:rPr>
                        <a:t>-Тым талғампаз болғаны.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solidFill>
                            <a:schemeClr val="tx1"/>
                          </a:solidFill>
                          <a:effectLst/>
                        </a:rPr>
                        <a:t>Жылқы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6952129"/>
              </p:ext>
            </p:extLst>
          </p:nvPr>
        </p:nvGraphicFramePr>
        <p:xfrm>
          <a:off x="759938" y="3638232"/>
          <a:ext cx="6549082" cy="10436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68112"/>
                <a:gridCol w="2339817"/>
                <a:gridCol w="2341153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жолы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«Мен көрдім» нені?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 түйені көрдім.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жолы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Қандай және не істеді?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Сабырлы, су ішті.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жолы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Қалай?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Асықпай, тұрып-тұрып ішті.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2300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6216" y="522515"/>
            <a:ext cx="7886700" cy="13377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3- </a:t>
            </a:r>
            <a:r>
              <a:rPr lang="ru-RU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</a:t>
            </a:r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Пайдалы</a:t>
            </a:r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сусындар</a:t>
            </a:r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тақырыбына</a:t>
            </a:r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таныстырылым</a:t>
            </a:r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</a:t>
            </a:r>
            <a:r>
              <a:rPr lang="ru-RU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685" y="1965144"/>
            <a:ext cx="6090286" cy="3865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270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6216" y="522515"/>
            <a:ext cx="7886700" cy="13377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«Анкета» </a:t>
            </a:r>
            <a:r>
              <a:rPr lang="ru-RU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әдісі</a:t>
            </a:r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1B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5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2345278"/>
              </p:ext>
            </p:extLst>
          </p:nvPr>
        </p:nvGraphicFramePr>
        <p:xfrm>
          <a:off x="279467" y="1227910"/>
          <a:ext cx="8760030" cy="4937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13016"/>
                <a:gridCol w="5247014"/>
              </a:tblGrid>
              <a:tr h="35029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Сабақта мен 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белсенді/ </a:t>
                      </a:r>
                      <a:r>
                        <a:rPr lang="kk-KZ" sz="24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енжар </a:t>
                      </a:r>
                      <a:r>
                        <a:rPr lang="kk-KZ" sz="2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болдым </a:t>
                      </a:r>
                      <a:endParaRPr lang="ru-RU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029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Өз жұмысыма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қанағаттанамын/ қанағаттанбаймын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029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Сабақ маған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ұзақ/қысқа болып көрінді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029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Сабақта мен 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шаршадым/ шарашамадым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029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Менің көңіл-күйім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көтерілді/ түсті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05088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Сабақ материалы мен үшін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Қызықты/ қызықсыз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Түсінікті/түсініксіз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Пайдалы/пайдасыз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5029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Үй тапсырмасы маған</a:t>
                      </a:r>
                      <a:endParaRPr lang="ru-RU" sz="2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Оңай/қиын болып көрінеді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89956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382</TotalTime>
  <Words>299</Words>
  <Application>Microsoft Office PowerPoint</Application>
  <PresentationFormat>Экран (4:3)</PresentationFormat>
  <Paragraphs>73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Office Theme</vt:lpstr>
      <vt:lpstr>Презентация PowerPoint</vt:lpstr>
      <vt:lpstr>Презентация PowerPoint</vt:lpstr>
      <vt:lpstr>    Оқу мақсаттары:</vt:lpstr>
      <vt:lpstr>Бағалау критерийі:</vt:lpstr>
      <vt:lpstr>Бейнеролікті көріп, сұрақтарға жауап бер. </vt:lpstr>
      <vt:lpstr>Оқулықпен жұмыс. 89-92 беттер    Өлеңді мәнерлеп оқы, жоспар құр</vt:lpstr>
      <vt:lpstr>2 –тапсырма</vt:lpstr>
      <vt:lpstr>3- тапсырма  «Пайдалы сусындар» тақырыбына таныстырылым дайында. </vt:lpstr>
      <vt:lpstr>«Анкета» әдісі  </vt:lpstr>
    </vt:vector>
  </TitlesOfParts>
  <Company>PJSC "New Engineering Technologies"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12</cp:lastModifiedBy>
  <cp:revision>84</cp:revision>
  <dcterms:created xsi:type="dcterms:W3CDTF">2016-11-18T14:12:19Z</dcterms:created>
  <dcterms:modified xsi:type="dcterms:W3CDTF">2020-03-29T09:03:13Z</dcterms:modified>
</cp:coreProperties>
</file>