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9"/>
  </p:notesMasterIdLst>
  <p:sldIdLst>
    <p:sldId id="277" r:id="rId2"/>
    <p:sldId id="276" r:id="rId3"/>
    <p:sldId id="256" r:id="rId4"/>
    <p:sldId id="291" r:id="rId5"/>
    <p:sldId id="301" r:id="rId6"/>
    <p:sldId id="309" r:id="rId7"/>
    <p:sldId id="303" r:id="rId8"/>
    <p:sldId id="302" r:id="rId9"/>
    <p:sldId id="304" r:id="rId10"/>
    <p:sldId id="305" r:id="rId11"/>
    <p:sldId id="310" r:id="rId12"/>
    <p:sldId id="306" r:id="rId13"/>
    <p:sldId id="307" r:id="rId14"/>
    <p:sldId id="308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0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1" autoAdjust="0"/>
    <p:restoredTop sz="94660"/>
  </p:normalViewPr>
  <p:slideViewPr>
    <p:cSldViewPr snapToGrid="0">
      <p:cViewPr varScale="1">
        <p:scale>
          <a:sx n="65" d="100"/>
          <a:sy n="65" d="100"/>
        </p:scale>
        <p:origin x="88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01660-0EFF-43F3-B76C-11F9C235EDC2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BF451-5F1E-4884-983D-CB972412E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45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BD005-0560-4B75-9081-11749991E36C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9035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971125-98C2-4429-87AA-0F148764F32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994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769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111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700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51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5939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175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0784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666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5848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619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4641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7165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0107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7983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00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508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87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48AAB05-CC27-4878-9D78-9A8207D53D13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2DFCE-59CC-4E3A-9393-60D3E3BDB8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5036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9869" y="440409"/>
            <a:ext cx="9077987" cy="5871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16600" dirty="0"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English lesson</a:t>
            </a:r>
            <a:endParaRPr lang="ru-RU" sz="6000" dirty="0">
              <a:effectLst/>
              <a:latin typeface="Book Antiqua" panose="020406020503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75786" y="6231719"/>
            <a:ext cx="6326155" cy="545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FFFF00"/>
                </a:solidFill>
                <a:latin typeface="Cambria" panose="02040503050406030204" pitchFamily="18" charset="0"/>
              </a:rPr>
              <a:t>Project by </a:t>
            </a:r>
            <a:r>
              <a:rPr lang="en-US" sz="2800" b="1" dirty="0" err="1">
                <a:solidFill>
                  <a:srgbClr val="FFFF00"/>
                </a:solidFill>
                <a:latin typeface="Cambria" panose="02040503050406030204" pitchFamily="18" charset="0"/>
              </a:rPr>
              <a:t>Artikov</a:t>
            </a:r>
            <a:r>
              <a:rPr lang="en-US" sz="2800" b="1" dirty="0">
                <a:solidFill>
                  <a:srgbClr val="FFFF00"/>
                </a:solidFill>
                <a:latin typeface="Cambria" panose="02040503050406030204" pitchFamily="18" charset="0"/>
              </a:rPr>
              <a:t> R. Sh.</a:t>
            </a:r>
            <a:endParaRPr lang="ru-RU" sz="2800" b="1" dirty="0">
              <a:solidFill>
                <a:srgbClr val="FFFF00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22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1670" y="197346"/>
            <a:ext cx="11161059" cy="32316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97_Oktom_Arbat" panose="02020500000000000000" pitchFamily="18" charset="0"/>
              </a:rPr>
              <a:t>Ошская область Кара-Суйский район комплекс профильной школы-гимназии №65 имени </a:t>
            </a:r>
            <a:r>
              <a:rPr lang="ru-RU" sz="40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97_Oktom_Arbat" panose="02020500000000000000" pitchFamily="18" charset="0"/>
              </a:rPr>
              <a:t>Муродхана</a:t>
            </a:r>
            <a:r>
              <a:rPr lang="ru-RU" sz="4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97_Oktom_Arbat" panose="02020500000000000000" pitchFamily="18" charset="0"/>
              </a:rPr>
              <a:t> Сабирова</a:t>
            </a:r>
          </a:p>
          <a:p>
            <a:pPr algn="ctr"/>
            <a:endParaRPr lang="en-US" sz="200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Урок английского языка для 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r>
              <a:rPr lang="ru-RU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-го класса</a:t>
            </a:r>
          </a:p>
          <a:p>
            <a:pPr algn="ctr"/>
            <a:r>
              <a:rPr lang="ru-RU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Тема: </a:t>
            </a:r>
            <a:r>
              <a:rPr lang="ru-RU" sz="3200" b="1" dirty="0" err="1"/>
              <a:t>Scotland</a:t>
            </a:r>
            <a:r>
              <a:rPr lang="ru-RU" sz="3200" b="1"/>
              <a:t>. </a:t>
            </a:r>
            <a:endParaRPr lang="ru-RU" sz="1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08311" y="6319228"/>
            <a:ext cx="65664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Подготовил учитель английского языка: </a:t>
            </a:r>
            <a:r>
              <a:rPr lang="ru-RU" sz="2000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Артиков</a:t>
            </a:r>
            <a:r>
              <a:rPr lang="ru-RU" sz="20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Р.Ш.</a:t>
            </a:r>
          </a:p>
        </p:txBody>
      </p:sp>
      <p:pic>
        <p:nvPicPr>
          <p:cNvPr id="1026" name="Picture 2" descr="People and Culture of Scotland – Travelling Col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766" y="3644093"/>
            <a:ext cx="5012417" cy="267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041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13245"/>
            <a:ext cx="12192000" cy="173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9600" b="1" dirty="0">
                <a:solidFill>
                  <a:srgbClr val="FF0000"/>
                </a:solidFill>
                <a:effectLst/>
                <a:latin typeface="Blackadder ITC" panose="04020505051007020D02" pitchFamily="82" charset="0"/>
                <a:ea typeface="Times New Roman" panose="02020603050405020304" pitchFamily="18" charset="0"/>
                <a:cs typeface="Calibri" panose="020F0502020204030204" pitchFamily="34" charset="0"/>
              </a:rPr>
              <a:t>The purpose of the lesson</a:t>
            </a:r>
            <a:r>
              <a:rPr lang="uz-Cyrl-UZ" sz="9600" b="1" dirty="0">
                <a:solidFill>
                  <a:srgbClr val="FF0000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en-US" sz="9600" b="1" dirty="0">
              <a:solidFill>
                <a:srgbClr val="FF0000"/>
              </a:solidFill>
              <a:effectLst/>
              <a:latin typeface="Alfredo" pitchFamily="2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5130" y="1679905"/>
            <a:ext cx="636254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4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develop a positive motivation for learning English, a willingness to perceive the culture of the country of the language being studied through the topic.</a:t>
            </a:r>
          </a:p>
        </p:txBody>
      </p:sp>
      <p:pic>
        <p:nvPicPr>
          <p:cNvPr id="2052" name="Picture 4" descr="Book Bagpiper Scotland | Traditional Bagpiper Scotland | Scottish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4" y="1522615"/>
            <a:ext cx="4481045" cy="517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462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98672" y="65011"/>
            <a:ext cx="10076329" cy="1198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6600" dirty="0">
                <a:latin typeface="Book Antiqua" panose="020406020503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Lesson objectives</a:t>
            </a:r>
            <a:endParaRPr lang="ru-RU" sz="2800" dirty="0">
              <a:effectLst/>
              <a:latin typeface="Book Antiqua" panose="020406020503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855" y="1558192"/>
            <a:ext cx="116645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ru-RU" sz="3600" dirty="0" err="1"/>
              <a:t>To</a:t>
            </a:r>
            <a:r>
              <a:rPr lang="ru-RU" sz="3600" dirty="0"/>
              <a:t> </a:t>
            </a:r>
            <a:r>
              <a:rPr lang="ru-RU" sz="3600" dirty="0" err="1"/>
              <a:t>expand</a:t>
            </a:r>
            <a:r>
              <a:rPr lang="ru-RU" sz="3600" dirty="0"/>
              <a:t>, </a:t>
            </a:r>
            <a:r>
              <a:rPr lang="ru-RU" sz="3600" dirty="0" err="1">
                <a:solidFill>
                  <a:srgbClr val="FFFF00"/>
                </a:solidFill>
              </a:rPr>
              <a:t>with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the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help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of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the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English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language</a:t>
            </a:r>
            <a:r>
              <a:rPr lang="ru-RU" sz="3600" dirty="0">
                <a:solidFill>
                  <a:srgbClr val="FFFF00"/>
                </a:solidFill>
              </a:rPr>
              <a:t>, </a:t>
            </a:r>
            <a:r>
              <a:rPr lang="ru-RU" sz="3600" dirty="0" err="1">
                <a:solidFill>
                  <a:srgbClr val="FFFF00"/>
                </a:solidFill>
              </a:rPr>
              <a:t>the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students</a:t>
            </a:r>
            <a:r>
              <a:rPr lang="ru-RU" sz="3600" dirty="0">
                <a:solidFill>
                  <a:srgbClr val="FFFF00"/>
                </a:solidFill>
              </a:rPr>
              <a:t>' </a:t>
            </a:r>
            <a:r>
              <a:rPr lang="ru-RU" sz="3600" dirty="0" err="1">
                <a:solidFill>
                  <a:srgbClr val="FFFF00"/>
                </a:solidFill>
              </a:rPr>
              <a:t>perception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of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the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world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around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them</a:t>
            </a:r>
            <a:r>
              <a:rPr lang="ru-RU" sz="3600" dirty="0">
                <a:solidFill>
                  <a:srgbClr val="FFFF00"/>
                </a:solidFill>
              </a:rPr>
              <a:t>, </a:t>
            </a:r>
            <a:r>
              <a:rPr lang="ru-RU" sz="3600" dirty="0" err="1">
                <a:solidFill>
                  <a:srgbClr val="FFFF00"/>
                </a:solidFill>
              </a:rPr>
              <a:t>about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the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countries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of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the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world</a:t>
            </a:r>
            <a:r>
              <a:rPr lang="ru-RU" sz="3600" dirty="0">
                <a:solidFill>
                  <a:srgbClr val="FFFF00"/>
                </a:solidFill>
              </a:rPr>
              <a:t>.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ru-RU" sz="3600" dirty="0"/>
              <a:t>    </a:t>
            </a:r>
            <a:r>
              <a:rPr lang="ru-RU" sz="3600" dirty="0" err="1"/>
              <a:t>Introduce</a:t>
            </a:r>
            <a:r>
              <a:rPr lang="ru-RU" sz="3600" dirty="0"/>
              <a:t> </a:t>
            </a:r>
            <a:r>
              <a:rPr lang="ru-RU" sz="3600" dirty="0" err="1">
                <a:solidFill>
                  <a:srgbClr val="FFFF00"/>
                </a:solidFill>
              </a:rPr>
              <a:t>Scotland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to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the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customs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and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culture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of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this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people</a:t>
            </a:r>
            <a:r>
              <a:rPr lang="ru-RU" sz="3600" dirty="0">
                <a:solidFill>
                  <a:srgbClr val="FFFF00"/>
                </a:solidFill>
              </a:rPr>
              <a:t>.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ru-RU" sz="3600" dirty="0"/>
              <a:t>    </a:t>
            </a:r>
            <a:r>
              <a:rPr lang="ru-RU" sz="3600" dirty="0" err="1"/>
              <a:t>Develop</a:t>
            </a:r>
            <a:r>
              <a:rPr lang="ru-RU" sz="3600" dirty="0"/>
              <a:t> </a:t>
            </a:r>
            <a:r>
              <a:rPr lang="ru-RU" sz="3600" dirty="0" err="1">
                <a:solidFill>
                  <a:srgbClr val="FFFF00"/>
                </a:solidFill>
              </a:rPr>
              <a:t>reading</a:t>
            </a:r>
            <a:r>
              <a:rPr lang="ru-RU" sz="3600" dirty="0">
                <a:solidFill>
                  <a:srgbClr val="FFFF00"/>
                </a:solidFill>
              </a:rPr>
              <a:t>, </a:t>
            </a:r>
            <a:r>
              <a:rPr lang="ru-RU" sz="3600" dirty="0" err="1">
                <a:solidFill>
                  <a:srgbClr val="FFFF00"/>
                </a:solidFill>
              </a:rPr>
              <a:t>listening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and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speaking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skills</a:t>
            </a:r>
            <a:endParaRPr lang="ru-RU" sz="3600" dirty="0">
              <a:solidFill>
                <a:srgbClr val="FFFF00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ru-RU" sz="3600" dirty="0"/>
              <a:t>   </a:t>
            </a:r>
            <a:r>
              <a:rPr lang="ru-RU" sz="3600" dirty="0" err="1"/>
              <a:t>To</a:t>
            </a:r>
            <a:r>
              <a:rPr lang="ru-RU" sz="3600" dirty="0"/>
              <a:t> </a:t>
            </a:r>
            <a:r>
              <a:rPr lang="ru-RU" sz="3600" dirty="0" err="1"/>
              <a:t>educate</a:t>
            </a:r>
            <a:r>
              <a:rPr lang="ru-RU" sz="3600" dirty="0"/>
              <a:t> </a:t>
            </a:r>
            <a:r>
              <a:rPr lang="ru-RU" sz="3600" dirty="0" err="1">
                <a:solidFill>
                  <a:srgbClr val="FFFF00"/>
                </a:solidFill>
              </a:rPr>
              <a:t>students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in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interest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in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other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countries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and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the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knowledge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of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the</a:t>
            </a:r>
            <a:r>
              <a:rPr lang="ru-RU" sz="3600" dirty="0">
                <a:solidFill>
                  <a:srgbClr val="FFFF00"/>
                </a:solidFill>
              </a:rPr>
              <a:t> </a:t>
            </a:r>
            <a:r>
              <a:rPr lang="ru-RU" sz="3600" dirty="0" err="1">
                <a:solidFill>
                  <a:srgbClr val="FFFF00"/>
                </a:solidFill>
              </a:rPr>
              <a:t>world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501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114831" y="103935"/>
            <a:ext cx="77724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rgbClr val="FFFF00"/>
                </a:solidFill>
              </a:rPr>
              <a:t>Where is Scotland?</a:t>
            </a:r>
          </a:p>
        </p:txBody>
      </p:sp>
      <p:pic>
        <p:nvPicPr>
          <p:cNvPr id="3" name="Picture 6" descr="http://www.amc-comm.demon.co.uk/images/UK_Ma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3576" y="989632"/>
            <a:ext cx="4930589" cy="5590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51011" y="2008794"/>
            <a:ext cx="706418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6000" b="1" i="1" dirty="0">
                <a:solidFill>
                  <a:srgbClr val="FFFF00"/>
                </a:solidFill>
                <a:latin typeface="+mj-lt"/>
              </a:rPr>
              <a:t>Scotland is </a:t>
            </a:r>
            <a:endParaRPr lang="ru-RU" sz="6000" b="1" i="1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6000" b="1" i="1" dirty="0">
                <a:solidFill>
                  <a:srgbClr val="FFFF00"/>
                </a:solidFill>
                <a:latin typeface="+mj-lt"/>
              </a:rPr>
              <a:t>noted on a card </a:t>
            </a:r>
            <a:endParaRPr lang="ru-RU" sz="6000" b="1" i="1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6000" b="1" i="1" dirty="0">
                <a:solidFill>
                  <a:srgbClr val="FFFF00"/>
                </a:solidFill>
                <a:latin typeface="+mj-lt"/>
              </a:rPr>
              <a:t>by </a:t>
            </a:r>
            <a:r>
              <a:rPr lang="en-US" sz="6000" b="1" i="1" dirty="0">
                <a:solidFill>
                  <a:srgbClr val="00B050"/>
                </a:solidFill>
                <a:latin typeface="+mj-lt"/>
              </a:rPr>
              <a:t>green</a:t>
            </a:r>
            <a:r>
              <a:rPr lang="en-US" sz="6000" b="1" i="1" dirty="0">
                <a:solidFill>
                  <a:srgbClr val="FFFF00"/>
                </a:solidFill>
                <a:latin typeface="+mj-lt"/>
              </a:rPr>
              <a:t> color</a:t>
            </a:r>
            <a:r>
              <a:rPr lang="ru-RU" sz="6000" b="1" i="1" dirty="0">
                <a:solidFill>
                  <a:srgbClr val="FFFF00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3039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81188" y="4786313"/>
            <a:ext cx="7772400" cy="12128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>
                <a:solidFill>
                  <a:srgbClr val="FF0000"/>
                </a:solidFill>
              </a:rPr>
              <a:t>The Map of Scotland</a:t>
            </a:r>
            <a:br>
              <a:rPr lang="en-US">
                <a:solidFill>
                  <a:srgbClr val="FF0000"/>
                </a:solidFill>
              </a:rPr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pic>
        <p:nvPicPr>
          <p:cNvPr id="7171" name="Picture 5" descr="http://www.johncwv.com/images/Scotland-Map-2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2800" y="1516157"/>
            <a:ext cx="7643812" cy="4929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003827" y="237888"/>
            <a:ext cx="736175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solidFill>
                  <a:srgbClr val="00B050"/>
                </a:solidFill>
              </a:rPr>
              <a:t>The Map of Scotland</a:t>
            </a:r>
            <a:endParaRPr lang="ru-RU" sz="6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348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1" y="161456"/>
            <a:ext cx="118690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flag of Scotland is a white cross on a blue background. It is one of the oldest flags in the world.</a:t>
            </a:r>
            <a:endParaRPr lang="ru-RU" sz="4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Flag of Scotland - Wik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460" y="2380133"/>
            <a:ext cx="7025154" cy="421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130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29249" y="526863"/>
            <a:ext cx="9291451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FFFF00"/>
                </a:solidFill>
              </a:rPr>
              <a:t>A Few Facts About Scotland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64776" y="1732616"/>
            <a:ext cx="10820399" cy="411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00B0F0"/>
                </a:solidFill>
                <a:latin typeface="Comic Sans MS" pitchFamily="100" charset="0"/>
              </a:rPr>
              <a:t>The capital of Scotland is Edinburgh.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00B0F0"/>
                </a:solidFill>
                <a:latin typeface="Comic Sans MS" pitchFamily="100" charset="0"/>
              </a:rPr>
              <a:t>The money used is called the pound sterling.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00B0F0"/>
                </a:solidFill>
                <a:latin typeface="Comic Sans MS" pitchFamily="100" charset="0"/>
              </a:rPr>
              <a:t>The population of Scotland is 4,996,000.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00B0F0"/>
                </a:solidFill>
                <a:latin typeface="Comic Sans MS" pitchFamily="100" charset="0"/>
              </a:rPr>
              <a:t>The language spoken is English</a:t>
            </a:r>
            <a:r>
              <a:rPr lang="en-US" sz="3600" dirty="0">
                <a:solidFill>
                  <a:srgbClr val="00B0F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00B0F0"/>
                </a:solidFill>
                <a:latin typeface="Comic Sans MS" pitchFamily="100" charset="0"/>
              </a:rPr>
              <a:t>Scotland is a part of the United Kingdom.</a:t>
            </a:r>
          </a:p>
        </p:txBody>
      </p:sp>
    </p:spTree>
    <p:extLst>
      <p:ext uri="{BB962C8B-B14F-4D97-AF65-F5344CB8AC3E}">
        <p14:creationId xmlns:p14="http://schemas.microsoft.com/office/powerpoint/2010/main" val="190388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49624" y="734076"/>
            <a:ext cx="33843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national emblem of Scotland is the thistle.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Scotland's National Symbols and Icons | Kingsmills Hot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85" y="734076"/>
            <a:ext cx="7418287" cy="494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419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7632" y="115652"/>
            <a:ext cx="104695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Let’s Visit Some Important Cities in Scotland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5122" name="Picture 2" descr="These are the 10 least deprived areas in Edinburgh | Edinburgh 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029" y="823538"/>
            <a:ext cx="7876802" cy="525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03382" y="715816"/>
            <a:ext cx="35780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Edinburgh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01331" y="6077225"/>
            <a:ext cx="7429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>
                <a:latin typeface="Comic Sans MS" pitchFamily="100" charset="0"/>
              </a:rPr>
              <a:t>Edinburgh is the capital city.</a:t>
            </a:r>
          </a:p>
        </p:txBody>
      </p:sp>
    </p:spTree>
    <p:extLst>
      <p:ext uri="{BB962C8B-B14F-4D97-AF65-F5344CB8AC3E}">
        <p14:creationId xmlns:p14="http://schemas.microsoft.com/office/powerpoint/2010/main" val="1586153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Лучшее, что можно сделать в Глазго | Хостелы Safestay Hostel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743" y="570169"/>
            <a:ext cx="8883210" cy="588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03382" y="715816"/>
            <a:ext cx="29449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Glasgow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734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3365" y="161746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Scotland is famous for its castles.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Top 10 Castles to Visit in Scotla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370" y="1150742"/>
            <a:ext cx="7952835" cy="530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396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14 Best Castles In Scotland To Visit - Hand Luggage Only - Trave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723" y="438047"/>
            <a:ext cx="9205278" cy="615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435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he Most Beautiful Castles in Scot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128" y="376704"/>
            <a:ext cx="95250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379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giment museum drums up £1m of lottery funding | The Ti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52400" y="5042118"/>
            <a:ext cx="118872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err="1">
                <a:solidFill>
                  <a:srgbClr val="FFFF00"/>
                </a:solidFill>
                <a:latin typeface="Comic Sans MS" pitchFamily="100" charset="0"/>
              </a:rPr>
              <a:t>Stirling</a:t>
            </a:r>
            <a:r>
              <a:rPr lang="en-US" sz="3200" b="1" dirty="0">
                <a:solidFill>
                  <a:srgbClr val="FFFF00"/>
                </a:solidFill>
                <a:latin typeface="Comic Sans MS" pitchFamily="100" charset="0"/>
              </a:rPr>
              <a:t> Castle is from medieval times and is near Edinburgh.</a:t>
            </a:r>
          </a:p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FFFF00"/>
                </a:solidFill>
                <a:latin typeface="Comic Sans MS" pitchFamily="100" charset="0"/>
              </a:rPr>
              <a:t> It is opened to visitors.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06686" y="70829"/>
            <a:ext cx="34307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latin typeface="Comic Sans MS" pitchFamily="100" charset="0"/>
              </a:rPr>
              <a:t>Stirling</a:t>
            </a:r>
            <a:r>
              <a:rPr lang="en-US" sz="3600" dirty="0">
                <a:latin typeface="Comic Sans MS" pitchFamily="100" charset="0"/>
              </a:rPr>
              <a:t> Castle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70312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1982" y="62771"/>
            <a:ext cx="63898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dirty="0" err="1"/>
              <a:t>Ancient</a:t>
            </a:r>
            <a:r>
              <a:rPr lang="ru-RU" sz="4000" dirty="0"/>
              <a:t> </a:t>
            </a:r>
            <a:r>
              <a:rPr lang="ru-RU" sz="4000" dirty="0" err="1"/>
              <a:t>Stones</a:t>
            </a:r>
            <a:r>
              <a:rPr lang="ru-RU" sz="4000" dirty="0"/>
              <a:t> </a:t>
            </a:r>
            <a:r>
              <a:rPr lang="ru-RU" sz="4000" dirty="0" err="1"/>
              <a:t>of</a:t>
            </a:r>
            <a:r>
              <a:rPr lang="ru-RU" sz="4000" dirty="0"/>
              <a:t> </a:t>
            </a:r>
            <a:r>
              <a:rPr lang="ru-RU" sz="4000" dirty="0" err="1"/>
              <a:t>Scotland</a:t>
            </a:r>
            <a:endParaRPr lang="ru-RU" sz="4000" dirty="0"/>
          </a:p>
        </p:txBody>
      </p:sp>
      <p:pic>
        <p:nvPicPr>
          <p:cNvPr id="11268" name="Picture 4" descr="Standing Stones &amp; Stone Circles in Scotland | VisitScot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387" y="987008"/>
            <a:ext cx="8567083" cy="571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223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lava Cairns by Culloden; VisitScotland / Paul Tomkins, all right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81" y="489603"/>
            <a:ext cx="9753600" cy="621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104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rough — Highland walker dies in fall on An Tealla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95" y="1648500"/>
            <a:ext cx="6152963" cy="40979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The Most Beautiful Rivers in Scotla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371" y="1648500"/>
            <a:ext cx="6150017" cy="40979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2315724" y="0"/>
            <a:ext cx="80657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a lot of mountains, rivers and lakes in Scotland.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579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6226" y="117682"/>
            <a:ext cx="9036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Loch Ness is the best-known lake. A popular nickname for the Loch Ness Monster is Nessie.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Loch Ness Monster: Nessie exists or not? Truth of Surgeon's phot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474" y="1397653"/>
            <a:ext cx="9144000" cy="495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550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89378" y="1398493"/>
            <a:ext cx="502142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national dress of Scots is the kilt.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Ladies Tartan Hostess Skirt | Scottish clothing, Scottish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24" y="494837"/>
            <a:ext cx="4132728" cy="620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648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110722" y="329639"/>
            <a:ext cx="77724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0B0F0"/>
                </a:solidFill>
              </a:rPr>
              <a:t>What Scottish Kids Do?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98612" y="1457703"/>
            <a:ext cx="5997388" cy="52389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FFFF00"/>
                </a:solidFill>
                <a:latin typeface="Comic Sans MS" pitchFamily="100" charset="0"/>
              </a:rPr>
              <a:t>Scottish kids enjoy many sports. They play football, soccer, rugby, squash and golf.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FFFF00"/>
                </a:solidFill>
                <a:latin typeface="Comic Sans MS" pitchFamily="100" charset="0"/>
              </a:rPr>
              <a:t>They like to ride</a:t>
            </a:r>
            <a:r>
              <a:rPr lang="ru-RU" sz="4000" dirty="0">
                <a:solidFill>
                  <a:srgbClr val="FFFF00"/>
                </a:solidFill>
                <a:latin typeface="Comic Sans MS" pitchFamily="100" charset="0"/>
              </a:rPr>
              <a:t> </a:t>
            </a:r>
            <a:r>
              <a:rPr lang="en-US" sz="4000" dirty="0">
                <a:solidFill>
                  <a:srgbClr val="FFFF00"/>
                </a:solidFill>
                <a:latin typeface="Comic Sans MS" pitchFamily="100" charset="0"/>
              </a:rPr>
              <a:t>a bicycle, hike and fish in the summer. In the winter they ski and skate.</a:t>
            </a:r>
          </a:p>
          <a:p>
            <a:pPr>
              <a:lnSpc>
                <a:spcPct val="90000"/>
              </a:lnSpc>
            </a:pPr>
            <a:endParaRPr lang="en-US" dirty="0">
              <a:latin typeface="Comic Sans MS" pitchFamily="100" charset="0"/>
            </a:endParaRPr>
          </a:p>
        </p:txBody>
      </p:sp>
      <p:pic>
        <p:nvPicPr>
          <p:cNvPr id="16386" name="Picture 2" descr="Children run the final mile in Kids Run the OC - Los Angeles Tim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999" y="1631576"/>
            <a:ext cx="5855495" cy="466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221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333" y="186204"/>
            <a:ext cx="1111222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000"/>
                </a:solidFill>
              </a:rPr>
              <a:t>Scotland’s Important People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25019" y="1041866"/>
            <a:ext cx="11072533" cy="53320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B0F0"/>
                </a:solidFill>
                <a:latin typeface="Comic Sans MS" pitchFamily="100" charset="0"/>
              </a:rPr>
              <a:t>Alexander Graham Bell -  the inventor of the telephone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B0F0"/>
                </a:solidFill>
                <a:latin typeface="Comic Sans MS" pitchFamily="100" charset="0"/>
              </a:rPr>
              <a:t>Andrew Carnegie -came to the U.S. and made a fortune in the iron and steel business. He gave money to build many of our libraries.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B0F0"/>
                </a:solidFill>
                <a:latin typeface="Comic Sans MS" pitchFamily="100" charset="0"/>
              </a:rPr>
              <a:t>Sean Connery - an actor who starred the first James Bond movies.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B0F0"/>
                </a:solidFill>
                <a:latin typeface="Comic Sans MS" pitchFamily="100" charset="0"/>
              </a:rPr>
              <a:t>Sir Arthur Conan Doyle - the author of Sherlock Holmes mysteries.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B0F0"/>
                </a:solidFill>
                <a:latin typeface="Comic Sans MS" pitchFamily="100" charset="0"/>
              </a:rPr>
              <a:t>Sheena Easton - a famous pop singer.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B0F0"/>
                </a:solidFill>
                <a:latin typeface="Comic Sans MS" pitchFamily="100" charset="0"/>
              </a:rPr>
              <a:t>Captain Kidd - a famous pirate.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B0F0"/>
                </a:solidFill>
                <a:latin typeface="Comic Sans MS" pitchFamily="100" charset="0"/>
              </a:rPr>
              <a:t>John Muir -founded our U.S. National Park system 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B0F0"/>
                </a:solidFill>
                <a:latin typeface="Comic Sans MS" pitchFamily="100" charset="0"/>
              </a:rPr>
              <a:t>Robert Louis Stevenson - an author of </a:t>
            </a:r>
            <a:r>
              <a:rPr lang="en-US" sz="2400" u="sng" dirty="0">
                <a:solidFill>
                  <a:srgbClr val="00B0F0"/>
                </a:solidFill>
                <a:latin typeface="Comic Sans MS" pitchFamily="100" charset="0"/>
              </a:rPr>
              <a:t>Treasure Island .</a:t>
            </a:r>
            <a:endParaRPr lang="en-US" sz="2400" dirty="0">
              <a:solidFill>
                <a:srgbClr val="00B0F0"/>
              </a:solidFill>
              <a:latin typeface="Comic Sans MS" pitchFamily="1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424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20 foods to try when you visit Scotland - Scotsman Food and Dr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17" y="2106706"/>
            <a:ext cx="5653555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7412" name="Picture 4" descr="Let's Learn About Scotland — презентация на Slide-Share.ru 🎓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328" y="1963830"/>
            <a:ext cx="4057650" cy="39528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2800166" y="384593"/>
            <a:ext cx="66616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solidFill>
                  <a:srgbClr val="FFC000"/>
                </a:solidFill>
              </a:rPr>
              <a:t>What Scots Like to Eat?</a:t>
            </a:r>
            <a:endParaRPr lang="ru-RU" sz="4800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0976575">
            <a:off x="496236" y="1245647"/>
            <a:ext cx="217277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solidFill>
                  <a:srgbClr val="FFC000"/>
                </a:solidFill>
              </a:rPr>
              <a:t>Haggis</a:t>
            </a:r>
            <a:endParaRPr lang="ru-RU" sz="4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46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2636" y="396279"/>
            <a:ext cx="9771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sport of golf originated in Scotland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911" y="1368823"/>
            <a:ext cx="7681736" cy="512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19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40027" y="881824"/>
            <a:ext cx="74970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rgbClr val="FFC000"/>
                </a:solidFill>
              </a:rPr>
              <a:t>Homework</a:t>
            </a:r>
            <a:endParaRPr lang="ru-RU" sz="6000" dirty="0">
              <a:solidFill>
                <a:srgbClr val="FFC000"/>
              </a:solidFill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578877" y="1389656"/>
            <a:ext cx="8358187" cy="3533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6000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rgbClr val="00B050"/>
                </a:solidFill>
              </a:rPr>
              <a:t>answer the questions </a:t>
            </a:r>
          </a:p>
          <a:p>
            <a:pPr algn="r">
              <a:buFontTx/>
              <a:buNone/>
            </a:pPr>
            <a:endParaRPr lang="ru-RU" sz="6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98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976" y="891152"/>
            <a:ext cx="1161247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600" dirty="0"/>
              <a:t>What is the capital of Scotland? </a:t>
            </a:r>
          </a:p>
          <a:p>
            <a:pPr marL="342900" indent="-342900">
              <a:buAutoNum type="arabicPeriod"/>
            </a:pPr>
            <a:r>
              <a:rPr lang="en-US" sz="2600" dirty="0"/>
              <a:t> What’s the name of the skirt that men wear in Scotland? </a:t>
            </a:r>
          </a:p>
          <a:p>
            <a:pPr marL="342900" indent="-342900">
              <a:buAutoNum type="arabicPeriod"/>
            </a:pPr>
            <a:r>
              <a:rPr lang="en-US" sz="2600" dirty="0"/>
              <a:t> What does loch (as in Loch Ness) mean? </a:t>
            </a:r>
          </a:p>
          <a:p>
            <a:pPr marL="342900" indent="-342900">
              <a:buAutoNum type="arabicPeriod"/>
            </a:pPr>
            <a:r>
              <a:rPr lang="en-US" sz="2600" dirty="0"/>
              <a:t>What is the traditional Scottish meal made of sheep’s intestines and cereal called? </a:t>
            </a:r>
          </a:p>
          <a:p>
            <a:pPr marL="342900" indent="-342900">
              <a:buAutoNum type="arabicPeriod"/>
            </a:pPr>
            <a:r>
              <a:rPr lang="en-US" sz="2600" dirty="0"/>
              <a:t>What’s the name of the highest mountain in Scotland?</a:t>
            </a:r>
          </a:p>
          <a:p>
            <a:pPr marL="342900" indent="-342900">
              <a:buAutoNum type="arabicPeriod"/>
            </a:pPr>
            <a:r>
              <a:rPr lang="en-US" sz="2600" dirty="0"/>
              <a:t>What is the population of Scotland? </a:t>
            </a:r>
          </a:p>
          <a:p>
            <a:pPr marL="342900" indent="-342900">
              <a:buAutoNum type="arabicPeriod"/>
            </a:pPr>
            <a:r>
              <a:rPr lang="en-US" sz="2600" dirty="0"/>
              <a:t>On January 25th Scottish people celebrate the birth of their most famous poet. What is this celebration called? </a:t>
            </a:r>
          </a:p>
          <a:p>
            <a:pPr marL="342900" indent="-342900">
              <a:buAutoNum type="arabicPeriod"/>
            </a:pPr>
            <a:r>
              <a:rPr lang="en-US" sz="2600" dirty="0"/>
              <a:t>What’s the name of the famous Scot who invented the telephone?</a:t>
            </a:r>
          </a:p>
          <a:p>
            <a:pPr marL="342900" indent="-342900">
              <a:buAutoNum type="arabicPeriod"/>
            </a:pPr>
            <a:r>
              <a:rPr lang="en-US" sz="2600" dirty="0"/>
              <a:t>Which sport was first played in Scotland? </a:t>
            </a:r>
          </a:p>
          <a:p>
            <a:pPr marL="342900" indent="-342900">
              <a:buAutoNum type="arabicPeriod"/>
            </a:pPr>
            <a:r>
              <a:rPr lang="en-US" sz="2600" dirty="0"/>
              <a:t>The patron saint of Scotland is St. Andrew. He is patron saint of which other country? </a:t>
            </a:r>
            <a:endParaRPr lang="ru-RU" sz="2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19198" y="142546"/>
            <a:ext cx="4217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C000"/>
                </a:solidFill>
              </a:rPr>
              <a:t>Answer the questions</a:t>
            </a:r>
            <a:endParaRPr lang="ru-RU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9685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01F95E7-F9A1-4A53-82C0-EBBAA50B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910" y="614500"/>
            <a:ext cx="9404723" cy="1826793"/>
          </a:xfrm>
        </p:spPr>
        <p:txBody>
          <a:bodyPr/>
          <a:lstStyle/>
          <a:p>
            <a:pPr algn="ctr"/>
            <a:br>
              <a:rPr lang="en-US" sz="1000" dirty="0"/>
            </a:br>
            <a:br>
              <a:rPr lang="en-US" sz="1000" dirty="0"/>
            </a:br>
            <a:r>
              <a:rPr lang="en-US" sz="8000" dirty="0">
                <a:latin typeface="A_UZBEK REAL Font" panose="02020500000000000000" pitchFamily="18" charset="0"/>
              </a:rPr>
              <a:t>Thank you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5D323C-650E-4102-8133-249A6DF73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092" y="2460525"/>
            <a:ext cx="8946541" cy="41954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8000" dirty="0">
                <a:latin typeface="A97_Oktom_Arial" panose="02020500000000000000" pitchFamily="18" charset="0"/>
              </a:rPr>
              <a:t>for your attention!</a:t>
            </a:r>
            <a:endParaRPr lang="ru-RU" sz="8000" dirty="0">
              <a:latin typeface="A97_Oktom_Arial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3952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3081</TotalTime>
  <Words>590</Words>
  <Application>Microsoft Office PowerPoint</Application>
  <PresentationFormat>Широкоэкранный</PresentationFormat>
  <Paragraphs>74</Paragraphs>
  <Slides>27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42" baseType="lpstr">
      <vt:lpstr>A_UZBEK REAL Font</vt:lpstr>
      <vt:lpstr>A97_Oktom_Arbat</vt:lpstr>
      <vt:lpstr>A97_Oktom_Arial</vt:lpstr>
      <vt:lpstr>Alfredo</vt:lpstr>
      <vt:lpstr>Arial</vt:lpstr>
      <vt:lpstr>Blackadder ITC</vt:lpstr>
      <vt:lpstr>Book Antiqua</vt:lpstr>
      <vt:lpstr>Calibri</vt:lpstr>
      <vt:lpstr>Cambria</vt:lpstr>
      <vt:lpstr>Century Gothic</vt:lpstr>
      <vt:lpstr>Comic Sans MS</vt:lpstr>
      <vt:lpstr>Times New Roman</vt:lpstr>
      <vt:lpstr>Wingdings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The Map of Scotland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Пользователь</cp:lastModifiedBy>
  <cp:revision>67</cp:revision>
  <dcterms:created xsi:type="dcterms:W3CDTF">2020-03-30T06:36:31Z</dcterms:created>
  <dcterms:modified xsi:type="dcterms:W3CDTF">2020-04-30T09:55:57Z</dcterms:modified>
</cp:coreProperties>
</file>