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71" r:id="rId3"/>
    <p:sldId id="272" r:id="rId4"/>
    <p:sldId id="273" r:id="rId5"/>
    <p:sldId id="261" r:id="rId6"/>
    <p:sldId id="280" r:id="rId7"/>
    <p:sldId id="281" r:id="rId8"/>
    <p:sldId id="283" r:id="rId9"/>
    <p:sldId id="262" r:id="rId10"/>
    <p:sldId id="274" r:id="rId11"/>
    <p:sldId id="263" r:id="rId12"/>
    <p:sldId id="287" r:id="rId13"/>
    <p:sldId id="286" r:id="rId14"/>
    <p:sldId id="264" r:id="rId15"/>
    <p:sldId id="284" r:id="rId16"/>
    <p:sldId id="285" r:id="rId17"/>
    <p:sldId id="278" r:id="rId18"/>
    <p:sldId id="279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947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947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4423D-8FE8-42E4-9B3A-E46D74C9E0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5230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2D0D1A-B9A5-4E35-A51E-C36BF49630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447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67534-A884-4550-BE9B-203EBC8A1B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44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FB8AA-F576-489A-9A28-6FBB5EF3B0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82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1DBBA-A0D5-44BD-939B-28C77E70FB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3865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5C965-8522-4064-9097-AD90489A05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234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E3611A-AFF4-4E72-A9DB-E99C2A4F7E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867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3C696-8A25-441A-9EEC-9906D34860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4645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956A4-0031-4A99-81D5-D995B4E352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07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CC1CA2-EED9-4610-8FEA-E04F4BD7F5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0564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DB542-00A1-4D07-8312-82F6CE4BBE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29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B8D80-32B0-4BA4-B114-0A017DC324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9277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C0FEA-4051-432A-A3B9-1C90CA0FBA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1035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339A6-E242-4414-9A3F-5D1A778643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40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866543E2-3053-4D7F-A53F-E535FF2A55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844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3.png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3240" y="1340768"/>
            <a:ext cx="6640760" cy="2968352"/>
          </a:xfrm>
        </p:spPr>
        <p:txBody>
          <a:bodyPr/>
          <a:lstStyle/>
          <a:p>
            <a:pPr eaLnBrk="1" hangingPunct="1"/>
            <a:r>
              <a:rPr lang="ru-RU" sz="5400" dirty="0"/>
              <a:t> </a:t>
            </a:r>
            <a:r>
              <a:rPr lang="ru-RU" sz="5400" dirty="0" smtClean="0"/>
              <a:t>« Растровая </a:t>
            </a:r>
            <a:r>
              <a:rPr lang="ru-RU" sz="5400" dirty="0"/>
              <a:t>и векторная графика»</a:t>
            </a:r>
            <a:endParaRPr lang="ru-RU" sz="5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5400" smtClean="0">
                <a:solidFill>
                  <a:srgbClr val="000099"/>
                </a:solidFill>
                <a:latin typeface="Monotype Corsiva" pitchFamily="66" charset="0"/>
              </a:rPr>
              <a:t>Виды компьютерной графики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2303462" cy="65563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i="1" smtClean="0">
                <a:solidFill>
                  <a:schemeClr val="bg2"/>
                </a:solidFill>
              </a:rPr>
              <a:t>растровая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6188321" y="1916113"/>
            <a:ext cx="2293938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3200" i="1" dirty="0">
                <a:solidFill>
                  <a:schemeClr val="bg2"/>
                </a:solidFill>
              </a:rPr>
              <a:t>векторная</a:t>
            </a:r>
          </a:p>
        </p:txBody>
      </p:sp>
      <p:sp>
        <p:nvSpPr>
          <p:cNvPr id="21510" name="Line 6"/>
          <p:cNvSpPr>
            <a:spLocks noChangeShapeType="1"/>
          </p:cNvSpPr>
          <p:nvPr/>
        </p:nvSpPr>
        <p:spPr bwMode="auto">
          <a:xfrm>
            <a:off x="4427538" y="1484312"/>
            <a:ext cx="2160587" cy="504825"/>
          </a:xfrm>
          <a:prstGeom prst="line">
            <a:avLst/>
          </a:prstGeom>
          <a:noFill/>
          <a:ln w="57150">
            <a:solidFill>
              <a:schemeClr val="bg2">
                <a:lumMod val="75000"/>
                <a:lumOff val="25000"/>
              </a:schemeClr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12" name="Line 8"/>
          <p:cNvSpPr>
            <a:spLocks noChangeShapeType="1"/>
          </p:cNvSpPr>
          <p:nvPr/>
        </p:nvSpPr>
        <p:spPr bwMode="auto">
          <a:xfrm flipH="1">
            <a:off x="2266950" y="1484313"/>
            <a:ext cx="2160588" cy="504825"/>
          </a:xfrm>
          <a:prstGeom prst="line">
            <a:avLst/>
          </a:prstGeom>
          <a:noFill/>
          <a:ln w="57150">
            <a:solidFill>
              <a:schemeClr val="bg2">
                <a:lumMod val="75000"/>
                <a:lumOff val="25000"/>
              </a:schemeClr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21513" name="Picture 9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420938"/>
            <a:ext cx="2376487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5" name="Line 11"/>
          <p:cNvSpPr>
            <a:spLocks noChangeShapeType="1"/>
          </p:cNvSpPr>
          <p:nvPr/>
        </p:nvSpPr>
        <p:spPr bwMode="auto">
          <a:xfrm>
            <a:off x="1763713" y="4292600"/>
            <a:ext cx="0" cy="1584325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16" name="Line 12"/>
          <p:cNvSpPr>
            <a:spLocks noChangeShapeType="1"/>
          </p:cNvSpPr>
          <p:nvPr/>
        </p:nvSpPr>
        <p:spPr bwMode="auto">
          <a:xfrm>
            <a:off x="7342188" y="4205288"/>
            <a:ext cx="0" cy="1584325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539750" y="5805488"/>
            <a:ext cx="2303463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3200" i="1">
                <a:solidFill>
                  <a:schemeClr val="bg2"/>
                </a:solidFill>
              </a:rPr>
              <a:t>точка</a:t>
            </a:r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6192838" y="5789613"/>
            <a:ext cx="2303462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3200" i="1">
                <a:solidFill>
                  <a:schemeClr val="bg2"/>
                </a:solidFill>
              </a:rPr>
              <a:t>линия</a:t>
            </a:r>
          </a:p>
        </p:txBody>
      </p:sp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539750" y="4724400"/>
            <a:ext cx="799306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5400">
                <a:solidFill>
                  <a:srgbClr val="000099"/>
                </a:solidFill>
                <a:latin typeface="Monotype Corsiva" pitchFamily="66" charset="0"/>
              </a:rPr>
              <a:t>Наименьший элемент</a:t>
            </a:r>
          </a:p>
        </p:txBody>
      </p:sp>
      <p:pic>
        <p:nvPicPr>
          <p:cNvPr id="21522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838" y="2476500"/>
            <a:ext cx="2374900" cy="181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  <p:bldP spid="21508" grpId="0"/>
      <p:bldP spid="21510" grpId="0" animBg="1"/>
      <p:bldP spid="21512" grpId="0" animBg="1"/>
      <p:bldP spid="21515" grpId="0" animBg="1"/>
      <p:bldP spid="21516" grpId="0" animBg="1"/>
      <p:bldP spid="21518" grpId="0"/>
      <p:bldP spid="21519" grpId="0"/>
      <p:bldP spid="215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229600" cy="1371600"/>
          </a:xfrm>
          <a:noFill/>
        </p:spPr>
        <p:txBody>
          <a:bodyPr/>
          <a:lstStyle/>
          <a:p>
            <a:pPr algn="ctr" eaLnBrk="1" hangingPunct="1"/>
            <a:r>
              <a:rPr lang="ru-RU" smtClean="0">
                <a:solidFill>
                  <a:schemeClr val="bg2"/>
                </a:solidFill>
              </a:rPr>
              <a:t>Растровая графика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125538"/>
            <a:ext cx="2608262" cy="187166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2376487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79388" y="1773238"/>
            <a:ext cx="1008062" cy="6477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>
            <a:off x="1187450" y="2133600"/>
            <a:ext cx="151288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125538"/>
            <a:ext cx="2663825" cy="187166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8" name="Line 8"/>
          <p:cNvSpPr>
            <a:spLocks noChangeShapeType="1"/>
          </p:cNvSpPr>
          <p:nvPr/>
        </p:nvSpPr>
        <p:spPr bwMode="auto">
          <a:xfrm>
            <a:off x="4211638" y="2060575"/>
            <a:ext cx="18002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3203575" y="1700213"/>
            <a:ext cx="1008063" cy="6477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179388" y="3284538"/>
            <a:ext cx="87852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ru-RU" sz="2400" i="1">
              <a:solidFill>
                <a:schemeClr val="bg2"/>
              </a:solidFill>
            </a:endParaRP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468313" y="3213100"/>
            <a:ext cx="8218487" cy="34559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3600" i="1" smtClean="0"/>
              <a:t>Растровое изображение хранится с помощью точек различного цвета (</a:t>
            </a:r>
            <a:r>
              <a:rPr lang="ru-RU" sz="3600" b="1" i="1" smtClean="0">
                <a:solidFill>
                  <a:schemeClr val="accent2"/>
                </a:solidFill>
              </a:rPr>
              <a:t>пикселей</a:t>
            </a:r>
            <a:r>
              <a:rPr lang="ru-RU" sz="3600" i="1" smtClean="0"/>
              <a:t>), которые образуют строки и столбцы. Каждый пиксель имеет определенное положение и цвет.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800" i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800" b="1" i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chemeClr val="bg2"/>
                </a:solidFill>
              </a:rPr>
              <a:t>Растровая графика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i="1" smtClean="0">
                <a:solidFill>
                  <a:schemeClr val="bg2"/>
                </a:solidFill>
              </a:rPr>
              <a:t>Стандартными счинаются: 640Х480, 800Х600, 1024Х768, 1200Х1024 и т.д.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ru-RU" sz="2400" i="1" smtClean="0">
                <a:solidFill>
                  <a:schemeClr val="bg2"/>
                </a:solidFill>
              </a:rPr>
              <a:t>С размером изображения непосредственно связано его разрешение, оно измеряется в точках на дюйм </a:t>
            </a:r>
            <a:r>
              <a:rPr lang="en-US" sz="2400" i="1" smtClean="0">
                <a:solidFill>
                  <a:schemeClr val="bg2"/>
                </a:solidFill>
              </a:rPr>
              <a:t>(dots per inch – dpi)</a:t>
            </a:r>
            <a:r>
              <a:rPr lang="ru-RU" sz="2400" i="1" smtClean="0">
                <a:solidFill>
                  <a:schemeClr val="bg2"/>
                </a:solidFill>
              </a:rPr>
              <a:t>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chemeClr val="bg2"/>
                </a:solidFill>
              </a:rPr>
              <a:t>Растровая графика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55295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i="1" smtClean="0"/>
              <a:t>Качество растрового изображения зависит от размера изображения (количества пикселей по горизонтали и вертикали) и количества цветов, которые можно задать для каждого пикселя.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800" i="1" smtClean="0">
                <a:solidFill>
                  <a:schemeClr val="accent2"/>
                </a:solidFill>
              </a:rPr>
              <a:t>16x16=256 пикселей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i="1" smtClean="0">
                <a:solidFill>
                  <a:schemeClr val="accent2"/>
                </a:solidFill>
              </a:rPr>
              <a:t>для хранения каждого пикселя необходим 1 бит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i="1" smtClean="0">
                <a:solidFill>
                  <a:schemeClr val="accent2"/>
                </a:solidFill>
              </a:rPr>
              <a:t>Объем рисунка = 256 бит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i="1" smtClean="0">
                <a:solidFill>
                  <a:schemeClr val="accent2"/>
                </a:solidFill>
              </a:rPr>
              <a:t>256 бит = 32 байта</a:t>
            </a:r>
            <a:endParaRPr lang="ru-RU" sz="2800" i="1" smtClean="0">
              <a:solidFill>
                <a:schemeClr val="accent2"/>
              </a:solidFill>
            </a:endParaRPr>
          </a:p>
        </p:txBody>
      </p:sp>
      <p:pic>
        <p:nvPicPr>
          <p:cNvPr id="7172" name="Picture 4" descr="рож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365625"/>
            <a:ext cx="2303462" cy="23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60575"/>
            <a:ext cx="1928812" cy="330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805" y="1412776"/>
            <a:ext cx="3114253" cy="5140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82749"/>
            <a:ext cx="7772400" cy="1362075"/>
          </a:xfrm>
        </p:spPr>
        <p:txBody>
          <a:bodyPr/>
          <a:lstStyle/>
          <a:p>
            <a:pPr algn="ctr">
              <a:defRPr/>
            </a:pPr>
            <a:r>
              <a:rPr lang="ru-RU" sz="4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Растровая графика.</a:t>
            </a:r>
            <a:endParaRPr lang="ru-RU" sz="4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85058" y="1585277"/>
            <a:ext cx="399343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Перед вами лист дерева, это растровое изображение. </a:t>
            </a:r>
            <a:r>
              <a:rPr lang="ru-RU" sz="2800" b="1" dirty="0" smtClean="0"/>
              <a:t>При </a:t>
            </a:r>
            <a:r>
              <a:rPr lang="ru-RU" sz="2800" b="1" dirty="0"/>
              <a:t>увеличении мы без труда обнаружим точки различного цвета – это и есть пиксели.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70619">
            <a:off x="247438" y="3761848"/>
            <a:ext cx="2951162" cy="265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1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8757">
            <a:off x="2357551" y="3764138"/>
            <a:ext cx="3959225" cy="224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0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83849">
            <a:off x="5668856" y="3626026"/>
            <a:ext cx="3205163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3812" y="980727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7030A0"/>
                </a:solidFill>
              </a:rPr>
              <a:t>Каждый пиксель может принимать любой цвет из палитры </a:t>
            </a:r>
            <a:r>
              <a:rPr lang="ru-RU" sz="3600" dirty="0" smtClean="0">
                <a:solidFill>
                  <a:srgbClr val="7030A0"/>
                </a:solidFill>
              </a:rPr>
              <a:t>рисунка</a:t>
            </a:r>
            <a:r>
              <a:rPr lang="ru-RU" dirty="0" smtClean="0">
                <a:solidFill>
                  <a:srgbClr val="7030A0"/>
                </a:solidFill>
              </a:rPr>
              <a:t>.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50" y="1268413"/>
            <a:ext cx="4391025" cy="308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5" descr="Ink Outlines (Обводка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412875"/>
            <a:ext cx="312737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7"/>
          <p:cNvSpPr>
            <a:spLocks noChangeArrowheads="1"/>
          </p:cNvSpPr>
          <p:nvPr/>
        </p:nvSpPr>
        <p:spPr bwMode="auto">
          <a:xfrm>
            <a:off x="4624388" y="4179888"/>
            <a:ext cx="3994150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>
              <a:tabLst>
                <a:tab pos="457200" algn="l"/>
              </a:tabLst>
              <a:defRPr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</a:rPr>
              <a:t>ретуширование, реставрирование фотографий;</a:t>
            </a:r>
          </a:p>
          <a:p>
            <a:pPr algn="ctr">
              <a:tabLst>
                <a:tab pos="457200" algn="l"/>
              </a:tabLst>
              <a:defRPr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</a:rPr>
              <a:t>создание и обработка; фотомонтаж, коллажи </a:t>
            </a:r>
          </a:p>
        </p:txBody>
      </p:sp>
      <p:sp>
        <p:nvSpPr>
          <p:cNvPr id="11269" name="WordArt 7"/>
          <p:cNvSpPr>
            <a:spLocks noChangeArrowheads="1" noChangeShapeType="1" noTextEdit="1"/>
          </p:cNvSpPr>
          <p:nvPr/>
        </p:nvSpPr>
        <p:spPr bwMode="auto">
          <a:xfrm>
            <a:off x="238125" y="398463"/>
            <a:ext cx="857885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Область применения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11213"/>
          </a:xfrm>
        </p:spPr>
        <p:txBody>
          <a:bodyPr/>
          <a:lstStyle/>
          <a:p>
            <a:pPr algn="ctr" eaLnBrk="1" hangingPunct="1"/>
            <a:r>
              <a:rPr lang="ru-RU" smtClean="0">
                <a:solidFill>
                  <a:schemeClr val="bg2"/>
                </a:solidFill>
              </a:rPr>
              <a:t>Растровая графика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341438"/>
            <a:ext cx="5292725" cy="47894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200" i="1" smtClean="0"/>
              <a:t>Растровые изображения очень чувствительны к масштабированию (увеличению или уменьшению). При уменьшении растрового изображения несколько соседних точек преобразуются в одну, поэтому теряется различимость мелких деталей изображения. При увеличении изображения увеличивается размер каждой точки и появляется </a:t>
            </a:r>
            <a:r>
              <a:rPr lang="ru-RU" sz="2200" b="1" i="1" smtClean="0"/>
              <a:t>ступенчатый эффект</a:t>
            </a:r>
            <a:r>
              <a:rPr lang="ru-RU" sz="2200" i="1" smtClean="0"/>
              <a:t>, который можно увидеть невооруженным глазом.</a:t>
            </a:r>
          </a:p>
        </p:txBody>
      </p:sp>
      <p:grpSp>
        <p:nvGrpSpPr>
          <p:cNvPr id="10244" name="Group 4"/>
          <p:cNvGrpSpPr>
            <a:grpSpLocks/>
          </p:cNvGrpSpPr>
          <p:nvPr/>
        </p:nvGrpSpPr>
        <p:grpSpPr bwMode="auto">
          <a:xfrm>
            <a:off x="5292725" y="1989138"/>
            <a:ext cx="3600450" cy="3967162"/>
            <a:chOff x="2880" y="1298"/>
            <a:chExt cx="2722" cy="2771"/>
          </a:xfrm>
        </p:grpSpPr>
        <p:pic>
          <p:nvPicPr>
            <p:cNvPr id="10245" name="Picture 5" descr="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6" y="1434"/>
              <a:ext cx="1326" cy="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10246" name="Object 6"/>
            <p:cNvGraphicFramePr>
              <a:graphicFrameLocks noChangeAspect="1"/>
            </p:cNvGraphicFramePr>
            <p:nvPr/>
          </p:nvGraphicFramePr>
          <p:xfrm>
            <a:off x="2880" y="2220"/>
            <a:ext cx="2722" cy="18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7" name="Точечный рисунок" r:id="rId4" imgW="5582429" imgH="3790476" progId="Paint.Picture">
                    <p:embed/>
                  </p:oleObj>
                </mc:Choice>
                <mc:Fallback>
                  <p:oleObj name="Точечный рисунок" r:id="rId4" imgW="5582429" imgH="3790476" progId="Paint.Picture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80" y="2220"/>
                          <a:ext cx="2722" cy="18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7" name="Oval 7"/>
            <p:cNvSpPr>
              <a:spLocks noChangeArrowheads="1"/>
            </p:cNvSpPr>
            <p:nvPr/>
          </p:nvSpPr>
          <p:spPr bwMode="auto">
            <a:xfrm>
              <a:off x="3606" y="1298"/>
              <a:ext cx="680" cy="6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48" name="Line 8"/>
            <p:cNvSpPr>
              <a:spLocks noChangeShapeType="1"/>
            </p:cNvSpPr>
            <p:nvPr/>
          </p:nvSpPr>
          <p:spPr bwMode="auto">
            <a:xfrm>
              <a:off x="3949" y="1979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981075"/>
            <a:ext cx="2505075" cy="16954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981075"/>
            <a:ext cx="2879725" cy="16938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81075"/>
            <a:ext cx="2233613" cy="17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5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229600" cy="720725"/>
          </a:xfrm>
          <a:noFill/>
        </p:spPr>
        <p:txBody>
          <a:bodyPr/>
          <a:lstStyle/>
          <a:p>
            <a:pPr algn="ctr" eaLnBrk="1" hangingPunct="1"/>
            <a:r>
              <a:rPr lang="ru-RU" sz="4000" smtClean="0">
                <a:solidFill>
                  <a:schemeClr val="bg2"/>
                </a:solidFill>
              </a:rPr>
              <a:t>Векторная графика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900113" y="1844675"/>
            <a:ext cx="358775" cy="2889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>
            <a:off x="1258888" y="1989138"/>
            <a:ext cx="13684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>
            <a:off x="5148263" y="1412875"/>
            <a:ext cx="7921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4787900" y="1268413"/>
            <a:ext cx="360363" cy="36036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179388" y="2997200"/>
            <a:ext cx="87852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2400" i="1">
                <a:solidFill>
                  <a:schemeClr val="bg2"/>
                </a:solidFill>
              </a:rPr>
              <a:t>Векторная графика является объектной.</a:t>
            </a:r>
          </a:p>
          <a:p>
            <a:pPr algn="ctr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3600" i="1">
                <a:solidFill>
                  <a:schemeClr val="bg2"/>
                </a:solidFill>
                <a:latin typeface="Monotype Corsiva" pitchFamily="66" charset="0"/>
              </a:rPr>
              <a:t>Простейшими объектами являются:</a:t>
            </a:r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323850" y="4149725"/>
            <a:ext cx="806450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2400" i="1">
                <a:solidFill>
                  <a:schemeClr val="bg2"/>
                </a:solidFill>
              </a:rPr>
              <a:t>Точка, Линия, Отрезок прямой,</a:t>
            </a:r>
            <a:r>
              <a:rPr lang="ru-RU" sz="4000">
                <a:solidFill>
                  <a:schemeClr val="bg2"/>
                </a:solidFill>
              </a:rPr>
              <a:t> </a:t>
            </a:r>
            <a:r>
              <a:rPr lang="ru-RU" sz="2400" i="1">
                <a:solidFill>
                  <a:schemeClr val="bg2"/>
                </a:solidFill>
              </a:rPr>
              <a:t>Кривая второго порядка, Кривая третьего порядка, Кривая Безье</a:t>
            </a:r>
            <a:br>
              <a:rPr lang="ru-RU" sz="2400" i="1">
                <a:solidFill>
                  <a:schemeClr val="bg2"/>
                </a:solidFill>
              </a:rPr>
            </a:br>
            <a:r>
              <a:rPr lang="ru-RU" sz="1000" i="1">
                <a:solidFill>
                  <a:schemeClr val="bg2"/>
                </a:solidFill>
              </a:rPr>
              <a:t/>
            </a:r>
            <a:br>
              <a:rPr lang="ru-RU" sz="1000" i="1">
                <a:solidFill>
                  <a:schemeClr val="bg2"/>
                </a:solidFill>
              </a:rPr>
            </a:br>
            <a:endParaRPr lang="ru-RU" sz="400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chemeClr val="bg2"/>
                </a:solidFill>
              </a:rPr>
              <a:t>Векторная графика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-27112" y="4509120"/>
            <a:ext cx="8972694" cy="28082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i="1" dirty="0" smtClean="0"/>
              <a:t>Векторные графические изображения являются оптимальным средством хранения высокоточных графических объектов (чертежи, схемы и пр.), для которых имеет значение сохранение четких и ясных контуров. </a:t>
            </a:r>
          </a:p>
        </p:txBody>
      </p:sp>
      <p:grpSp>
        <p:nvGrpSpPr>
          <p:cNvPr id="13316" name="Group 4"/>
          <p:cNvGrpSpPr>
            <a:grpSpLocks/>
          </p:cNvGrpSpPr>
          <p:nvPr/>
        </p:nvGrpSpPr>
        <p:grpSpPr bwMode="auto">
          <a:xfrm>
            <a:off x="5723448" y="1052513"/>
            <a:ext cx="3279775" cy="3476174"/>
            <a:chOff x="3477" y="1628"/>
            <a:chExt cx="1961" cy="2994"/>
          </a:xfrm>
        </p:grpSpPr>
        <p:graphicFrame>
          <p:nvGraphicFramePr>
            <p:cNvPr id="13317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29018321"/>
                </p:ext>
              </p:extLst>
            </p:nvPr>
          </p:nvGraphicFramePr>
          <p:xfrm>
            <a:off x="3477" y="2781"/>
            <a:ext cx="1961" cy="18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39" name="Точечный рисунок" r:id="rId3" imgW="3448531" imgH="3238952" progId="Paint.Picture">
                    <p:embed/>
                  </p:oleObj>
                </mc:Choice>
                <mc:Fallback>
                  <p:oleObj name="Точечный рисунок" r:id="rId3" imgW="3448531" imgH="3238952" progId="Paint.Picture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77" y="2781"/>
                          <a:ext cx="1961" cy="18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3318" name="Group 6"/>
            <p:cNvGrpSpPr>
              <a:grpSpLocks/>
            </p:cNvGrpSpPr>
            <p:nvPr/>
          </p:nvGrpSpPr>
          <p:grpSpPr bwMode="auto">
            <a:xfrm>
              <a:off x="4123" y="1628"/>
              <a:ext cx="771" cy="1632"/>
              <a:chOff x="4123" y="1628"/>
              <a:chExt cx="771" cy="1632"/>
            </a:xfrm>
          </p:grpSpPr>
          <p:graphicFrame>
            <p:nvGraphicFramePr>
              <p:cNvPr id="13319" name="Object 7"/>
              <p:cNvGraphicFramePr>
                <a:graphicFrameLocks noChangeAspect="1"/>
              </p:cNvGraphicFramePr>
              <p:nvPr/>
            </p:nvGraphicFramePr>
            <p:xfrm>
              <a:off x="4123" y="1628"/>
              <a:ext cx="771" cy="76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3340" name="Точечный рисунок" r:id="rId5" imgW="3448531" imgH="3238952" progId="Paint.Picture">
                      <p:embed/>
                    </p:oleObj>
                  </mc:Choice>
                  <mc:Fallback>
                    <p:oleObj name="Точечный рисунок" r:id="rId5" imgW="3448531" imgH="3238952" progId="Paint.Picture">
                      <p:embed/>
                      <p:pic>
                        <p:nvPicPr>
                          <p:cNvPr id="0" name="Object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23" y="1628"/>
                            <a:ext cx="771" cy="76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3320" name="Line 8"/>
              <p:cNvSpPr>
                <a:spLocks noChangeShapeType="1"/>
              </p:cNvSpPr>
              <p:nvPr/>
            </p:nvSpPr>
            <p:spPr bwMode="auto">
              <a:xfrm>
                <a:off x="4597" y="2248"/>
                <a:ext cx="0" cy="10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38"/>
          <a:stretch/>
        </p:blipFill>
        <p:spPr>
          <a:xfrm>
            <a:off x="-7493" y="2087038"/>
            <a:ext cx="5357905" cy="477096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28" b="63079"/>
          <a:stretch/>
        </p:blipFill>
        <p:spPr>
          <a:xfrm>
            <a:off x="5756539" y="3140968"/>
            <a:ext cx="3261880" cy="209247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504" y="692696"/>
            <a:ext cx="89097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Применение Векторной графики.</a:t>
            </a:r>
            <a:endParaRPr lang="ru-RU" sz="4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723454"/>
            <a:ext cx="40228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accent2">
                    <a:lumMod val="75000"/>
                  </a:schemeClr>
                </a:solidFill>
              </a:rPr>
              <a:t>Чертежи</a:t>
            </a:r>
            <a:endParaRPr lang="ru-RU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44019" y="2492896"/>
            <a:ext cx="27363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accent2">
                    <a:lumMod val="75000"/>
                  </a:schemeClr>
                </a:solidFill>
              </a:rPr>
              <a:t>Эмблемы</a:t>
            </a:r>
            <a:endParaRPr lang="ru-RU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9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27" y="1700808"/>
            <a:ext cx="6871827" cy="3558476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552" y="5013176"/>
            <a:ext cx="7262936" cy="183391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520" y="476672"/>
            <a:ext cx="9001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Примеры растровой и векторной графики</a:t>
            </a:r>
            <a:endParaRPr lang="ru-RU" sz="44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366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Графические редакторы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24860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i="1" smtClean="0"/>
              <a:t>Для обработки изображений на компьютере используют­ся специальные программы — графические редакторы.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i="1" smtClean="0">
                <a:solidFill>
                  <a:schemeClr val="accent2"/>
                </a:solidFill>
              </a:rPr>
              <a:t>Графический редактор – программа для создания, редактирования и просмотра графических изображений.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smtClean="0"/>
              <a:t>			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971550" y="4437063"/>
            <a:ext cx="3598863" cy="1439862"/>
          </a:xfrm>
          <a:prstGeom prst="rect">
            <a:avLst/>
          </a:prstGeom>
          <a:solidFill>
            <a:srgbClr val="E2F3F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i="1">
                <a:latin typeface="Times New Roman" pitchFamily="18" charset="0"/>
              </a:rPr>
              <a:t>Растровые</a:t>
            </a:r>
          </a:p>
          <a:p>
            <a:pPr algn="ctr"/>
            <a:r>
              <a:rPr lang="ru-RU" sz="2400" b="1">
                <a:latin typeface="Times New Roman" pitchFamily="18" charset="0"/>
              </a:rPr>
              <a:t>Paint</a:t>
            </a:r>
            <a:r>
              <a:rPr lang="ru-RU" sz="2400">
                <a:latin typeface="Times New Roman" pitchFamily="18" charset="0"/>
              </a:rPr>
              <a:t> </a:t>
            </a:r>
          </a:p>
          <a:p>
            <a:pPr algn="ctr"/>
            <a:r>
              <a:rPr lang="ru-RU" sz="2400" b="1">
                <a:latin typeface="Times New Roman" pitchFamily="18" charset="0"/>
              </a:rPr>
              <a:t>Adobe Photoshop</a:t>
            </a:r>
            <a:r>
              <a:rPr lang="ru-RU" sz="2400">
                <a:latin typeface="Times New Roman" pitchFamily="18" charset="0"/>
              </a:rPr>
              <a:t> 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4643438" y="4437063"/>
            <a:ext cx="3598862" cy="1439862"/>
          </a:xfrm>
          <a:prstGeom prst="rect">
            <a:avLst/>
          </a:prstGeom>
          <a:solidFill>
            <a:srgbClr val="E2F3F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i="1">
                <a:latin typeface="Times New Roman" pitchFamily="18" charset="0"/>
              </a:rPr>
              <a:t>Векторные</a:t>
            </a:r>
          </a:p>
          <a:p>
            <a:pPr algn="ctr"/>
            <a:r>
              <a:rPr lang="ru-RU" sz="2400" b="1">
                <a:latin typeface="Times New Roman" pitchFamily="18" charset="0"/>
              </a:rPr>
              <a:t>CorelDRAW</a:t>
            </a:r>
            <a:r>
              <a:rPr lang="ru-RU" sz="2400">
                <a:latin typeface="Times New Roman" pitchFamily="18" charset="0"/>
              </a:rPr>
              <a:t> </a:t>
            </a:r>
            <a:endParaRPr lang="ru-RU" sz="3200">
              <a:latin typeface="Times New Roman" pitchFamily="18" charset="0"/>
            </a:endParaRPr>
          </a:p>
          <a:p>
            <a:pPr algn="ctr"/>
            <a:r>
              <a:rPr lang="ru-RU" sz="2400" b="1">
                <a:latin typeface="Times New Roman" pitchFamily="18" charset="0"/>
              </a:rPr>
              <a:t>Macromedia Flash MX</a:t>
            </a:r>
          </a:p>
          <a:p>
            <a:pPr algn="ctr"/>
            <a:r>
              <a:rPr lang="ru-RU" sz="2400" b="1">
                <a:latin typeface="Times New Roman" pitchFamily="18" charset="0"/>
              </a:rPr>
              <a:t>ГР встроенный в </a:t>
            </a:r>
            <a:r>
              <a:rPr lang="en-US" sz="2400" b="1">
                <a:latin typeface="Times New Roman" pitchFamily="18" charset="0"/>
              </a:rPr>
              <a:t>Word</a:t>
            </a:r>
            <a:endParaRPr lang="ru-RU" sz="2400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3886200"/>
          </a:xfrm>
        </p:spPr>
        <p:txBody>
          <a:bodyPr/>
          <a:lstStyle/>
          <a:p>
            <a:pPr marL="514350" indent="-514350" eaLnBrk="1" hangingPunct="1">
              <a:lnSpc>
                <a:spcPct val="90000"/>
              </a:lnSpc>
              <a:buFontTx/>
              <a:buChar char="•"/>
            </a:pPr>
            <a:r>
              <a:rPr lang="en-US" sz="2800" b="1" smtClean="0"/>
              <a:t>BMP</a:t>
            </a:r>
            <a:r>
              <a:rPr lang="ru-RU" sz="2800" smtClean="0"/>
              <a:t>( </a:t>
            </a:r>
            <a:r>
              <a:rPr lang="en-US" sz="2800" i="1" smtClean="0"/>
              <a:t>Bitmap Picture</a:t>
            </a:r>
            <a:r>
              <a:rPr lang="en-US" sz="2800" smtClean="0"/>
              <a:t>) </a:t>
            </a:r>
            <a:r>
              <a:rPr lang="ru-RU" sz="2800" smtClean="0"/>
              <a:t>– универсальный формат, который понимают все графические редакторы</a:t>
            </a:r>
          </a:p>
          <a:p>
            <a:pPr marL="514350" indent="-514350" eaLnBrk="1" hangingPunct="1">
              <a:lnSpc>
                <a:spcPct val="90000"/>
              </a:lnSpc>
              <a:buFontTx/>
              <a:buChar char="•"/>
            </a:pPr>
            <a:r>
              <a:rPr lang="en-US" sz="2800" b="1" smtClean="0"/>
              <a:t>GIF</a:t>
            </a:r>
            <a:r>
              <a:rPr lang="ru-RU" sz="2800" b="1" smtClean="0"/>
              <a:t> </a:t>
            </a:r>
            <a:r>
              <a:rPr lang="en-US" sz="2800" smtClean="0"/>
              <a:t>(Graphics Interchange Format)</a:t>
            </a:r>
            <a:r>
              <a:rPr lang="ru-RU" sz="2800" smtClean="0"/>
              <a:t>– используется для размещения изображений на </a:t>
            </a:r>
            <a:r>
              <a:rPr lang="en-US" sz="2800" smtClean="0"/>
              <a:t>Web-</a:t>
            </a:r>
            <a:r>
              <a:rPr lang="ru-RU" sz="2800" smtClean="0"/>
              <a:t>страницах за счет сжатия, но в палитре не более256 цветов.</a:t>
            </a:r>
          </a:p>
          <a:p>
            <a:pPr marL="514350" indent="-514350" eaLnBrk="1" hangingPunct="1">
              <a:lnSpc>
                <a:spcPct val="90000"/>
              </a:lnSpc>
              <a:buFontTx/>
              <a:buChar char="•"/>
            </a:pPr>
            <a:r>
              <a:rPr lang="en-US" sz="2800" b="1" smtClean="0"/>
              <a:t>PNG</a:t>
            </a:r>
            <a:r>
              <a:rPr lang="en-US" sz="2800" smtClean="0"/>
              <a:t>(Portable Network Graphics)</a:t>
            </a:r>
            <a:r>
              <a:rPr lang="ru-RU" sz="2800" smtClean="0"/>
              <a:t> – использует метод сжатия без потери данных, в палитре до 16 миллионов цветов.</a:t>
            </a:r>
          </a:p>
          <a:p>
            <a:pPr marL="514350" indent="-514350" eaLnBrk="1" hangingPunct="1">
              <a:lnSpc>
                <a:spcPct val="90000"/>
              </a:lnSpc>
              <a:buFontTx/>
              <a:buChar char="•"/>
            </a:pPr>
            <a:r>
              <a:rPr lang="en-US" sz="2800" b="1" smtClean="0"/>
              <a:t>JPEG</a:t>
            </a:r>
            <a:r>
              <a:rPr lang="en-US" sz="2800" smtClean="0"/>
              <a:t>(Joint Photographic Experts Group)</a:t>
            </a:r>
            <a:r>
              <a:rPr lang="ru-RU" sz="2800" smtClean="0"/>
              <a:t> – для сжатия цифровых и отсканированных фотографий</a:t>
            </a:r>
          </a:p>
        </p:txBody>
      </p:sp>
      <p:sp>
        <p:nvSpPr>
          <p:cNvPr id="15363" name="WordArt 5"/>
          <p:cNvSpPr>
            <a:spLocks noChangeArrowheads="1" noChangeShapeType="1" noTextEdit="1"/>
          </p:cNvSpPr>
          <p:nvPr/>
        </p:nvSpPr>
        <p:spPr bwMode="auto">
          <a:xfrm>
            <a:off x="323850" y="587375"/>
            <a:ext cx="8523288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7030A0"/>
                </a:solidFill>
                <a:latin typeface="Arial"/>
                <a:cs typeface="Arial"/>
              </a:rPr>
              <a:t>Форматы растровых изображений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684213" y="404813"/>
            <a:ext cx="7772400" cy="136207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7030A0"/>
                </a:solidFill>
                <a:cs typeface="Arial" pitchFamily="34" charset="0"/>
              </a:rPr>
              <a:t>Форматы векторных изображений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type="body" idx="1"/>
          </p:nvPr>
        </p:nvSpPr>
        <p:spPr>
          <a:xfrm>
            <a:off x="755650" y="6308725"/>
            <a:ext cx="7772400" cy="1500188"/>
          </a:xfrm>
        </p:spPr>
        <p:txBody>
          <a:bodyPr/>
          <a:lstStyle/>
          <a:p>
            <a:pPr eaLnBrk="1" hangingPunct="1"/>
            <a:r>
              <a:rPr lang="en-US" sz="2800" b="1" smtClean="0"/>
              <a:t>WMF</a:t>
            </a:r>
            <a:r>
              <a:rPr lang="ru-RU" sz="2800" smtClean="0"/>
              <a:t> </a:t>
            </a:r>
            <a:r>
              <a:rPr lang="en-US" sz="2800" smtClean="0"/>
              <a:t>(Windows Metafile) </a:t>
            </a:r>
            <a:r>
              <a:rPr lang="ru-RU" sz="2800" smtClean="0"/>
              <a:t>–для хранения коллекции графических изображений </a:t>
            </a:r>
            <a:r>
              <a:rPr lang="en-US" sz="2800" smtClean="0"/>
              <a:t>Microsoft Clip Galery</a:t>
            </a:r>
          </a:p>
          <a:p>
            <a:pPr eaLnBrk="1" hangingPunct="1"/>
            <a:r>
              <a:rPr lang="ru-RU" sz="2800" b="1" smtClean="0"/>
              <a:t>EPS</a:t>
            </a:r>
            <a:r>
              <a:rPr lang="ru-RU" sz="2800" smtClean="0"/>
              <a:t> </a:t>
            </a:r>
            <a:r>
              <a:rPr lang="en-US" sz="2800" smtClean="0"/>
              <a:t>(Encapsulated PostScript )</a:t>
            </a:r>
            <a:r>
              <a:rPr lang="ru-RU" sz="2800" smtClean="0"/>
              <a:t>— формат векторных графических файлов. Рекомендуется для печати и создания иллюстраций в настольных издательских системах. </a:t>
            </a:r>
          </a:p>
          <a:p>
            <a:pPr eaLnBrk="1" hangingPunct="1"/>
            <a:r>
              <a:rPr lang="ru-RU" sz="2800" b="1" smtClean="0"/>
              <a:t>CDR</a:t>
            </a:r>
            <a:r>
              <a:rPr lang="ru-RU" sz="2800" smtClean="0"/>
              <a:t> </a:t>
            </a:r>
            <a:r>
              <a:rPr lang="en-US" sz="2800" smtClean="0"/>
              <a:t>(Corel Draw)</a:t>
            </a:r>
            <a:r>
              <a:rPr lang="ru-RU" sz="2800" smtClean="0"/>
              <a:t>— оригинальный формат векторных графических файлов, используемый в системе обработки векторной графики CorelDraw.</a:t>
            </a:r>
          </a:p>
          <a:p>
            <a:pPr eaLnBrk="1" hangingPunct="1"/>
            <a:endParaRPr lang="ru-RU" sz="2800" b="1" smtClean="0"/>
          </a:p>
          <a:p>
            <a:pPr eaLnBrk="1" hangingPunct="1"/>
            <a:r>
              <a:rPr lang="en-US" smtClean="0"/>
              <a:t> </a:t>
            </a:r>
            <a:endParaRPr lang="ru-RU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84238"/>
          </a:xfrm>
        </p:spPr>
        <p:txBody>
          <a:bodyPr/>
          <a:lstStyle/>
          <a:p>
            <a:pPr algn="ctr" eaLnBrk="1" hangingPunct="1"/>
            <a:r>
              <a:rPr lang="ru-RU" sz="4800" smtClean="0">
                <a:solidFill>
                  <a:srgbClr val="000099"/>
                </a:solidFill>
                <a:latin typeface="Monotype Corsiva" pitchFamily="66" charset="0"/>
              </a:rPr>
              <a:t>НЕДОСТАТКИ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916113"/>
            <a:ext cx="3744912" cy="3744912"/>
          </a:xfrm>
          <a:solidFill>
            <a:schemeClr val="bg1"/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ru-RU" sz="2400" b="1" smtClean="0">
                <a:solidFill>
                  <a:schemeClr val="bg2"/>
                </a:solidFill>
              </a:rPr>
              <a:t>РАСТРОВАЯ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400" smtClean="0">
                <a:solidFill>
                  <a:schemeClr val="bg2"/>
                </a:solidFill>
              </a:rPr>
              <a:t>Большой объем данных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2400" smtClean="0">
                <a:solidFill>
                  <a:schemeClr val="bg2"/>
                </a:solidFill>
              </a:rPr>
              <a:t>Эффект пикселизации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5292725" y="1916113"/>
            <a:ext cx="3600450" cy="3744912"/>
          </a:xfrm>
          <a:prstGeom prst="rect">
            <a:avLst/>
          </a:prstGeom>
          <a:solidFill>
            <a:schemeClr val="bg1"/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pPr marL="176213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2000" b="1">
                <a:solidFill>
                  <a:schemeClr val="bg2"/>
                </a:solidFill>
              </a:rPr>
              <a:t>ВЕКТОРНАЯ</a:t>
            </a:r>
          </a:p>
          <a:p>
            <a:pPr marL="176213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2400">
                <a:solidFill>
                  <a:schemeClr val="bg2"/>
                </a:solidFill>
              </a:rPr>
              <a:t>Сложность рисования детализированных рисунков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ctrTitle"/>
          </p:nvPr>
        </p:nvSpPr>
        <p:spPr>
          <a:xfrm>
            <a:off x="0" y="1268413"/>
            <a:ext cx="9144000" cy="3384550"/>
          </a:xfrm>
        </p:spPr>
        <p:txBody>
          <a:bodyPr/>
          <a:lstStyle/>
          <a:p>
            <a:pPr algn="ctr"/>
            <a:r>
              <a:rPr lang="ru-RU" sz="6000" b="1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ксел">
  <a:themeElements>
    <a:clrScheme name="Пиксел 9">
      <a:dk1>
        <a:srgbClr val="000000"/>
      </a:dk1>
      <a:lt1>
        <a:srgbClr val="FFFFFF"/>
      </a:lt1>
      <a:dk2>
        <a:srgbClr val="000000"/>
      </a:dk2>
      <a:lt2>
        <a:srgbClr val="440044"/>
      </a:lt2>
      <a:accent1>
        <a:srgbClr val="FFCCCC"/>
      </a:accent1>
      <a:accent2>
        <a:srgbClr val="790571"/>
      </a:accent2>
      <a:accent3>
        <a:srgbClr val="FFFFFF"/>
      </a:accent3>
      <a:accent4>
        <a:srgbClr val="000000"/>
      </a:accent4>
      <a:accent5>
        <a:srgbClr val="FFE2E2"/>
      </a:accent5>
      <a:accent6>
        <a:srgbClr val="6D0466"/>
      </a:accent6>
      <a:hlink>
        <a:srgbClr val="993366"/>
      </a:hlink>
      <a:folHlink>
        <a:srgbClr val="9F839F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240</TotalTime>
  <Words>377</Words>
  <Application>Microsoft Office PowerPoint</Application>
  <PresentationFormat>Экран (4:3)</PresentationFormat>
  <Paragraphs>65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Пиксел</vt:lpstr>
      <vt:lpstr>Точечный рисунок</vt:lpstr>
      <vt:lpstr> « Растровая и векторная графика»</vt:lpstr>
      <vt:lpstr>Виды компьютерной графики</vt:lpstr>
      <vt:lpstr>Растровая графика</vt:lpstr>
      <vt:lpstr>Растровая графика</vt:lpstr>
      <vt:lpstr>Растровая графика</vt:lpstr>
      <vt:lpstr>Растровая графика.</vt:lpstr>
      <vt:lpstr>Презентация PowerPoint</vt:lpstr>
      <vt:lpstr>Презентация PowerPoint</vt:lpstr>
      <vt:lpstr>Растровая графика</vt:lpstr>
      <vt:lpstr>Векторная графика</vt:lpstr>
      <vt:lpstr>Векторная графика</vt:lpstr>
      <vt:lpstr>Презентация PowerPoint</vt:lpstr>
      <vt:lpstr>Презентация PowerPoint</vt:lpstr>
      <vt:lpstr>Графические редакторы </vt:lpstr>
      <vt:lpstr>Презентация PowerPoint</vt:lpstr>
      <vt:lpstr>Форматы векторных изображений</vt:lpstr>
      <vt:lpstr>НЕДОСТАТКИ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Графические редакторы</dc:title>
  <dc:creator>@</dc:creator>
  <cp:lastModifiedBy>Пользователь</cp:lastModifiedBy>
  <cp:revision>19</cp:revision>
  <dcterms:created xsi:type="dcterms:W3CDTF">2008-03-17T05:36:24Z</dcterms:created>
  <dcterms:modified xsi:type="dcterms:W3CDTF">2017-02-20T15:45:44Z</dcterms:modified>
</cp:coreProperties>
</file>