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37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5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46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5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47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912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24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2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7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858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992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EAC67-2E6E-4556-B7C5-277E8D2F86F9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CFBDF-C1DC-476B-894C-88C56D613F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8474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58992-9227-494A-AF0D-611EF6E4B774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A6490-E7B4-4CCF-B19A-639939E2D8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5993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05AB7-F18C-4473-8AE4-15CAC61E3384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BF917-EECB-448E-BC2D-44EBC7C3E2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4468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BB1DD-5280-4B32-91BE-A6A4AAB12AEB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B0B62-BCF5-4424-A352-BC2AA06109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7625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9BE42-BE8D-4A56-83BE-32DE1FA3F4F1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F719E-45DC-47F1-BA1E-847CE235FE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0334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2938A-319D-4E66-B669-7F7626ED1CD7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A0261-B9FC-43A8-A8F2-EEBC975BE4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5887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21828-3A16-4616-89CE-96295A6F26E6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4097C-FF99-404B-8D32-BC61DCB82F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1692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C28C3-67FA-407C-AD62-A9185793EA54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D62E9-EE9A-48CD-AB9D-F0F28413A6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0802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6FBCD-9768-4914-9468-48E29620C1D4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5D6A9-AC09-465A-8BCE-20F4F23E8B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10438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436D2-1C8C-4F83-A6E3-173B77DAB134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A77AB-42BF-4965-A3F5-3C44C4E637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8628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2DDC5-0ABA-4A7B-9286-4E313CCBD276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07DA7-C09B-4AF9-9095-F1A23449FC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156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9462F-EA26-4985-9704-3A8AE8AB23DB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BB91D-4B51-47CB-9BA9-64B1B24D6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82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C183E6-DDBF-4C5D-841C-9E2D8163D20C}" type="datetimeFigureOut">
              <a:rPr lang="ru-RU"/>
              <a:pPr>
                <a:defRPr/>
              </a:pPr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5262DF0-3C19-4DD4-B733-2EC3296402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325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Электронное приложение </a:t>
            </a:r>
            <a:br>
              <a:rPr lang="ru-RU" altLang="ru-RU" b="1" smtClean="0">
                <a:solidFill>
                  <a:srgbClr val="FF0000"/>
                </a:solidFill>
              </a:rPr>
            </a:br>
            <a:r>
              <a:rPr lang="ru-RU" altLang="ru-RU" b="1" smtClean="0">
                <a:solidFill>
                  <a:srgbClr val="FF0000"/>
                </a:solidFill>
              </a:rPr>
              <a:t>к урокам по теме </a:t>
            </a:r>
            <a:br>
              <a:rPr lang="ru-RU" altLang="ru-RU" b="1" smtClean="0">
                <a:solidFill>
                  <a:srgbClr val="FF0000"/>
                </a:solidFill>
              </a:rPr>
            </a:br>
            <a:r>
              <a:rPr lang="ru-RU" altLang="ru-RU" b="1" smtClean="0">
                <a:solidFill>
                  <a:srgbClr val="FF0000"/>
                </a:solidFill>
              </a:rPr>
              <a:t>«Мешочек»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413" y="4868863"/>
            <a:ext cx="6400800" cy="1752600"/>
          </a:xfrm>
        </p:spPr>
        <p:txBody>
          <a:bodyPr/>
          <a:lstStyle/>
          <a:p>
            <a:pPr algn="r"/>
            <a:r>
              <a:rPr lang="ru-RU" altLang="ru-RU" sz="2000" b="1" smtClean="0">
                <a:solidFill>
                  <a:schemeClr val="tx1"/>
                </a:solidFill>
              </a:rPr>
              <a:t>Выполнила</a:t>
            </a:r>
          </a:p>
          <a:p>
            <a:pPr algn="r"/>
            <a:r>
              <a:rPr lang="ru-RU" altLang="ru-RU" sz="2000" b="1" smtClean="0">
                <a:solidFill>
                  <a:schemeClr val="tx1"/>
                </a:solidFill>
              </a:rPr>
              <a:t>учитель профессионально-трудового обучения Ахматчина Надежда Георгиевна</a:t>
            </a:r>
          </a:p>
        </p:txBody>
      </p:sp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658813" y="188913"/>
            <a:ext cx="8153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ОГКОУ «Тейковская коррекционная школа-интернат»</a:t>
            </a:r>
          </a:p>
        </p:txBody>
      </p:sp>
    </p:spTree>
    <p:extLst>
      <p:ext uri="{BB962C8B-B14F-4D97-AF65-F5344CB8AC3E}">
        <p14:creationId xmlns:p14="http://schemas.microsoft.com/office/powerpoint/2010/main" val="160983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30163"/>
            <a:ext cx="7772400" cy="15716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Мешочек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03"/>
          <a:stretch>
            <a:fillRect/>
          </a:stretch>
        </p:blipFill>
        <p:spPr bwMode="auto">
          <a:xfrm>
            <a:off x="2357438" y="1428750"/>
            <a:ext cx="40005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67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>
          <a:xfrm>
            <a:off x="539750" y="9525"/>
            <a:ext cx="8229600" cy="779463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FF0000"/>
                </a:solidFill>
                <a:latin typeface="Arial Narrow" panose="020B0606020202030204" pitchFamily="34" charset="0"/>
              </a:rPr>
              <a:t>План описания изделия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850" y="692150"/>
          <a:ext cx="8496300" cy="5964238"/>
        </p:xfrm>
        <a:graphic>
          <a:graphicData uri="http://schemas.openxmlformats.org/drawingml/2006/table">
            <a:tbl>
              <a:tblPr/>
              <a:tblGrid>
                <a:gridCol w="2087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709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План </a:t>
                      </a:r>
                    </a:p>
                  </a:txBody>
                  <a:tcPr marL="68400" marR="68400" marT="0" marB="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Подсказки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 marT="0" marB="0" anchor="ctr" anchorCtr="1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Предполагаемые ответы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 marT="0" marB="0" anchor="ctr" anchorCtr="1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07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Это…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46800" marT="46806" marB="46806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707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Назначение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Он нужен…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46800" marT="46806" marB="46806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707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Форма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Он имеет…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46800" marT="46806" marB="46806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707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Детали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Мешочек состоит…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46800" marT="46806" marB="46806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707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Ткань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Этот мешочек сшит…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46800" marT="46806" marB="46806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1150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Швы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6088" marR="0" lvl="0" indent="3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При пошиве применялись …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46800" marT="46806" marB="46806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90000" marT="46806" marB="46806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7844"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Отделка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6088" marR="0" lvl="0" indent="3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На мешочке выполнена…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46800" marT="46806" marB="46806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9263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977" marR="66977" marT="0" marB="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829175" y="1412875"/>
            <a:ext cx="1520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мешочек.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829175" y="1978025"/>
            <a:ext cx="3576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для хранения сахарного песка.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900613" y="2473325"/>
            <a:ext cx="2898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прямоугольную форму.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06963" y="3063875"/>
            <a:ext cx="1776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из 1 детали.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84738" y="3644900"/>
            <a:ext cx="3360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из хлопчатобумажной ткани.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884738" y="4113213"/>
            <a:ext cx="4087812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стачной шов - для обработки  </a:t>
            </a:r>
          </a:p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боковых срезов;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шов вподгибку с закрытым срезом  </a:t>
            </a:r>
          </a:p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- для обработки верхнего среза.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879975" y="6005513"/>
            <a:ext cx="1568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4492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вышивка.</a:t>
            </a:r>
            <a:endParaRPr kumimoji="0" lang="ru-RU" altLang="ru-RU" sz="1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62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Мешочек для хранения работ имеет прямоугольную форму. Изготавливают мешочек из гладкокрашеной ткани (ситца, сатина).</a:t>
            </a:r>
          </a:p>
          <a:p>
            <a:pPr eaLnBrk="1" hangingPunct="1"/>
            <a:r>
              <a:rPr lang="ru-RU" altLang="ru-RU" smtClean="0"/>
              <a:t>Мешочек можно использовать для хранения работ или различных</a:t>
            </a:r>
            <a:r>
              <a:rPr lang="ru-RU" altLang="ru-RU" b="1" smtClean="0"/>
              <a:t> </a:t>
            </a:r>
            <a:r>
              <a:rPr lang="ru-RU" altLang="ru-RU" smtClean="0"/>
              <a:t>предметов.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686471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Крой мешочка состоит из одной детали прямоугольной формы</a:t>
            </a:r>
            <a:r>
              <a:rPr lang="ru-RU" altLang="ru-RU" i="1" smtClean="0"/>
              <a:t>.  </a:t>
            </a:r>
            <a:r>
              <a:rPr lang="ru-RU" altLang="ru-RU" smtClean="0"/>
              <a:t>Для определения её боковых и верхних срезов деталь надо сложить точно пополам, уравнять срезы</a:t>
            </a:r>
            <a:r>
              <a:rPr lang="ru-RU" altLang="ru-RU" i="1" smtClean="0"/>
              <a:t>.</a:t>
            </a:r>
            <a:endParaRPr lang="ru-RU" altLang="ru-RU" smtClean="0"/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402414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Деталь кроя</a:t>
            </a:r>
          </a:p>
        </p:txBody>
      </p:sp>
      <p:pic>
        <p:nvPicPr>
          <p:cNvPr id="7171" name="Picture 1" descr="D:\5класс\Мешочек для обуви\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285875"/>
            <a:ext cx="767080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73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746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боковых и верхних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срезов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8195" name="Picture 1" descr="D:\5класс\Мешочек для обуви\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357313"/>
            <a:ext cx="4059238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56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25"/>
          </a:xfrm>
        </p:spPr>
        <p:txBody>
          <a:bodyPr>
            <a:normAutofit/>
          </a:bodyPr>
          <a:lstStyle/>
          <a:p>
            <a:pPr eaLnBrk="1" hangingPunct="1">
              <a:lnSpc>
                <a:spcPts val="1275"/>
              </a:lnSpc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Варианты аппликации для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отделки мешочка </a:t>
            </a: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2762250"/>
          <a:ext cx="6096000" cy="133350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Arial"/>
                        <a:ea typeface="Times New Roman"/>
                      </a:endParaRPr>
                    </a:p>
                  </a:txBody>
                  <a:tcPr marL="24130" marR="241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357563" y="3263900"/>
          <a:ext cx="2428875" cy="323850"/>
        </p:xfrm>
        <a:graphic>
          <a:graphicData uri="http://schemas.openxmlformats.org/drawingml/2006/table">
            <a:tbl>
              <a:tblPr/>
              <a:tblGrid>
                <a:gridCol w="24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24130" marR="241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22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565400"/>
            <a:ext cx="3624263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Rectangle 3"/>
          <p:cNvSpPr>
            <a:spLocks noChangeArrowheads="1"/>
          </p:cNvSpPr>
          <p:nvPr/>
        </p:nvSpPr>
        <p:spPr bwMode="auto">
          <a:xfrm>
            <a:off x="0" y="457200"/>
            <a:ext cx="1841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kumimoji="0" lang="ru-RU" altLang="ru-RU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kumimoji="0" lang="ru-RU" altLang="ru-RU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2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1" t="19138"/>
          <a:stretch>
            <a:fillRect/>
          </a:stretch>
        </p:blipFill>
        <p:spPr bwMode="auto">
          <a:xfrm>
            <a:off x="3835400" y="2254250"/>
            <a:ext cx="2506663" cy="40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54" r="50955" b="63930"/>
          <a:stretch>
            <a:fillRect/>
          </a:stretch>
        </p:blipFill>
        <p:spPr bwMode="auto">
          <a:xfrm>
            <a:off x="6804025" y="1935163"/>
            <a:ext cx="206533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75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Обработка мешочка</a:t>
            </a:r>
          </a:p>
        </p:txBody>
      </p:sp>
      <p:sp>
        <p:nvSpPr>
          <p:cNvPr id="10243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Боковые срезы изделия соединены стачным швом. Ширина шва 15 мм. </a:t>
            </a:r>
          </a:p>
          <a:p>
            <a:pPr eaLnBrk="1" hangingPunct="1"/>
            <a:r>
              <a:rPr lang="ru-RU" altLang="ru-RU" smtClean="0"/>
              <a:t>Срезы стачного шва обработаны обмёточными строчками. </a:t>
            </a:r>
          </a:p>
          <a:p>
            <a:pPr eaLnBrk="1" hangingPunct="1"/>
            <a:r>
              <a:rPr lang="ru-RU" altLang="ru-RU" smtClean="0"/>
              <a:t>Верхний срез мешочка обработан краевым швом вподгибку с закрытым срезом. Ширина шва 20 мм. </a:t>
            </a:r>
          </a:p>
          <a:p>
            <a:pPr eaLnBrk="1" hangingPunct="1"/>
            <a:r>
              <a:rPr lang="ru-RU" altLang="ru-RU" smtClean="0"/>
              <a:t>Мешочек отделан аппликацией.</a:t>
            </a:r>
          </a:p>
        </p:txBody>
      </p:sp>
    </p:spTree>
    <p:extLst>
      <p:ext uri="{BB962C8B-B14F-4D97-AF65-F5344CB8AC3E}">
        <p14:creationId xmlns:p14="http://schemas.microsoft.com/office/powerpoint/2010/main" val="341308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9175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424862" cy="4525962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b="1" dirty="0" smtClean="0"/>
              <a:t>Какую форму имеет мешочек для хранения работ?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b="1" dirty="0" smtClean="0"/>
              <a:t>Сколько деталей имеет крой мешочка?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b="1" dirty="0" smtClean="0"/>
              <a:t>Каким швом соединены боковые срезы мешочка?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b="1" dirty="0" smtClean="0"/>
              <a:t>Каким швом обработан верхний срез изделия?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ru-RU" b="1" dirty="0" smtClean="0"/>
              <a:t>Для чего можно использовать мешочек?</a:t>
            </a:r>
          </a:p>
          <a:p>
            <a:pPr eaLnBrk="1" hangingPunct="1">
              <a:buFont typeface="Arial" charset="0"/>
              <a:buChar char="•"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4527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Задания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Оформите в альбоме лист «Мешочек для хранения работ» (выполните рисунок изделия, укажите форму изделия, применение, ткань, отделку, виды швов).</a:t>
            </a:r>
          </a:p>
          <a:p>
            <a:pPr eaLnBrk="1" hangingPunct="1"/>
            <a:r>
              <a:rPr lang="ru-RU" altLang="ru-RU" smtClean="0"/>
              <a:t>Сложите готовый крой мешочка пополам и определите название срезов.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593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9175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  пошива  мешочка</a:t>
            </a:r>
            <a:endParaRPr lang="ru-RU" sz="5400" dirty="0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ru-RU" altLang="ru-RU" b="1" smtClean="0"/>
              <a:t>Выполнить отделку изделия.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ru-RU" altLang="ru-RU" b="1" smtClean="0"/>
              <a:t>Обработать боковые срезы.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ru-RU" altLang="ru-RU" b="1" smtClean="0"/>
              <a:t>Обработать срезы боковых швов.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ru-RU" altLang="ru-RU" b="1" smtClean="0"/>
              <a:t>Обработать верхний срез.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ru-RU" altLang="ru-RU" b="1" smtClean="0"/>
              <a:t>Продёрнуть шнур.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ru-RU" altLang="ru-RU" b="1" smtClean="0"/>
              <a:t>Отутюжить готовое изделие.</a:t>
            </a:r>
          </a:p>
        </p:txBody>
      </p:sp>
    </p:spTree>
    <p:extLst>
      <p:ext uri="{BB962C8B-B14F-4D97-AF65-F5344CB8AC3E}">
        <p14:creationId xmlns:p14="http://schemas.microsoft.com/office/powerpoint/2010/main" val="268203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ПРАКТИЧЕСКИЕ РАБОТЫ ПО ПОШИВУ МЕШОЧКА ДЛЯ ХРАНЕНИЯ РАБОТ</a:t>
            </a:r>
          </a:p>
        </p:txBody>
      </p:sp>
    </p:spTree>
    <p:extLst>
      <p:ext uri="{BB962C8B-B14F-4D97-AF65-F5344CB8AC3E}">
        <p14:creationId xmlns:p14="http://schemas.microsoft.com/office/powerpoint/2010/main" val="293887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500063"/>
            <a:ext cx="8229600" cy="92868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  РАБОТА </a:t>
            </a:r>
            <a:b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отделки мешочка аппликацией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Инструменты и приспособление:                       </a:t>
            </a:r>
            <a:r>
              <a:rPr lang="ru-RU" altLang="ru-RU" smtClean="0"/>
              <a:t>игла, ножницы, напёрсток, линейка, карандаш.</a:t>
            </a:r>
          </a:p>
          <a:p>
            <a:pPr eaLnBrk="1" hangingPunct="1"/>
            <a:r>
              <a:rPr lang="ru-RU" altLang="ru-RU" b="1" smtClean="0"/>
              <a:t>Материалы для работы:                                             </a:t>
            </a:r>
            <a:r>
              <a:rPr lang="ru-RU" altLang="ru-RU" smtClean="0"/>
              <a:t>крой мешочка, ткань для аппликации, рисунки для аппликации, копировальная бумага, нитки мулине или ирис.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9965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500"/>
            <a:ext cx="8229600" cy="8461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отделки мешочка аппликацией</a:t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Подобрать рисунок для аппликации.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Перевести рисунок с помощью копировальной </a:t>
            </a:r>
            <a:r>
              <a:rPr lang="ru-RU" dirty="0" err="1" smtClean="0"/>
              <a:t>бу</a:t>
            </a:r>
            <a:r>
              <a:rPr lang="ru-RU" dirty="0" smtClean="0"/>
              <a:t>­</a:t>
            </a:r>
            <a:br>
              <a:rPr lang="ru-RU" dirty="0" smtClean="0"/>
            </a:br>
            <a:r>
              <a:rPr lang="ru-RU" dirty="0" smtClean="0"/>
              <a:t>маги на ткань для аппликации, раскроить деталь аппликации.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Сложить готовый крой мешочка пополам </a:t>
            </a:r>
            <a:r>
              <a:rPr lang="ru-RU" dirty="0" err="1" smtClean="0"/>
              <a:t>изнаноч</a:t>
            </a:r>
            <a:r>
              <a:rPr lang="ru-RU" dirty="0" smtClean="0"/>
              <a:t>­</a:t>
            </a:r>
            <a:br>
              <a:rPr lang="ru-RU" dirty="0" smtClean="0"/>
            </a:br>
            <a:r>
              <a:rPr lang="ru-RU" dirty="0" smtClean="0"/>
              <a:t>ной стороной внутрь, определить место для </a:t>
            </a:r>
            <a:r>
              <a:rPr lang="ru-RU" dirty="0" err="1" smtClean="0"/>
              <a:t>аппли-кации</a:t>
            </a:r>
            <a:r>
              <a:rPr lang="ru-RU" dirty="0" smtClean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Прикрепить аппликацию частыми косыми или </a:t>
            </a:r>
            <a:r>
              <a:rPr lang="ru-RU" dirty="0" err="1" smtClean="0"/>
              <a:t>пе</a:t>
            </a:r>
            <a:r>
              <a:rPr lang="ru-RU" dirty="0" smtClean="0"/>
              <a:t>­</a:t>
            </a:r>
            <a:br>
              <a:rPr lang="ru-RU" dirty="0" smtClean="0"/>
            </a:br>
            <a:r>
              <a:rPr lang="ru-RU" dirty="0" smtClean="0"/>
              <a:t>тельными стежками.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Проверка качества работы:                                                   </a:t>
            </a:r>
            <a:r>
              <a:rPr lang="ru-RU" dirty="0" smtClean="0"/>
              <a:t>ручные стежки выполнены аккуратно, точно по контуру рисунка аппликации.</a:t>
            </a:r>
          </a:p>
        </p:txBody>
      </p:sp>
    </p:spTree>
    <p:extLst>
      <p:ext uri="{BB962C8B-B14F-4D97-AF65-F5344CB8AC3E}">
        <p14:creationId xmlns:p14="http://schemas.microsoft.com/office/powerpoint/2010/main" val="2149641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774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Обработка боковых срезов кроя мешочка стачным швом и обработка срезов стачного шва обмёточными строчками петельных стежков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Инструменты, приспособления и принадлежности:                                                               </a:t>
            </a:r>
            <a:r>
              <a:rPr lang="ru-RU" altLang="ru-RU" smtClean="0"/>
              <a:t>игла, ножницы, напёрсток, булавки, линейка, карандаш, швейная машина, утюг.</a:t>
            </a:r>
          </a:p>
          <a:p>
            <a:pPr eaLnBrk="1" hangingPunct="1"/>
            <a:r>
              <a:rPr lang="ru-RU" altLang="ru-RU" b="1" smtClean="0"/>
              <a:t>Материалы для работы: </a:t>
            </a:r>
            <a:r>
              <a:rPr lang="ru-RU" altLang="ru-RU" smtClean="0"/>
              <a:t>крой мешочка, швейные нитки.</a:t>
            </a:r>
          </a:p>
        </p:txBody>
      </p:sp>
    </p:spTree>
    <p:extLst>
      <p:ext uri="{BB962C8B-B14F-4D97-AF65-F5344CB8AC3E}">
        <p14:creationId xmlns:p14="http://schemas.microsoft.com/office/powerpoint/2010/main" val="2684101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 работы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Сложить крой пополам лицевой стороной внутрь, уравнять боковые срезы, сколоть булавками. Отложить от боковых срезов по 15 мм (ширину шва) и провести линии с помощью линейки и карандаша.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Сметать боковые срезы рядом с намеченными линиями, удалить булавки.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Стачать боковые срезы по намеченным линиям, закрепить начало и конец строчек машинной закрепкой. Удалить нитки строчек временного назначения.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4. Обметать срезы стачного шва строчками петельных стежков.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5938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Обработка боковых срезов мешочка</a:t>
            </a:r>
            <a:endParaRPr lang="ru-RU" sz="3600" dirty="0" smtClean="0"/>
          </a:p>
        </p:txBody>
      </p:sp>
      <p:pic>
        <p:nvPicPr>
          <p:cNvPr id="19459" name="Содержимое 3" descr="3.bmp"/>
          <p:cNvPicPr>
            <a:picLocks noChangeAspect="1"/>
          </p:cNvPicPr>
          <p:nvPr/>
        </p:nvPicPr>
        <p:blipFill>
          <a:blip r:embed="rId2">
            <a:clrChange>
              <a:clrFrom>
                <a:srgbClr val="F5E1EA"/>
              </a:clrFrom>
              <a:clrTo>
                <a:srgbClr val="F5E1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" r="621"/>
          <a:stretch>
            <a:fillRect/>
          </a:stretch>
        </p:blipFill>
        <p:spPr bwMode="auto">
          <a:xfrm rot="-60000">
            <a:off x="534988" y="1876425"/>
            <a:ext cx="8037512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82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качества работы: 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   1) машинные строчки ровные по всей длине, проложены точно по намеченным линиям;                                                                                   2) начало и конец машинных строчек прочно закреплены;                                                              3) петельные стежки выполнены на одинаковом расстоянии друг от друга, без наклона;                                                                                  4) частота петельных стежков 2—3 на 10 мм строчки.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96930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571500"/>
            <a:ext cx="8229600" cy="846138"/>
          </a:xfrm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FF0000"/>
                </a:solidFill>
              </a:rPr>
              <a:t>Обработка верхнего среза мешочка краевым швом вподгибку с закрытым срезом</a:t>
            </a:r>
            <a:br>
              <a:rPr lang="ru-RU" altLang="ru-RU" sz="2800" b="1" smtClean="0">
                <a:solidFill>
                  <a:srgbClr val="FF0000"/>
                </a:solidFill>
              </a:rPr>
            </a:br>
            <a:endParaRPr lang="ru-RU" altLang="ru-RU" sz="2800" b="1" smtClean="0">
              <a:solidFill>
                <a:srgbClr val="FF0000"/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Инструменты, приспособления и принадлежности:                                                        </a:t>
            </a:r>
            <a:r>
              <a:rPr lang="ru-RU" altLang="ru-RU" smtClean="0"/>
              <a:t>игла, ножницы, напёрсток, булавки, линейка, карандаш, швейная машина, утюг.</a:t>
            </a:r>
          </a:p>
          <a:p>
            <a:pPr eaLnBrk="1" hangingPunct="1"/>
            <a:r>
              <a:rPr lang="ru-RU" altLang="ru-RU" b="1" smtClean="0"/>
              <a:t>Материалы для работы:                                                </a:t>
            </a:r>
            <a:r>
              <a:rPr lang="ru-RU" altLang="ru-RU" smtClean="0"/>
              <a:t>деталь мешочка, швейные нитки.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69889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 работы: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Подогнуть верхний срез на изнаночную сторону</a:t>
            </a:r>
            <a:br>
              <a:rPr lang="ru-RU" dirty="0" smtClean="0"/>
            </a:br>
            <a:r>
              <a:rPr lang="ru-RU" dirty="0" smtClean="0"/>
              <a:t>на 5 мм, заметать подогнутый край по сгибу.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Вывернуть изделие на лицевую сторону. Отложить</a:t>
            </a:r>
            <a:br>
              <a:rPr lang="ru-RU" dirty="0" smtClean="0"/>
            </a:br>
            <a:r>
              <a:rPr lang="ru-RU" dirty="0" smtClean="0"/>
              <a:t>от сгиба 20 мм и провести линию с помощью линейки и карандаша.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Перегнуть подогнутый край на изнаночную сторону по намеченной линии, заколоть, заметать подгиб, </a:t>
            </a:r>
            <a:r>
              <a:rPr lang="ru-RU" dirty="0" err="1" smtClean="0"/>
              <a:t>приутюжить</a:t>
            </a:r>
            <a:r>
              <a:rPr lang="ru-RU" dirty="0" smtClean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Застрочить на расстоянии 1—2 мм от края внутреннего подгиба, оставив отверстие 5—7 мм (для</a:t>
            </a:r>
            <a:br>
              <a:rPr lang="ru-RU" dirty="0" smtClean="0"/>
            </a:br>
            <a:r>
              <a:rPr lang="ru-RU" dirty="0" smtClean="0"/>
              <a:t>продёргивания шнура).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Удалить нитки строчек временного назначения. Выправить углы и швы.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09256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Обработка верхнего среза мешочка</a:t>
            </a:r>
            <a:endParaRPr lang="ru-RU" dirty="0" smtClean="0"/>
          </a:p>
        </p:txBody>
      </p:sp>
      <p:pic>
        <p:nvPicPr>
          <p:cNvPr id="23555" name="Содержимое 3" descr="3.bmp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12875"/>
            <a:ext cx="7961313" cy="4818063"/>
          </a:xfrm>
        </p:spPr>
      </p:pic>
    </p:spTree>
    <p:extLst>
      <p:ext uri="{BB962C8B-B14F-4D97-AF65-F5344CB8AC3E}">
        <p14:creationId xmlns:p14="http://schemas.microsoft.com/office/powerpoint/2010/main" val="189741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качества работы: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9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smtClean="0"/>
              <a:t>   1) углы изделия и шва хорошо выправлены; 2) ширина шва вподгибку по все длине одинакова и равна 20 мм;                                                  3) машинная строчки ровная, выполнена на расстоянии 1-2 мм от края внутреннего подгиба;                                                                                  4) оставлено отверстие для продёргивания шнура.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9784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9890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Продёргивание шнура (тесьмы, узкой ленты) и утюжка готового изделия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Инструменты, приспособления и принадлежности:                                                        </a:t>
            </a:r>
            <a:r>
              <a:rPr lang="ru-RU" altLang="ru-RU" smtClean="0"/>
              <a:t>игла, ножницы, булавка, напёрсток, утюг.</a:t>
            </a:r>
          </a:p>
          <a:p>
            <a:pPr eaLnBrk="1" hangingPunct="1"/>
            <a:r>
              <a:rPr lang="ru-RU" altLang="ru-RU" b="1" smtClean="0"/>
              <a:t>Материалы для работы:                                             </a:t>
            </a:r>
            <a:r>
              <a:rPr lang="ru-RU" altLang="ru-RU" smtClean="0"/>
              <a:t>мешочек, шнур (тесьма, узкая лента), швейные нитки.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86729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9175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 работы: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000125"/>
            <a:ext cx="8401050" cy="51260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Продёрнуть шнур  в  отверстие шва.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Соединить концы шнура косыми стежками.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Отутюжить готовое изделие.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качества работы: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    1) концы шнура соединены прочно;                          2) изделие хорошо отутюжено.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CDCDC"/>
              </a:clrFrom>
              <a:clrTo>
                <a:srgbClr val="DCDC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600325"/>
            <a:ext cx="2043112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33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904</Words>
  <Application>Microsoft Office PowerPoint</Application>
  <PresentationFormat>Экран (4:3)</PresentationFormat>
  <Paragraphs>106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Times New Roman</vt:lpstr>
      <vt:lpstr>Тема Office</vt:lpstr>
      <vt:lpstr>1_Тема Office</vt:lpstr>
      <vt:lpstr>Электронное приложение  к урокам по теме  «Мешочек»</vt:lpstr>
      <vt:lpstr>Мешочек </vt:lpstr>
      <vt:lpstr>План описания изделия</vt:lpstr>
      <vt:lpstr>Презентация PowerPoint</vt:lpstr>
      <vt:lpstr>Презентация PowerPoint</vt:lpstr>
      <vt:lpstr>Деталь кроя</vt:lpstr>
      <vt:lpstr>Определение боковых и верхних срезов  </vt:lpstr>
      <vt:lpstr>Варианты аппликации для     отделки мешочка </vt:lpstr>
      <vt:lpstr>Обработка мешочка</vt:lpstr>
      <vt:lpstr>ВОПРОСЫ </vt:lpstr>
      <vt:lpstr>Задания</vt:lpstr>
      <vt:lpstr>План   пошива  мешочка</vt:lpstr>
      <vt:lpstr>ПРАКТИЧЕСКИЕ РАБОТЫ ПО ПОШИВУ МЕШОЧКА ДЛЯ ХРАНЕНИЯ РАБОТ</vt:lpstr>
      <vt:lpstr>ПРАКТИЧЕСКАЯ   РАБОТА  Выполнение отделки мешочка аппликацией </vt:lpstr>
      <vt:lpstr>Выполнение отделки мешочка аппликацией </vt:lpstr>
      <vt:lpstr>Обработка боковых срезов кроя мешочка стачным швом и обработка срезов стачного шва обмёточными строчками петельных стежков </vt:lpstr>
      <vt:lpstr>Ход работы</vt:lpstr>
      <vt:lpstr>Обработка боковых срезов мешочка</vt:lpstr>
      <vt:lpstr>Проверка качества работы: </vt:lpstr>
      <vt:lpstr>Обработка верхнего среза мешочка краевым швом вподгибку с закрытым срезом </vt:lpstr>
      <vt:lpstr>Ход работы:</vt:lpstr>
      <vt:lpstr>Обработка верхнего среза мешочка</vt:lpstr>
      <vt:lpstr>Проверка качества работы:</vt:lpstr>
      <vt:lpstr>Продёргивание шнура (тесьмы, узкой ленты) и утюжка готового изделия </vt:lpstr>
      <vt:lpstr>Ход работы: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Электронное приложение  к урокам по теме  «Мешочек»</dc:title>
  <dc:creator>RePack by Diakov</dc:creator>
  <cp:lastModifiedBy>RePack by Diakov</cp:lastModifiedBy>
  <cp:revision>1</cp:revision>
  <dcterms:created xsi:type="dcterms:W3CDTF">2020-05-13T17:56:17Z</dcterms:created>
  <dcterms:modified xsi:type="dcterms:W3CDTF">2020-05-13T17:59:16Z</dcterms:modified>
</cp:coreProperties>
</file>