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4" r:id="rId3"/>
    <p:sldId id="286" r:id="rId4"/>
    <p:sldId id="285" r:id="rId5"/>
    <p:sldId id="267" r:id="rId6"/>
    <p:sldId id="278" r:id="rId7"/>
    <p:sldId id="268" r:id="rId8"/>
    <p:sldId id="264" r:id="rId9"/>
    <p:sldId id="269" r:id="rId10"/>
    <p:sldId id="279" r:id="rId11"/>
    <p:sldId id="280" r:id="rId12"/>
    <p:sldId id="271" r:id="rId13"/>
    <p:sldId id="272" r:id="rId14"/>
    <p:sldId id="261" r:id="rId15"/>
    <p:sldId id="263" r:id="rId16"/>
    <p:sldId id="281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CC99"/>
    <a:srgbClr val="CC0099"/>
    <a:srgbClr val="CC3300"/>
    <a:srgbClr val="6A3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3" d="100"/>
          <a:sy n="73" d="100"/>
        </p:scale>
        <p:origin x="-129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.jpeg"/><Relationship Id="rId7" Type="http://schemas.openxmlformats.org/officeDocument/2006/relationships/image" Target="../media/image3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ÐÐ°ÑÑÐ¸Ð½ÐºÐ¸ Ð¿Ð¾ Ð·Ð°Ð¿ÑÐ¾ÑÑ ÑÐ¾Ð½ Ð´Ð»Ñ Ð¿ÑÐµÐ·ÐµÐ½ÑÐ°ÑÐ¸Ð¸ Ð¼Ð¾ÑÑÐºÐ¾Ð¹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21864" r="2139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57356" y="7143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500042"/>
            <a:ext cx="7572428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3200" b="1" dirty="0" smtClean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3200" b="1" dirty="0" smtClean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</a:t>
            </a:r>
            <a:r>
              <a:rPr lang="kk-KZ" sz="32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юль </a:t>
            </a:r>
            <a:r>
              <a:rPr lang="ru-RU" sz="32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Верн </a:t>
            </a:r>
            <a:r>
              <a:rPr lang="ru-RU" sz="32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«Дети капитана Гранта»</a:t>
            </a:r>
            <a:r>
              <a:rPr lang="ru-RU" sz="3200" b="1" cap="none" spc="0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r>
              <a:rPr lang="kk-K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Море, музыка и свобода –</a:t>
            </a:r>
          </a:p>
          <a:p>
            <a:pPr algn="r"/>
            <a:r>
              <a:rPr lang="kk-KZ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kk-K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 все, что я люблю.</a:t>
            </a:r>
          </a:p>
          <a:p>
            <a:pPr algn="r"/>
            <a:r>
              <a:rPr lang="kk-K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Жюль Верн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40" name="Picture 8" descr="ÐÐ°ÑÑÐ¸Ð½ÐºÐ¸ Ð¿Ð¾ Ð·Ð°Ð¿ÑÐ¾ÑÑ ÐºÐ¾ÑÐ°Ð±Ð»Ð¸Ðº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4" cstate="print"/>
          <a:srcRect l="7500" t="5792" r="7500" b="4208"/>
          <a:stretch>
            <a:fillRect/>
          </a:stretch>
        </p:blipFill>
        <p:spPr bwMode="auto">
          <a:xfrm>
            <a:off x="763945" y="3717032"/>
            <a:ext cx="2556284" cy="2706653"/>
          </a:xfrm>
          <a:prstGeom prst="ellipse">
            <a:avLst/>
          </a:prstGeom>
          <a:noFill/>
        </p:spPr>
      </p:pic>
    </p:spTree>
  </p:cSld>
  <p:clrMapOvr>
    <a:masterClrMapping/>
  </p:clrMapOvr>
  <p:transition spd="slow">
    <p:split orient="vert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1297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Сегодня на уроке вы: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отправитесь в путешествие по страницам одной из известнейших книг Ж.Верна «Дети капитана Гранта»;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- научитесь пользоваться не только ознакомительным, но и аналитическим чтением;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- будете излагать содержание прочитанных глав подробно, сжато, выборочно; осуществлять анализ и синтез; строить рассуждения.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5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5" y="-142900"/>
            <a:ext cx="9144025" cy="7000900"/>
          </a:xfrm>
          <a:prstGeom prst="rect">
            <a:avLst/>
          </a:prstGeom>
          <a:noFill/>
        </p:spPr>
      </p:pic>
      <p:sp>
        <p:nvSpPr>
          <p:cNvPr id="1026" name="AutoShape 2" descr="Картинки по запросу обложки книг ж. вер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обложки книг ж. вер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8" descr="Картинки по запросу дети капитана гранта карти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1820120" cy="228601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1259632" y="332656"/>
            <a:ext cx="6912768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Верите ли вы, что возможно такое?</a:t>
            </a:r>
          </a:p>
          <a:p>
            <a:pPr algn="ctr"/>
            <a:endParaRPr lang="kk-KZ" sz="4400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kk-KZ" sz="2000" dirty="0" smtClean="0">
                <a:ln w="18415" cmpd="sng">
                  <a:solidFill>
                    <a:srgbClr val="0070C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Дерево с огромными ветвями. На нем несколько гнезд, в каждом из которых сидит человек.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n w="18415" cmpd="sng">
                  <a:solidFill>
                    <a:srgbClr val="0070C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Огромный кондор, который держит в когтях мальчика. 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n w="18415" cmpd="sng">
                  <a:solidFill>
                    <a:srgbClr val="0070C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Рыба-молот с бутылкой.</a:t>
            </a:r>
            <a:endParaRPr lang="ru-RU" sz="2000" dirty="0" smtClean="0">
              <a:ln w="18415" cmpd="sng">
                <a:solidFill>
                  <a:srgbClr val="0070C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385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5" y="-142900"/>
            <a:ext cx="9144025" cy="7000900"/>
          </a:xfrm>
          <a:prstGeom prst="rect">
            <a:avLst/>
          </a:prstGeom>
          <a:noFill/>
        </p:spPr>
      </p:pic>
      <p:sp>
        <p:nvSpPr>
          <p:cNvPr id="1026" name="AutoShape 2" descr="Картинки по запросу обложки книг ж. вер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обложки книг ж. вер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76872"/>
            <a:ext cx="1785950" cy="2768224"/>
          </a:xfrm>
          <a:prstGeom prst="rect">
            <a:avLst/>
          </a:prstGeom>
          <a:noFill/>
        </p:spPr>
      </p:pic>
      <p:pic>
        <p:nvPicPr>
          <p:cNvPr id="1032" name="Picture 8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4181475"/>
            <a:ext cx="1704975" cy="2676525"/>
          </a:xfrm>
          <a:prstGeom prst="rect">
            <a:avLst/>
          </a:prstGeom>
          <a:noFill/>
        </p:spPr>
      </p:pic>
      <p:pic>
        <p:nvPicPr>
          <p:cNvPr id="13" name="Picture 8" descr="Картинки по запросу дети капитана гранта карти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0"/>
            <a:ext cx="1820120" cy="228601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059832" y="332656"/>
            <a:ext cx="4752528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«Дети капитана Гранта»</a:t>
            </a:r>
          </a:p>
          <a:p>
            <a:pPr algn="ctr"/>
            <a:r>
              <a:rPr lang="ru-RU" sz="4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являются частью трилогии </a:t>
            </a:r>
          </a:p>
          <a:p>
            <a:pPr algn="ctr"/>
            <a:r>
              <a:rPr lang="ru-RU" sz="4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 капитане Немо.</a:t>
            </a:r>
            <a:endParaRPr lang="ru-RU" sz="4400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536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5136" y="3933056"/>
            <a:ext cx="4438864" cy="2737300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85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</a:t>
            </a:r>
            <a:endParaRPr lang="ru-RU" dirty="0"/>
          </a:p>
        </p:txBody>
      </p:sp>
      <p:pic>
        <p:nvPicPr>
          <p:cNvPr id="8" name="Picture 2" descr="Картинки по запросу жюль вер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3367791" cy="471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540165" y="500042"/>
            <a:ext cx="5627310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dirty="0" err="1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Жюль</a:t>
            </a:r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000" dirty="0" err="1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Габриэль</a:t>
            </a:r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Верн – </a:t>
            </a: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французский писатель,</a:t>
            </a: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классик приключенческой</a:t>
            </a: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литературы, основоположник</a:t>
            </a: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научной фантастики.</a:t>
            </a:r>
          </a:p>
          <a:p>
            <a:pPr algn="ctr"/>
            <a:endParaRPr lang="ru-RU" sz="3000" dirty="0" smtClean="0">
              <a:ln w="18415" cmpd="sng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статистике ЮНЕСКО </a:t>
            </a: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книги Ж.Верна занимают </a:t>
            </a:r>
          </a:p>
          <a:p>
            <a:pPr algn="ctr"/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второе место в мире по </a:t>
            </a:r>
            <a:r>
              <a:rPr lang="ru-RU" sz="3000" dirty="0" err="1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</a:t>
            </a:r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3000" dirty="0" err="1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реводимости</a:t>
            </a:r>
            <a:r>
              <a:rPr lang="ru-RU" sz="30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, уступая А. Кристи</a:t>
            </a:r>
          </a:p>
          <a:p>
            <a:pPr algn="ctr"/>
            <a:endParaRPr lang="ru-RU" sz="3000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5357826"/>
            <a:ext cx="27334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1828 -1905 г.г.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4" name="AutoShape 2" descr="Картинки по запросу обложки книг ж. вер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6" name="Picture 4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1797902" cy="2357454"/>
          </a:xfrm>
          <a:prstGeom prst="rect">
            <a:avLst/>
          </a:prstGeom>
          <a:noFill/>
        </p:spPr>
      </p:pic>
      <p:pic>
        <p:nvPicPr>
          <p:cNvPr id="33800" name="Picture 8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348880"/>
            <a:ext cx="1571624" cy="2444748"/>
          </a:xfrm>
          <a:prstGeom prst="rect">
            <a:avLst/>
          </a:prstGeom>
          <a:noFill/>
        </p:spPr>
      </p:pic>
      <p:pic>
        <p:nvPicPr>
          <p:cNvPr id="33802" name="Picture 10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429108"/>
            <a:ext cx="1610461" cy="2428892"/>
          </a:xfrm>
          <a:prstGeom prst="rect">
            <a:avLst/>
          </a:prstGeom>
          <a:noFill/>
        </p:spPr>
      </p:pic>
      <p:pic>
        <p:nvPicPr>
          <p:cNvPr id="33806" name="Picture 14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428604"/>
            <a:ext cx="1547230" cy="2428892"/>
          </a:xfrm>
          <a:prstGeom prst="rect">
            <a:avLst/>
          </a:prstGeom>
          <a:noFill/>
        </p:spPr>
      </p:pic>
      <p:pic>
        <p:nvPicPr>
          <p:cNvPr id="33808" name="Picture 16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2636912"/>
            <a:ext cx="1571624" cy="244474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000496" y="1142984"/>
            <a:ext cx="514350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Книги Ж.Верна </a:t>
            </a:r>
            <a:r>
              <a:rPr lang="ru-RU" sz="3200" dirty="0" err="1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переве</a:t>
            </a:r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3200" dirty="0" err="1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дены</a:t>
            </a:r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 148 языков мира.</a:t>
            </a:r>
          </a:p>
          <a:p>
            <a:pPr algn="ctr"/>
            <a:endParaRPr lang="ru-RU" sz="3200" dirty="0" smtClean="0">
              <a:ln w="1841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Практически все романы </a:t>
            </a:r>
          </a:p>
          <a:p>
            <a:pPr algn="ctr"/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писателя содержат пред-</a:t>
            </a:r>
          </a:p>
          <a:p>
            <a:pPr algn="ctr"/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сказания и открытия. </a:t>
            </a:r>
            <a:endParaRPr lang="ru-RU" sz="3200" dirty="0">
              <a:ln w="1841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3798" name="Picture 6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4293096"/>
            <a:ext cx="1824037" cy="2328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</a:t>
            </a:r>
            <a:endParaRPr lang="ru-RU" dirty="0"/>
          </a:p>
        </p:txBody>
      </p:sp>
      <p:pic>
        <p:nvPicPr>
          <p:cNvPr id="9" name="Picture 12" descr="Картинки по запросу обложки книг ж. вер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42852"/>
            <a:ext cx="1757362" cy="240722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071770" y="0"/>
            <a:ext cx="6072230" cy="59862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интересно</a:t>
            </a:r>
          </a:p>
          <a:p>
            <a:pPr algn="just"/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Все фантастические идеи, которые описал Ж.Верн в своих романах позже были изобретены: самолет, вертолет, видеосвязь, телевидение, транспорт, тоннель под Ла-Маншем, освоение космоса и морских глубин.</a:t>
            </a:r>
          </a:p>
          <a:p>
            <a:pPr algn="ctr"/>
            <a:endParaRPr lang="ru-RU" sz="27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/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Более 200 художественных фильмов было снято по романам Ж.Верна. </a:t>
            </a:r>
          </a:p>
          <a:p>
            <a:pPr algn="just"/>
            <a:endParaRPr lang="ru-RU" sz="27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/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Лунный кратер «</a:t>
            </a:r>
            <a:r>
              <a:rPr lang="ru-RU" sz="27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Жюль</a:t>
            </a:r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Верн»</a:t>
            </a:r>
          </a:p>
          <a:p>
            <a:pPr algn="just"/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примыкает к Морю Мечты…</a:t>
            </a:r>
          </a:p>
        </p:txBody>
      </p:sp>
      <p:sp>
        <p:nvSpPr>
          <p:cNvPr id="16386" name="AutoShape 2" descr="https://i.mycdn.me/image?id=480645880368&amp;t=52&amp;plc=WEB&amp;tkn=*8AgoHs8g4aO_Q0MfXgtFLvyJM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https://i.mycdn.me/image?id=480645880368&amp;t=52&amp;plc=WEB&amp;tkn=*8AgoHs8g4aO_Q0MfXgtFLvyJM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https://i.mycdn.me/image?id=480645880368&amp;t=52&amp;plc=WEB&amp;tkn=*8AgoHs8g4aO_Q0MfXgtFLvyJM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Картинки по запросу жан-жюль верн жюль верн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Картинки по запросу жан-жюль верн жюль верн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6" name="AutoShape 12" descr="Картинки по запросу жан-жюль верн жюль верн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8" name="AutoShape 14" descr="Картинки по запросу жан-жюль верн жюль верн кни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9" name="Picture 15" descr="D:\СТУДЕНТЫ\Downloads\скачанные файлы (2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2214554"/>
            <a:ext cx="1752600" cy="260985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4714884"/>
            <a:ext cx="41433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Книга внука писателя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Жан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Жюль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Верна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 своем знаменитом деде,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которую он писал 40 лет.   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343939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929190" y="1000108"/>
            <a:ext cx="37862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4876" y="3286124"/>
            <a:ext cx="7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79197" y="1000108"/>
            <a:ext cx="5211875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Все началось с письма в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бутылке, которое оказалось 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желудке огромной рыбы.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 письме на трех языках 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шла речь о крушении судна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«Британия», где капитаном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был Гарри Грант.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живых осталось три </a:t>
            </a:r>
            <a:r>
              <a:rPr lang="ru-RU" sz="3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челове</a:t>
            </a:r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3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</a:t>
            </a:r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 которые высадились на 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острове и ждут помощи.</a:t>
            </a:r>
          </a:p>
          <a:p>
            <a:pPr algn="ctr"/>
            <a:r>
              <a:rPr lang="ru-RU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357166"/>
            <a:ext cx="1491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Итак…</a:t>
            </a:r>
            <a:endParaRPr lang="ru-RU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6386" name="Picture 2" descr="Картинки по запросу кадры из фильма дети капитана гранта 19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714884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55620"/>
          </a:xfrm>
        </p:spPr>
        <p:txBody>
          <a:bodyPr/>
          <a:lstStyle/>
          <a:p>
            <a:r>
              <a:rPr lang="ru-RU" dirty="0" smtClean="0"/>
              <a:t>                     </a:t>
            </a:r>
            <a:endParaRPr lang="ru-RU" dirty="0"/>
          </a:p>
        </p:txBody>
      </p:sp>
      <p:pic>
        <p:nvPicPr>
          <p:cNvPr id="13314" name="Picture 2" descr="Картинки по запросу иллюстрации и кадры из фильмов по книге дети капитана гран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00042"/>
            <a:ext cx="4360181" cy="464347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980728"/>
            <a:ext cx="4913332" cy="48628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Английское адмиралтейство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тказывается организовать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спасательную экспедицию.</a:t>
            </a:r>
          </a:p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Тогда лорд </a:t>
            </a:r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Гленорван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его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жена решают сделать все 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возможное, чтобы отыскать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апитана Гранта.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Они знакомятся с детьми </a:t>
            </a:r>
          </a:p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Гарри Гранта – Мэри и </a:t>
            </a:r>
          </a:p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Робертом</a:t>
            </a:r>
          </a:p>
          <a:p>
            <a:pPr algn="ctr"/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29256" y="5286388"/>
            <a:ext cx="30235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Паровая яхта </a:t>
            </a:r>
          </a:p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Дункан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dir="in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4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0"/>
            <a:ext cx="2073139" cy="2954473"/>
          </a:xfrm>
          <a:prstGeom prst="rect">
            <a:avLst/>
          </a:prstGeom>
          <a:noFill/>
        </p:spPr>
      </p:pic>
      <p:pic>
        <p:nvPicPr>
          <p:cNvPr id="7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0"/>
            <a:ext cx="1785950" cy="2302935"/>
          </a:xfrm>
          <a:prstGeom prst="rect">
            <a:avLst/>
          </a:prstGeom>
          <a:noFill/>
        </p:spPr>
      </p:pic>
      <p:sp>
        <p:nvSpPr>
          <p:cNvPr id="2050" name="AutoShape 2" descr="https://data.fantlab.ru/images/editions/big/310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D:\СТУДЕНТЫ\Downloads\3108.jpg"/>
          <p:cNvPicPr>
            <a:picLocks noChangeAspect="1" noChangeArrowheads="1"/>
          </p:cNvPicPr>
          <p:nvPr/>
        </p:nvPicPr>
        <p:blipFill>
          <a:blip r:embed="rId5" cstate="print"/>
          <a:srcRect t="28846"/>
          <a:stretch>
            <a:fillRect/>
          </a:stretch>
        </p:blipFill>
        <p:spPr bwMode="auto">
          <a:xfrm>
            <a:off x="1785918" y="4286232"/>
            <a:ext cx="2224238" cy="2571768"/>
          </a:xfrm>
          <a:prstGeom prst="rect">
            <a:avLst/>
          </a:prstGeom>
          <a:noFill/>
        </p:spPr>
      </p:pic>
      <p:sp>
        <p:nvSpPr>
          <p:cNvPr id="2053" name="AutoShape 5" descr="https://data.fantlab.ru/images/editions/plus/big/145320_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7" descr="https://data.fantlab.ru/images/editions/plus/big/145320_3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7" name="AutoShape 9" descr="chrome://fileicon/D%3A%5C%D0%A1%D0%A2%D0%A3%D0%94%D0%95%D0%9D%D0%A2%D0%AB%5CDownloads%5C145320_30.jpg?scale=1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5" descr="D:\СТУДЕНТЫ\Downloads\145320_30.jpg"/>
          <p:cNvPicPr>
            <a:picLocks noChangeAspect="1" noChangeArrowheads="1"/>
          </p:cNvPicPr>
          <p:nvPr/>
        </p:nvPicPr>
        <p:blipFill>
          <a:blip r:embed="rId6" cstate="print"/>
          <a:srcRect l="49062"/>
          <a:stretch>
            <a:fillRect/>
          </a:stretch>
        </p:blipFill>
        <p:spPr bwMode="auto">
          <a:xfrm>
            <a:off x="0" y="2928934"/>
            <a:ext cx="2222212" cy="285752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714876" y="285728"/>
            <a:ext cx="4429124" cy="61247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Много приключений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пришлось пережить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геро-ям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на пути к цели: плен, извержение вулкана,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пиратов, пожар,  наводнение, схватку с 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крокодилами… А в итоге совершить кругосветное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путешествие.  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всегда они выходили с честью изо всех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непри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ятностей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еще более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утве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вердившись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своих на –</a:t>
            </a:r>
          </a:p>
          <a:p>
            <a:pPr algn="ctr"/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мерениях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       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" name="Picture 2" descr="Картинки по запросу дети капитана гранта посадка на суш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1714488"/>
            <a:ext cx="2028839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AutoShape 2" descr="chrome://fileicon/D%3A%5C%D0%A1%D0%A2%D0%A3%D0%94%D0%95%D0%9D%D0%A2%D0%AB%5CDownloads%5C145320_30.jpg?scale=1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hrome://fileicon/D%3A%5C%D0%A1%D0%A2%D0%A3%D0%94%D0%95%D0%9D%D0%A2%D0%AB%5CDownloads%5C145320_30.jpg?scale=1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5" descr="D:\СТУДЕНТЫ\Downloads\скачанные файлы (2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0"/>
            <a:ext cx="5214974" cy="4049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3714752"/>
            <a:ext cx="871543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В романе много веселых страниц. Рассея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нный, но ужасно      умный - «ходячая энциклопедия» знаменитый ученый-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географ 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Жак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Паганель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вносит особый дух, улыбку и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непо-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средственность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компанию. К нему сразу проникаешься 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глубокой симпатией. И этот «кабинетный ученый»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стано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вится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добрым попутчиком и другом. Он с честью разделит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 тяготы и приключения в поисках капитана. 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</a:t>
            </a:r>
            <a:endParaRPr lang="ru-RU" dirty="0"/>
          </a:p>
        </p:txBody>
      </p:sp>
      <p:pic>
        <p:nvPicPr>
          <p:cNvPr id="14338" name="Picture 2" descr="Картинки по запросу кадры из фильма дети капитана гранта 19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857628"/>
            <a:ext cx="3571900" cy="2214578"/>
          </a:xfrm>
          <a:prstGeom prst="rect">
            <a:avLst/>
          </a:prstGeom>
          <a:noFill/>
        </p:spPr>
      </p:pic>
      <p:pic>
        <p:nvPicPr>
          <p:cNvPr id="9" name="Picture 2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857364"/>
            <a:ext cx="3071834" cy="2332728"/>
          </a:xfrm>
          <a:prstGeom prst="rect">
            <a:avLst/>
          </a:prstGeom>
          <a:noFill/>
        </p:spPr>
      </p:pic>
      <p:pic>
        <p:nvPicPr>
          <p:cNvPr id="14340" name="Picture 4" descr="Картинки по запросу кадры из фильма дети капитана гранта 19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1643050"/>
            <a:ext cx="2896496" cy="2114552"/>
          </a:xfrm>
          <a:prstGeom prst="rect">
            <a:avLst/>
          </a:prstGeom>
          <a:noFill/>
        </p:spPr>
      </p:pic>
      <p:pic>
        <p:nvPicPr>
          <p:cNvPr id="14342" name="Picture 6" descr="Картинки по запросу кадры из фильма дети капитана гранта 193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6" y="4214818"/>
            <a:ext cx="3013111" cy="218823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0"/>
            <a:ext cx="771530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Одной из лучших экранизаций знаменитой книги стал фильм «Дети к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апитана Гранта»1936 года (СССР, </a:t>
            </a: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Мосфильм, </a:t>
            </a:r>
          </a:p>
          <a:p>
            <a:pPr algn="ctr"/>
            <a:r>
              <a:rPr lang="ru-RU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реж</a:t>
            </a: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В.Вайншток)</a:t>
            </a:r>
            <a:endParaRPr lang="ru-RU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trips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Картинки по запросу жюль верн дети капитана гранта мери"/>
          <p:cNvPicPr>
            <a:picLocks noChangeAspect="1" noChangeArrowheads="1"/>
          </p:cNvPicPr>
          <p:nvPr/>
        </p:nvPicPr>
        <p:blipFill>
          <a:blip r:embed="rId4" cstate="print"/>
          <a:srcRect l="10769" t="19704" r="10769" b="6404"/>
          <a:stretch>
            <a:fillRect/>
          </a:stretch>
        </p:blipFill>
        <p:spPr bwMode="auto">
          <a:xfrm>
            <a:off x="3428992" y="1428736"/>
            <a:ext cx="2582484" cy="30382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266" name="Picture 2" descr="Картинки по запросу в поисках капитана гранта 1985 кадры из фильм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000108"/>
            <a:ext cx="2457450" cy="1857376"/>
          </a:xfrm>
          <a:prstGeom prst="rect">
            <a:avLst/>
          </a:prstGeom>
          <a:noFill/>
        </p:spPr>
      </p:pic>
      <p:pic>
        <p:nvPicPr>
          <p:cNvPr id="11270" name="Picture 6" descr="Картинки по запросу в поисках капитана гранта 1985 кадры из фильм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5143512"/>
            <a:ext cx="2814636" cy="1514475"/>
          </a:xfrm>
          <a:prstGeom prst="rect">
            <a:avLst/>
          </a:prstGeom>
          <a:noFill/>
        </p:spPr>
      </p:pic>
      <p:pic>
        <p:nvPicPr>
          <p:cNvPr id="11272" name="Picture 8" descr="Картинки по запросу в поисках капитана гранта 1985 кадры из фильм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3071810"/>
            <a:ext cx="2390775" cy="1914525"/>
          </a:xfrm>
          <a:prstGeom prst="rect">
            <a:avLst/>
          </a:prstGeom>
          <a:noFill/>
        </p:spPr>
      </p:pic>
      <p:pic>
        <p:nvPicPr>
          <p:cNvPr id="11274" name="Picture 10" descr="Картинки по запросу в поисках капитана гранта 1985 кадры из фильм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929198"/>
            <a:ext cx="2372091" cy="1785938"/>
          </a:xfrm>
          <a:prstGeom prst="rect">
            <a:avLst/>
          </a:prstGeom>
          <a:noFill/>
        </p:spPr>
      </p:pic>
      <p:pic>
        <p:nvPicPr>
          <p:cNvPr id="11276" name="Picture 12" descr="Картинки по запросу в поисках капитана гранта 1985 кадры из фильм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7224" y="2928934"/>
            <a:ext cx="2495550" cy="1828800"/>
          </a:xfrm>
          <a:prstGeom prst="rect">
            <a:avLst/>
          </a:prstGeom>
          <a:noFill/>
        </p:spPr>
      </p:pic>
      <p:pic>
        <p:nvPicPr>
          <p:cNvPr id="11278" name="Picture 14" descr="Картинки по запросу в поисках капитана гранта 1985 кадры из фильма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58" y="4714884"/>
            <a:ext cx="2657644" cy="1857388"/>
          </a:xfrm>
          <a:prstGeom prst="rect">
            <a:avLst/>
          </a:prstGeom>
          <a:noFill/>
        </p:spPr>
      </p:pic>
      <p:pic>
        <p:nvPicPr>
          <p:cNvPr id="11280" name="Picture 16" descr="В поисках капитана Гранта (1985) - фото №5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12" y="928670"/>
            <a:ext cx="2667019" cy="200026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00034" y="0"/>
            <a:ext cx="864396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1985 году снят мини-сериал «В поисках  капитана</a:t>
            </a:r>
          </a:p>
          <a:p>
            <a:pPr algn="just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Гранта» ( СССР,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олгария </a:t>
            </a:r>
            <a:r>
              <a:rPr lang="ru-RU" sz="2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реж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С.Говорухин)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2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</a:t>
            </a:r>
            <a:endParaRPr lang="ru-RU" dirty="0"/>
          </a:p>
        </p:txBody>
      </p:sp>
      <p:pic>
        <p:nvPicPr>
          <p:cNvPr id="18440" name="Picture 8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28604"/>
            <a:ext cx="2500330" cy="343099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786050" y="357166"/>
            <a:ext cx="635795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Сюжет этой увлекательной истории захватывает с первой страницы. Проникаешься глубоким уважением к главным героям.</a:t>
            </a:r>
          </a:p>
          <a:p>
            <a:pPr algn="just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У Ж.Верна всегда побеждает добро и справедливость. Даже отрицательные персонажи </a:t>
            </a:r>
            <a:r>
              <a:rPr lang="ru-RU" sz="3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остают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3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ся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памяти, доказывая нам, читателям, что предательство и коварство не лучшее, чем может гордиться человек.</a:t>
            </a:r>
          </a:p>
          <a:p>
            <a:pPr algn="just"/>
            <a:endParaRPr lang="ru-RU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2" name="Picture 4" descr="http://crimea.ria.ru/images/110646/47/11064647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0401" y="4929174"/>
            <a:ext cx="3033599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</a:t>
            </a:r>
            <a:endParaRPr lang="ru-RU" dirty="0"/>
          </a:p>
        </p:txBody>
      </p:sp>
      <p:pic>
        <p:nvPicPr>
          <p:cNvPr id="1026" name="Picture 2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3286124"/>
            <a:ext cx="2289226" cy="3286148"/>
          </a:xfrm>
          <a:prstGeom prst="rect">
            <a:avLst/>
          </a:prstGeom>
          <a:noFill/>
        </p:spPr>
      </p:pic>
      <p:pic>
        <p:nvPicPr>
          <p:cNvPr id="7" name="Picture 6" descr="Картинки по запросу дети капитана гранта посадка на суш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214290"/>
            <a:ext cx="2062460" cy="32861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3528" y="908720"/>
            <a:ext cx="5870456" cy="56630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В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книге Ж.Верна «Дети капитана</a:t>
            </a:r>
          </a:p>
          <a:p>
            <a:pPr algn="just"/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Гранта»: увлекательный сюж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ет</a:t>
            </a: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искренность и отзывчивость героев, и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 желание </a:t>
            </a: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придти на помощь, даже если э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 будет непросто.</a:t>
            </a:r>
          </a:p>
          <a:p>
            <a:pPr algn="just"/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Она учит ценить все, что у тебя есть, любить и понимать своих близких.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/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ru-RU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 dir="l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 descr="http://wallpaperdisk.com/wallpapers/Crystal-Artistic-Designs/zong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-214338"/>
            <a:ext cx="9144000" cy="7215190"/>
          </a:xfrm>
          <a:prstGeom prst="rect">
            <a:avLst/>
          </a:prstGeom>
          <a:noFill/>
        </p:spPr>
      </p:pic>
      <p:sp>
        <p:nvSpPr>
          <p:cNvPr id="36866" name="AutoShape 2" descr="Картинки по запросу французские монеты с изображением ж.вер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42976" y="692696"/>
            <a:ext cx="7000924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Прокомментируйте ситуации по ключевым словам.</a:t>
            </a:r>
          </a:p>
          <a:p>
            <a:endParaRPr lang="kk-KZ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Акула, бутылка.</a:t>
            </a: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Записка, три языка.</a:t>
            </a: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Хижина, лавина, гуанако.</a:t>
            </a: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Землетрясение, Роберт.</a:t>
            </a: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Кондор, Талькав.</a:t>
            </a: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Красные волки, Таука.</a:t>
            </a:r>
          </a:p>
          <a:p>
            <a:pPr marL="457200" indent="-457200">
              <a:buFontTx/>
              <a:buChar char="-"/>
            </a:pP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Наводнение, птичья жизнь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876" name="AutoShape 12" descr="https://news.euro-coins.info/wp-content/uploads/2011/03/fr-2005-verne-02-2-250x2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8" name="AutoShape 14" descr="https://news.euro-coins.info/wp-content/uploads/2011/03/fr-2005-verne-13-2-250x2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0" name="AutoShape 16" descr="https://news.euro-coins.info/wp-content/uploads/2011/03/fr-2005-verne-13-2-250x2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5057" r="994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49755" y="548680"/>
            <a:ext cx="813690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привык за победу бороться</a:t>
            </a:r>
          </a:p>
          <a:p>
            <a:pPr algn="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нами вместе пускай запоет.</a:t>
            </a:r>
          </a:p>
          <a:p>
            <a:pPr algn="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весел – тот смеется, </a:t>
            </a:r>
          </a:p>
          <a:p>
            <a:pPr algn="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хочет – тот добьется,</a:t>
            </a:r>
          </a:p>
          <a:p>
            <a:pPr algn="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 ищет – тот всегда найдет</a:t>
            </a:r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r"/>
            <a:endParaRPr lang="kk-KZ" sz="2800" b="1" dirty="0" smtClean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kk-KZ" sz="2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k-KZ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Домашнее задание:</a:t>
            </a:r>
          </a:p>
          <a:p>
            <a:pPr marL="514350" indent="-514350">
              <a:buAutoNum type="arabicPeriod"/>
            </a:pPr>
            <a:r>
              <a:rPr lang="kk-KZ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Прочитайте главы из романа Ж.Верна «Дети капитана Гранта».</a:t>
            </a:r>
          </a:p>
          <a:p>
            <a:pPr marL="514350" indent="-514350">
              <a:buAutoNum type="arabicPeriod"/>
            </a:pPr>
            <a:r>
              <a:rPr lang="kk-KZ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Продолжите сюжетную линию прочитанной главы, используя ключевые слова.</a:t>
            </a:r>
          </a:p>
          <a:p>
            <a:r>
              <a:rPr lang="kk-KZ" sz="2800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Находит бутылку -  в записке сообщается </a:t>
            </a:r>
            <a:r>
              <a:rPr lang="kk-KZ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  .....   </a:t>
            </a:r>
          </a:p>
          <a:p>
            <a:r>
              <a:rPr lang="kk-KZ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т.д.</a:t>
            </a:r>
          </a:p>
          <a:p>
            <a:pPr marL="514350" indent="-514350">
              <a:buAutoNum type="arabicPeriod"/>
            </a:pPr>
            <a:endParaRPr lang="ru-RU" sz="28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628</Words>
  <Application>Microsoft Office PowerPoint</Application>
  <PresentationFormat>Экран (4:3)</PresentationFormat>
  <Paragraphs>124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Сегодня на уроке вы: - отправитесь в путешествие по страницам одной из известнейших книг Ж.Верна «Дети капитана Гранта»; - научитесь пользоваться не только ознакомительным, но и аналитическим чтением; - будете излагать содержание прочитанных глав подробно, сжато, выборочно; осуществлять анализ и синтез; строить рассуждения.</vt:lpstr>
      <vt:lpstr>Презентация PowerPoint</vt:lpstr>
      <vt:lpstr>Презентация PowerPoint</vt:lpstr>
      <vt:lpstr>                            </vt:lpstr>
      <vt:lpstr>Презентация PowerPoint</vt:lpstr>
      <vt:lpstr>                           </vt:lpstr>
      <vt:lpstr>                      </vt:lpstr>
      <vt:lpstr>                     </vt:lpstr>
      <vt:lpstr>Презентация PowerPoint</vt:lpstr>
      <vt:lpstr>Презентация PowerPoint</vt:lpstr>
      <vt:lpstr>                          </vt:lpstr>
      <vt:lpstr>                   </vt:lpstr>
      <vt:lpstr>                     </vt:lpstr>
      <vt:lpstr>                 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165</cp:revision>
  <dcterms:created xsi:type="dcterms:W3CDTF">2018-01-11T18:07:05Z</dcterms:created>
  <dcterms:modified xsi:type="dcterms:W3CDTF">2020-04-29T02:23:30Z</dcterms:modified>
</cp:coreProperties>
</file>