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8" r:id="rId3"/>
    <p:sldId id="260" r:id="rId4"/>
    <p:sldId id="261" r:id="rId5"/>
    <p:sldId id="262" r:id="rId6"/>
    <p:sldId id="263" r:id="rId7"/>
    <p:sldId id="264" r:id="rId8"/>
    <p:sldId id="266" r:id="rId9"/>
    <p:sldId id="265" r:id="rId10"/>
    <p:sldId id="267" r:id="rId11"/>
    <p:sldId id="268" r:id="rId12"/>
    <p:sldId id="269" r:id="rId13"/>
    <p:sldId id="270" r:id="rId14"/>
    <p:sldId id="271" r:id="rId15"/>
    <p:sldId id="272" r:id="rId16"/>
    <p:sldId id="273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470" autoAdjust="0"/>
    <p:restoredTop sz="94660"/>
  </p:normalViewPr>
  <p:slideViewPr>
    <p:cSldViewPr>
      <p:cViewPr varScale="1">
        <p:scale>
          <a:sx n="46" d="100"/>
          <a:sy n="46" d="100"/>
        </p:scale>
        <p:origin x="-1344" y="-9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97360-58C2-449B-AE2D-26FE17F61635}" type="datetimeFigureOut">
              <a:rPr lang="ru-RU" smtClean="0"/>
              <a:pPr/>
              <a:t>22.10.2018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3E1CD-D310-44F1-8B0B-BCF70150A9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97360-58C2-449B-AE2D-26FE17F61635}" type="datetimeFigureOut">
              <a:rPr lang="ru-RU" smtClean="0"/>
              <a:pPr/>
              <a:t>22.10.2018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3E1CD-D310-44F1-8B0B-BCF70150A9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97360-58C2-449B-AE2D-26FE17F61635}" type="datetimeFigureOut">
              <a:rPr lang="ru-RU" smtClean="0"/>
              <a:pPr/>
              <a:t>22.10.2018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3E1CD-D310-44F1-8B0B-BCF70150A9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97360-58C2-449B-AE2D-26FE17F61635}" type="datetimeFigureOut">
              <a:rPr lang="ru-RU" smtClean="0"/>
              <a:pPr/>
              <a:t>22.10.2018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3E1CD-D310-44F1-8B0B-BCF70150A9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97360-58C2-449B-AE2D-26FE17F61635}" type="datetimeFigureOut">
              <a:rPr lang="ru-RU" smtClean="0"/>
              <a:pPr/>
              <a:t>22.10.2018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3E1CD-D310-44F1-8B0B-BCF70150A9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97360-58C2-449B-AE2D-26FE17F61635}" type="datetimeFigureOut">
              <a:rPr lang="ru-RU" smtClean="0"/>
              <a:pPr/>
              <a:t>22.10.2018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3E1CD-D310-44F1-8B0B-BCF70150A9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97360-58C2-449B-AE2D-26FE17F61635}" type="datetimeFigureOut">
              <a:rPr lang="ru-RU" smtClean="0"/>
              <a:pPr/>
              <a:t>22.10.2018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3E1CD-D310-44F1-8B0B-BCF70150A9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97360-58C2-449B-AE2D-26FE17F61635}" type="datetimeFigureOut">
              <a:rPr lang="ru-RU" smtClean="0"/>
              <a:pPr/>
              <a:t>22.10.2018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3E1CD-D310-44F1-8B0B-BCF70150A9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97360-58C2-449B-AE2D-26FE17F61635}" type="datetimeFigureOut">
              <a:rPr lang="ru-RU" smtClean="0"/>
              <a:pPr/>
              <a:t>22.10.2018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3E1CD-D310-44F1-8B0B-BCF70150A9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97360-58C2-449B-AE2D-26FE17F61635}" type="datetimeFigureOut">
              <a:rPr lang="ru-RU" smtClean="0"/>
              <a:pPr/>
              <a:t>22.10.2018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3E1CD-D310-44F1-8B0B-BCF70150A9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97360-58C2-449B-AE2D-26FE17F61635}" type="datetimeFigureOut">
              <a:rPr lang="ru-RU" smtClean="0"/>
              <a:pPr/>
              <a:t>22.10.2018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3E1CD-D310-44F1-8B0B-BCF70150A9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397360-58C2-449B-AE2D-26FE17F61635}" type="datetimeFigureOut">
              <a:rPr lang="ru-RU" smtClean="0"/>
              <a:pPr/>
              <a:t>22.10.2018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33E1CD-D310-44F1-8B0B-BCF70150A9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eg"/><Relationship Id="rId4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eg"/><Relationship Id="rId4" Type="http://schemas.openxmlformats.org/officeDocument/2006/relationships/image" Target="../media/image2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eg"/><Relationship Id="rId3" Type="http://schemas.openxmlformats.org/officeDocument/2006/relationships/image" Target="../media/image38.jpeg"/><Relationship Id="rId7" Type="http://schemas.openxmlformats.org/officeDocument/2006/relationships/image" Target="../media/image4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iveinternet.ru/" TargetMode="External"/><Relationship Id="rId7" Type="http://schemas.openxmlformats.org/officeDocument/2006/relationships/hyperlink" Target="http://materials.tell4all.ru/etapy-evolyucii-zhenskoj-yubki/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revolution.allbest.ru/" TargetMode="External"/><Relationship Id="rId5" Type="http://schemas.openxmlformats.org/officeDocument/2006/relationships/hyperlink" Target="https://www.livemaster.ru/topic/2318333-zhenskaya-yubka-ot-drevnosti-do-nashih-dnej" TargetMode="External"/><Relationship Id="rId4" Type="http://schemas.openxmlformats.org/officeDocument/2006/relationships/hyperlink" Target="https://womanadvice.ru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3000" r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1458909"/>
            <a:ext cx="8064896" cy="1470025"/>
          </a:xfrm>
        </p:spPr>
        <p:txBody>
          <a:bodyPr>
            <a:noAutofit/>
          </a:bodyPr>
          <a:lstStyle/>
          <a:p>
            <a:r>
              <a:rPr lang="ru-RU" sz="6000" dirty="0" smtClean="0">
                <a:solidFill>
                  <a:srgbClr val="C00000"/>
                </a:solidFill>
                <a:latin typeface="Arial Black" pitchFamily="34" charset="0"/>
              </a:rPr>
              <a:t>ЖЕНСКАЯ ЮБКА: ОТ ДРЕВНОСТИ -ДО НАШИХ ДНЕЙ</a:t>
            </a:r>
            <a:endParaRPr lang="ru-RU" sz="6000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85852" y="4286256"/>
            <a:ext cx="6715172" cy="857256"/>
          </a:xfrm>
        </p:spPr>
        <p:txBody>
          <a:bodyPr>
            <a:normAutofit/>
            <a:scene3d>
              <a:camera prst="orthographicFront"/>
              <a:lightRig rig="flat" dir="tl"/>
            </a:scene3d>
            <a:sp3d contourW="19050" prstMaterial="clear">
              <a:bevelT w="50800" h="50800"/>
              <a:contourClr>
                <a:schemeClr val="accent5">
                  <a:tint val="70000"/>
                  <a:satMod val="180000"/>
                  <a:alpha val="70000"/>
                </a:schemeClr>
              </a:contourClr>
            </a:sp3d>
          </a:bodyPr>
          <a:lstStyle/>
          <a:p>
            <a:pPr algn="r"/>
            <a:r>
              <a:rPr lang="ru-RU" b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Arial Black" pitchFamily="34" charset="0"/>
              </a:rPr>
              <a:t> </a:t>
            </a:r>
            <a:endParaRPr lang="ru-RU" b="1" dirty="0">
              <a:ln>
                <a:solidFill>
                  <a:srgbClr val="C00000"/>
                </a:solidFill>
              </a:ln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95536" y="4581128"/>
            <a:ext cx="835292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3200" dirty="0" smtClean="0">
                <a:solidFill>
                  <a:srgbClr val="C00000"/>
                </a:solidFill>
                <a:latin typeface="Arial Black" pitchFamily="34" charset="0"/>
              </a:rPr>
              <a:t>Учитель технологии</a:t>
            </a:r>
          </a:p>
          <a:p>
            <a:pPr algn="r"/>
            <a:r>
              <a:rPr lang="ru-RU" sz="3200" dirty="0" err="1" smtClean="0">
                <a:solidFill>
                  <a:srgbClr val="C00000"/>
                </a:solidFill>
                <a:latin typeface="Arial Black" pitchFamily="34" charset="0"/>
              </a:rPr>
              <a:t>Колыхалина</a:t>
            </a:r>
            <a:r>
              <a:rPr lang="ru-RU" sz="3200" dirty="0" smtClean="0">
                <a:solidFill>
                  <a:srgbClr val="C00000"/>
                </a:solidFill>
                <a:latin typeface="Arial Black" pitchFamily="34" charset="0"/>
              </a:rPr>
              <a:t> Светлана Степановна 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3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Содержимое 3" descr="image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 l="15744" r="41731"/>
          <a:stretch>
            <a:fillRect/>
          </a:stretch>
        </p:blipFill>
        <p:spPr>
          <a:xfrm rot="21337434">
            <a:off x="714552" y="2090896"/>
            <a:ext cx="2448272" cy="46805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1476074527114760740221chelovek.jpg"/>
          <p:cNvPicPr>
            <a:picLocks noChangeAspect="1"/>
          </p:cNvPicPr>
          <p:nvPr/>
        </p:nvPicPr>
        <p:blipFill>
          <a:blip r:embed="rId4" cstate="print"/>
          <a:srcRect l="41731" r="15744" b="-399"/>
          <a:stretch>
            <a:fillRect/>
          </a:stretch>
        </p:blipFill>
        <p:spPr>
          <a:xfrm rot="273172">
            <a:off x="6046239" y="2172100"/>
            <a:ext cx="2592288" cy="45902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0" name="Picture 2" descr="http://rpp.nashaucheba.ru/pars_docs/refs/55/54308/img1.jpg"/>
          <p:cNvPicPr>
            <a:picLocks noChangeAspect="1" noChangeArrowheads="1"/>
          </p:cNvPicPr>
          <p:nvPr/>
        </p:nvPicPr>
        <p:blipFill>
          <a:blip r:embed="rId5" cstate="print"/>
          <a:srcRect l="68039" t="20160" r="6446" b="5501"/>
          <a:stretch>
            <a:fillRect/>
          </a:stretch>
        </p:blipFill>
        <p:spPr bwMode="auto">
          <a:xfrm>
            <a:off x="3563888" y="2276872"/>
            <a:ext cx="2088232" cy="43204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836712"/>
            <a:ext cx="8229600" cy="136815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 </a:t>
            </a:r>
            <a:r>
              <a:rPr lang="ru-RU" dirty="0" smtClean="0">
                <a:solidFill>
                  <a:srgbClr val="C00000"/>
                </a:solidFill>
                <a:latin typeface="Arial Black" pitchFamily="34" charset="0"/>
              </a:rPr>
              <a:t>Набедренная повязка первобытных людей как прообраз современных юбок</a:t>
            </a:r>
            <a:endParaRPr lang="ru-RU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Рисунок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0" name="Рисунок 9" descr="img1.jpg"/>
          <p:cNvPicPr>
            <a:picLocks noChangeAspect="1"/>
          </p:cNvPicPr>
          <p:nvPr/>
        </p:nvPicPr>
        <p:blipFill>
          <a:blip r:embed="rId3" cstate="print"/>
          <a:srcRect l="31100" t="26375" r="2751" b="27950"/>
          <a:stretch>
            <a:fillRect/>
          </a:stretch>
        </p:blipFill>
        <p:spPr>
          <a:xfrm>
            <a:off x="2987824" y="1340768"/>
            <a:ext cx="4032448" cy="28083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9394" name="Picture 2" descr="http://900igr.net/up/datai/110341/0006-001-.jpg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 rot="21350073">
            <a:off x="172362" y="521361"/>
            <a:ext cx="3390233" cy="48691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slide-5.jpg"/>
          <p:cNvPicPr>
            <a:picLocks noChangeAspect="1"/>
          </p:cNvPicPr>
          <p:nvPr/>
        </p:nvPicPr>
        <p:blipFill>
          <a:blip r:embed="rId5" cstate="print"/>
          <a:srcRect l="63843"/>
          <a:stretch>
            <a:fillRect/>
          </a:stretch>
        </p:blipFill>
        <p:spPr>
          <a:xfrm>
            <a:off x="6327229" y="1011659"/>
            <a:ext cx="2592288" cy="52650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74638"/>
            <a:ext cx="8640960" cy="1143000"/>
          </a:xfrm>
        </p:spPr>
        <p:txBody>
          <a:bodyPr>
            <a:noAutofit/>
          </a:bodyPr>
          <a:lstStyle/>
          <a:p>
            <a:r>
              <a:rPr lang="ru-RU" sz="4800" dirty="0">
                <a:solidFill>
                  <a:srgbClr val="C00000"/>
                </a:solidFill>
                <a:latin typeface="Arial Black" pitchFamily="34" charset="0"/>
              </a:rPr>
              <a:t>Юбка в Древнем </a:t>
            </a:r>
            <a:r>
              <a:rPr lang="ru-RU" sz="4800" dirty="0" smtClean="0">
                <a:solidFill>
                  <a:srgbClr val="C00000"/>
                </a:solidFill>
                <a:latin typeface="Arial Black" pitchFamily="34" charset="0"/>
              </a:rPr>
              <a:t>Египте </a:t>
            </a:r>
            <a:endParaRPr lang="ru-RU" sz="4800" dirty="0">
              <a:solidFill>
                <a:srgbClr val="C00000"/>
              </a:solidFill>
              <a:latin typeface="Arial Black" pitchFamily="34" charset="0"/>
            </a:endParaRPr>
          </a:p>
        </p:txBody>
      </p:sp>
      <p:pic>
        <p:nvPicPr>
          <p:cNvPr id="8" name="Рисунок 7" descr="img16.jpg"/>
          <p:cNvPicPr>
            <a:picLocks noChangeAspect="1"/>
          </p:cNvPicPr>
          <p:nvPr/>
        </p:nvPicPr>
        <p:blipFill>
          <a:blip r:embed="rId6" cstate="print"/>
          <a:srcRect l="33468" t="31500" b="25188"/>
          <a:stretch>
            <a:fillRect/>
          </a:stretch>
        </p:blipFill>
        <p:spPr>
          <a:xfrm>
            <a:off x="1115616" y="4221088"/>
            <a:ext cx="6048672" cy="23762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Рисунок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7" name="Содержимое 4" descr="2309741.jpg"/>
          <p:cNvPicPr>
            <a:picLocks noChangeAspect="1"/>
          </p:cNvPicPr>
          <p:nvPr/>
        </p:nvPicPr>
        <p:blipFill>
          <a:blip r:embed="rId3" cstate="print"/>
          <a:srcRect r="67950"/>
          <a:stretch>
            <a:fillRect/>
          </a:stretch>
        </p:blipFill>
        <p:spPr>
          <a:xfrm rot="21299757">
            <a:off x="395536" y="332657"/>
            <a:ext cx="2232248" cy="63774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Содержимое 4" descr="2309741.jpg"/>
          <p:cNvPicPr>
            <a:picLocks noChangeAspect="1"/>
          </p:cNvPicPr>
          <p:nvPr/>
        </p:nvPicPr>
        <p:blipFill>
          <a:blip r:embed="rId3" cstate="print"/>
          <a:srcRect l="59730"/>
          <a:stretch>
            <a:fillRect/>
          </a:stretch>
        </p:blipFill>
        <p:spPr>
          <a:xfrm rot="245379">
            <a:off x="6084168" y="692696"/>
            <a:ext cx="2448272" cy="56886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C00000"/>
                </a:solidFill>
                <a:latin typeface="Arial Black" pitchFamily="34" charset="0"/>
              </a:rPr>
              <a:t>Юбка в Древней Греции</a:t>
            </a:r>
          </a:p>
        </p:txBody>
      </p:sp>
      <p:pic>
        <p:nvPicPr>
          <p:cNvPr id="9" name="Рисунок 8" descr="slide_3.jpg"/>
          <p:cNvPicPr>
            <a:picLocks noChangeAspect="1"/>
          </p:cNvPicPr>
          <p:nvPr/>
        </p:nvPicPr>
        <p:blipFill>
          <a:blip r:embed="rId4" cstate="print"/>
          <a:srcRect l="2751" t="21125" r="79531" b="31625"/>
          <a:stretch>
            <a:fillRect/>
          </a:stretch>
        </p:blipFill>
        <p:spPr>
          <a:xfrm>
            <a:off x="3491880" y="1412776"/>
            <a:ext cx="2376264" cy="49685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Содержимое 9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Рисунок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rgbClr val="C00000"/>
                </a:solidFill>
                <a:latin typeface="Arial Black" pitchFamily="34" charset="0"/>
              </a:rPr>
              <a:t>Юбка в эпоху </a:t>
            </a:r>
            <a:r>
              <a:rPr lang="ru-RU" dirty="0" smtClean="0">
                <a:solidFill>
                  <a:srgbClr val="C00000"/>
                </a:solidFill>
                <a:latin typeface="Arial Black" pitchFamily="34" charset="0"/>
              </a:rPr>
              <a:t>Средневековья </a:t>
            </a:r>
            <a:endParaRPr lang="ru-RU" dirty="0">
              <a:solidFill>
                <a:srgbClr val="C00000"/>
              </a:solidFill>
              <a:latin typeface="Arial Black" pitchFamily="34" charset="0"/>
            </a:endParaRPr>
          </a:p>
        </p:txBody>
      </p:sp>
      <p:pic>
        <p:nvPicPr>
          <p:cNvPr id="6" name="Рисунок 5" descr="https://cf.ppt-online.org/files1/slide/i/IV5HaY6tMxjWJKi2fD0E7v9pARQTSueLzlU3rhFqcB/slide-5.jpg"/>
          <p:cNvPicPr/>
          <p:nvPr/>
        </p:nvPicPr>
        <p:blipFill>
          <a:blip r:embed="rId3" cstate="print"/>
          <a:srcRect l="49641" t="10435" r="10143" b="10345"/>
          <a:stretch>
            <a:fillRect/>
          </a:stretch>
        </p:blipFill>
        <p:spPr bwMode="auto">
          <a:xfrm rot="21173246">
            <a:off x="-4062136" y="878646"/>
            <a:ext cx="3312368" cy="49685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french-medieval-costume-011.jpg"/>
          <p:cNvPicPr>
            <a:picLocks noChangeAspect="1"/>
          </p:cNvPicPr>
          <p:nvPr/>
        </p:nvPicPr>
        <p:blipFill>
          <a:blip r:embed="rId4" cstate="print"/>
          <a:srcRect l="18501" t="9838" r="18500"/>
          <a:stretch>
            <a:fillRect/>
          </a:stretch>
        </p:blipFill>
        <p:spPr>
          <a:xfrm>
            <a:off x="2987824" y="1361728"/>
            <a:ext cx="2880320" cy="54962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Содержимое 4" descr="https://im0-tub-ru.yandex.net/i?id=4b0f44722d2e04710b2fe989de5999ca-l&amp;n=13"/>
          <p:cNvPicPr>
            <a:picLocks noGrp="1"/>
          </p:cNvPicPr>
          <p:nvPr>
            <p:ph idx="1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 rot="152735">
            <a:off x="5580112" y="1340768"/>
            <a:ext cx="3168352" cy="52120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french-medieval-costume-013.jpg"/>
          <p:cNvPicPr>
            <a:picLocks noChangeAspect="1"/>
          </p:cNvPicPr>
          <p:nvPr/>
        </p:nvPicPr>
        <p:blipFill>
          <a:blip r:embed="rId6" cstate="print"/>
          <a:srcRect l="10626" t="6294" r="26375" b="7476"/>
          <a:stretch>
            <a:fillRect/>
          </a:stretch>
        </p:blipFill>
        <p:spPr>
          <a:xfrm>
            <a:off x="323528" y="1340768"/>
            <a:ext cx="2880320" cy="52565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Рисунок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Содержимое 4" descr="5ecaf19ebe2392207ea94002a31ae9c3--baroque-fashion-french-fashion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323528" y="1052736"/>
            <a:ext cx="4114552" cy="5400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1413960470_image5.jpe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580112" y="548680"/>
            <a:ext cx="3186161" cy="58052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ru-RU" dirty="0">
                <a:solidFill>
                  <a:srgbClr val="C00000"/>
                </a:solidFill>
                <a:latin typeface="Arial Black" pitchFamily="34" charset="0"/>
              </a:rPr>
              <a:t>Юбка в эпоху </a:t>
            </a:r>
            <a:r>
              <a:rPr lang="ru-RU" dirty="0" smtClean="0">
                <a:solidFill>
                  <a:srgbClr val="C00000"/>
                </a:solidFill>
                <a:latin typeface="Arial Black" pitchFamily="34" charset="0"/>
              </a:rPr>
              <a:t>Возрождения </a:t>
            </a:r>
            <a:endParaRPr lang="ru-RU" dirty="0">
              <a:solidFill>
                <a:srgbClr val="C00000"/>
              </a:solidFill>
              <a:latin typeface="Arial Black" pitchFamily="34" charset="0"/>
            </a:endParaRPr>
          </a:p>
        </p:txBody>
      </p:sp>
      <p:pic>
        <p:nvPicPr>
          <p:cNvPr id="7" name="Рисунок 6" descr="https://im0-tub-ru.yandex.net/i?id=9e187f6dd7b58a23283e4eb457de6f0e-l&amp;n=13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21348196">
            <a:off x="3058226" y="1362539"/>
            <a:ext cx="2709166" cy="39912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Рисунок1.jpg"/>
          <p:cNvPicPr>
            <a:picLocks noChangeAspect="1"/>
          </p:cNvPicPr>
          <p:nvPr/>
        </p:nvPicPr>
        <p:blipFill>
          <a:blip r:embed="rId2" cstate="print"/>
          <a:srcRect l="3346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6" name="Рисунок 5" descr="yubka-kolokol-1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402282">
            <a:off x="5133390" y="1240767"/>
            <a:ext cx="3507354" cy="48881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historyubka04.jpg"/>
          <p:cNvPicPr>
            <a:picLocks noChangeAspect="1"/>
          </p:cNvPicPr>
          <p:nvPr/>
        </p:nvPicPr>
        <p:blipFill>
          <a:blip r:embed="rId4" cstate="print"/>
          <a:srcRect l="33983" t="7839" r="23572"/>
          <a:stretch>
            <a:fillRect/>
          </a:stretch>
        </p:blipFill>
        <p:spPr>
          <a:xfrm rot="21208004">
            <a:off x="247296" y="1831094"/>
            <a:ext cx="3816424" cy="45647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Содержимое 4" descr="0011-039-Moda-v-Viktorianskuju-epokhu.png"/>
          <p:cNvPicPr>
            <a:picLocks noGrp="1" noChangeAspect="1"/>
          </p:cNvPicPr>
          <p:nvPr>
            <p:ph idx="1"/>
          </p:nvPr>
        </p:nvPicPr>
        <p:blipFill>
          <a:blip r:embed="rId5" cstate="print"/>
          <a:stretch>
            <a:fillRect/>
          </a:stretch>
        </p:blipFill>
        <p:spPr>
          <a:xfrm rot="21205952">
            <a:off x="2851735" y="365592"/>
            <a:ext cx="3329940" cy="41071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 </a:t>
            </a:r>
            <a:r>
              <a:rPr lang="ru-RU" dirty="0">
                <a:solidFill>
                  <a:srgbClr val="C00000"/>
                </a:solidFill>
                <a:latin typeface="Arial Black" pitchFamily="34" charset="0"/>
              </a:rPr>
              <a:t>Юбка Х</a:t>
            </a:r>
            <a:r>
              <a:rPr lang="en-US" dirty="0">
                <a:solidFill>
                  <a:srgbClr val="C00000"/>
                </a:solidFill>
                <a:latin typeface="Arial Black" pitchFamily="34" charset="0"/>
              </a:rPr>
              <a:t>V </a:t>
            </a:r>
            <a:r>
              <a:rPr lang="ru-RU" dirty="0" smtClean="0">
                <a:solidFill>
                  <a:srgbClr val="C00000"/>
                </a:solidFill>
                <a:latin typeface="Arial Black" pitchFamily="34" charset="0"/>
              </a:rPr>
              <a:t>века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Рисунок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275856" y="404664"/>
            <a:ext cx="586814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dirty="0" smtClean="0"/>
              <a:t> </a:t>
            </a:r>
            <a:r>
              <a:rPr lang="ru-RU" sz="4400" dirty="0" smtClean="0">
                <a:solidFill>
                  <a:srgbClr val="C00000"/>
                </a:solidFill>
                <a:latin typeface="Arial Black" pitchFamily="34" charset="0"/>
              </a:rPr>
              <a:t>Юбка Х</a:t>
            </a:r>
            <a:r>
              <a:rPr lang="en-US" sz="4400" dirty="0" smtClean="0">
                <a:solidFill>
                  <a:srgbClr val="C00000"/>
                </a:solidFill>
                <a:latin typeface="Arial Black" pitchFamily="34" charset="0"/>
              </a:rPr>
              <a:t>V </a:t>
            </a:r>
            <a:r>
              <a:rPr lang="ru-RU" sz="4400" dirty="0" smtClean="0">
                <a:solidFill>
                  <a:srgbClr val="C00000"/>
                </a:solidFill>
                <a:latin typeface="Arial Black" pitchFamily="34" charset="0"/>
              </a:rPr>
              <a:t>века</a:t>
            </a:r>
            <a:endParaRPr lang="ru-RU" sz="4400" dirty="0"/>
          </a:p>
        </p:txBody>
      </p:sp>
      <p:pic>
        <p:nvPicPr>
          <p:cNvPr id="6" name="Содержимое 5" descr="http://monateka.com/images/100437.jpg"/>
          <p:cNvPicPr>
            <a:picLocks noGrp="1"/>
          </p:cNvPicPr>
          <p:nvPr>
            <p:ph idx="1"/>
          </p:nvPr>
        </p:nvPicPr>
        <p:blipFill>
          <a:blip r:embed="rId3" cstate="print"/>
          <a:srcRect l="55693"/>
          <a:stretch>
            <a:fillRect/>
          </a:stretch>
        </p:blipFill>
        <p:spPr bwMode="auto">
          <a:xfrm rot="322579">
            <a:off x="5652120" y="1052736"/>
            <a:ext cx="2808312" cy="5400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https://studwood.ru/imag_/31/12801/image005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7584" y="1196752"/>
            <a:ext cx="4667582" cy="52505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Рисунок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7" name="Содержимое 4" descr="51926_original.jpg"/>
          <p:cNvPicPr>
            <a:picLocks noChangeAspect="1"/>
          </p:cNvPicPr>
          <p:nvPr/>
        </p:nvPicPr>
        <p:blipFill>
          <a:blip r:embed="rId3" cstate="print"/>
          <a:srcRect l="60538"/>
          <a:stretch>
            <a:fillRect/>
          </a:stretch>
        </p:blipFill>
        <p:spPr>
          <a:xfrm>
            <a:off x="10692680" y="332656"/>
            <a:ext cx="3031001" cy="46085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Содержимое 12" descr="5ecaf19ebe2392207ea94002a31ae9c3--baroque-fashion-french-fashion.jpg"/>
          <p:cNvPicPr>
            <a:picLocks noGrp="1" noChangeAspect="1"/>
          </p:cNvPicPr>
          <p:nvPr>
            <p:ph idx="1"/>
          </p:nvPr>
        </p:nvPicPr>
        <p:blipFill>
          <a:blip r:embed="rId4" cstate="print"/>
          <a:stretch>
            <a:fillRect/>
          </a:stretch>
        </p:blipFill>
        <p:spPr>
          <a:xfrm rot="355141">
            <a:off x="2627784" y="692696"/>
            <a:ext cx="3785468" cy="5832648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C00000"/>
                </a:solidFill>
                <a:latin typeface="Arial Black" pitchFamily="34" charset="0"/>
              </a:rPr>
              <a:t>Юбка Х</a:t>
            </a:r>
            <a:r>
              <a:rPr lang="en-US" dirty="0" err="1" smtClean="0">
                <a:solidFill>
                  <a:srgbClr val="C00000"/>
                </a:solidFill>
                <a:latin typeface="Arial Black" pitchFamily="34" charset="0"/>
              </a:rPr>
              <a:t>Vl</a:t>
            </a:r>
            <a:r>
              <a:rPr lang="ru-RU" dirty="0" smtClean="0">
                <a:solidFill>
                  <a:srgbClr val="C00000"/>
                </a:solidFill>
                <a:latin typeface="Arial Black" pitchFamily="34" charset="0"/>
              </a:rPr>
              <a:t> века</a:t>
            </a:r>
            <a:endParaRPr lang="ru-RU" dirty="0">
              <a:solidFill>
                <a:srgbClr val="C00000"/>
              </a:solidFill>
              <a:latin typeface="Arial Black" pitchFamily="34" charset="0"/>
            </a:endParaRPr>
          </a:p>
        </p:txBody>
      </p:sp>
      <p:pic>
        <p:nvPicPr>
          <p:cNvPr id="9" name="Picture 2" descr="https://garderobchik.com/img/historyubka05.jpg"/>
          <p:cNvPicPr>
            <a:picLocks noChangeAspect="1" noChangeArrowheads="1"/>
          </p:cNvPicPr>
          <p:nvPr/>
        </p:nvPicPr>
        <p:blipFill>
          <a:blip r:embed="rId5" cstate="print"/>
          <a:srcRect r="67333"/>
          <a:stretch>
            <a:fillRect/>
          </a:stretch>
        </p:blipFill>
        <p:spPr bwMode="auto">
          <a:xfrm rot="21331326">
            <a:off x="196535" y="1128387"/>
            <a:ext cx="3251635" cy="53800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2" descr="https://garderobchik.com/img/historyubka05.jpg"/>
          <p:cNvPicPr>
            <a:picLocks noChangeAspect="1" noChangeArrowheads="1"/>
          </p:cNvPicPr>
          <p:nvPr/>
        </p:nvPicPr>
        <p:blipFill>
          <a:blip r:embed="rId5" cstate="print"/>
          <a:srcRect l="64417"/>
          <a:stretch>
            <a:fillRect/>
          </a:stretch>
        </p:blipFill>
        <p:spPr bwMode="auto">
          <a:xfrm rot="330971">
            <a:off x="5508104" y="1340768"/>
            <a:ext cx="3168352" cy="51318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Рисунок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Содержимое 4" descr="pannier-02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 rot="338580">
            <a:off x="5033749" y="680254"/>
            <a:ext cx="3874120" cy="56634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SC297622.jpg"/>
          <p:cNvPicPr>
            <a:picLocks noChangeAspect="1"/>
          </p:cNvPicPr>
          <p:nvPr/>
        </p:nvPicPr>
        <p:blipFill>
          <a:blip r:embed="rId4" cstate="print"/>
          <a:srcRect l="9444" t="9450" r="11229" b="4451"/>
          <a:stretch>
            <a:fillRect/>
          </a:stretch>
        </p:blipFill>
        <p:spPr>
          <a:xfrm rot="179916">
            <a:off x="246043" y="1046745"/>
            <a:ext cx="4397775" cy="52326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Содержимое 4" descr="51926_original.jpg"/>
          <p:cNvPicPr>
            <a:picLocks noChangeAspect="1"/>
          </p:cNvPicPr>
          <p:nvPr/>
        </p:nvPicPr>
        <p:blipFill>
          <a:blip r:embed="rId5" cstate="print"/>
          <a:srcRect l="60538"/>
          <a:stretch>
            <a:fillRect/>
          </a:stretch>
        </p:blipFill>
        <p:spPr>
          <a:xfrm>
            <a:off x="3203848" y="1484784"/>
            <a:ext cx="3031001" cy="46085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6347048" cy="1417638"/>
          </a:xfrm>
        </p:spPr>
        <p:txBody>
          <a:bodyPr>
            <a:noAutofit/>
          </a:bodyPr>
          <a:lstStyle/>
          <a:p>
            <a:r>
              <a:rPr lang="ru-RU" sz="4800" dirty="0" smtClean="0">
                <a:solidFill>
                  <a:srgbClr val="C00000"/>
                </a:solidFill>
                <a:latin typeface="Arial Black" pitchFamily="34" charset="0"/>
              </a:rPr>
              <a:t>Юбка </a:t>
            </a:r>
            <a:r>
              <a:rPr lang="ru-RU" sz="4800" dirty="0" smtClean="0">
                <a:solidFill>
                  <a:srgbClr val="C00000"/>
                </a:solidFill>
                <a:latin typeface="Arial Black" pitchFamily="34" charset="0"/>
              </a:rPr>
              <a:t> </a:t>
            </a:r>
            <a:r>
              <a:rPr lang="en-US" sz="4800" dirty="0" smtClean="0">
                <a:solidFill>
                  <a:srgbClr val="C00000"/>
                </a:solidFill>
                <a:latin typeface="Arial Black" pitchFamily="34" charset="0"/>
              </a:rPr>
              <a:t>XVII</a:t>
            </a:r>
            <a:r>
              <a:rPr lang="en-US" sz="4800" dirty="0" smtClean="0"/>
              <a:t> </a:t>
            </a:r>
            <a:r>
              <a:rPr lang="en-US" sz="4800" dirty="0" smtClean="0">
                <a:solidFill>
                  <a:srgbClr val="C00000"/>
                </a:solidFill>
                <a:latin typeface="Arial Black" pitchFamily="34" charset="0"/>
              </a:rPr>
              <a:t> </a:t>
            </a:r>
            <a:r>
              <a:rPr lang="ru-RU" sz="4800" dirty="0" smtClean="0">
                <a:solidFill>
                  <a:srgbClr val="C00000"/>
                </a:solidFill>
                <a:latin typeface="Arial Black" pitchFamily="34" charset="0"/>
              </a:rPr>
              <a:t>века</a:t>
            </a:r>
            <a:endParaRPr lang="ru-RU" sz="4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Рисунок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Содержимое 4" descr="desktop3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 r="50000"/>
          <a:stretch>
            <a:fillRect/>
          </a:stretch>
        </p:blipFill>
        <p:spPr>
          <a:xfrm>
            <a:off x="2843808" y="2060848"/>
            <a:ext cx="3132553" cy="45259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6243f91d235f.jpg"/>
          <p:cNvPicPr>
            <a:picLocks noChangeAspect="1"/>
          </p:cNvPicPr>
          <p:nvPr/>
        </p:nvPicPr>
        <p:blipFill>
          <a:blip r:embed="rId4" cstate="print"/>
          <a:srcRect l="16815" t="11597" r="16815"/>
          <a:stretch>
            <a:fillRect/>
          </a:stretch>
        </p:blipFill>
        <p:spPr>
          <a:xfrm rot="181406">
            <a:off x="251520" y="908720"/>
            <a:ext cx="3168352" cy="50733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baroquerococo-17th18th-centurymarie-antoinette-wedding-inspiration.jpg"/>
          <p:cNvPicPr>
            <a:picLocks noChangeAspect="1"/>
          </p:cNvPicPr>
          <p:nvPr/>
        </p:nvPicPr>
        <p:blipFill>
          <a:blip r:embed="rId5" cstate="print"/>
          <a:srcRect l="10133" t="22876" r="7180" b="4432"/>
          <a:stretch>
            <a:fillRect/>
          </a:stretch>
        </p:blipFill>
        <p:spPr>
          <a:xfrm rot="371015">
            <a:off x="5580112" y="1412776"/>
            <a:ext cx="3240360" cy="48245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C00000"/>
                </a:solidFill>
                <a:latin typeface="Arial Black" pitchFamily="34" charset="0"/>
              </a:rPr>
              <a:t>Юбка  </a:t>
            </a:r>
            <a:r>
              <a:rPr lang="en-US" dirty="0" smtClean="0">
                <a:solidFill>
                  <a:srgbClr val="C00000"/>
                </a:solidFill>
                <a:latin typeface="Arial Black" pitchFamily="34" charset="0"/>
              </a:rPr>
              <a:t>XVIII</a:t>
            </a:r>
            <a:r>
              <a:rPr lang="en-US" dirty="0" smtClean="0"/>
              <a:t> </a:t>
            </a:r>
            <a:r>
              <a:rPr lang="en-US" dirty="0" smtClean="0">
                <a:solidFill>
                  <a:srgbClr val="C00000"/>
                </a:solidFill>
                <a:latin typeface="Arial Black" pitchFamily="34" charset="0"/>
              </a:rPr>
              <a:t> </a:t>
            </a:r>
            <a:r>
              <a:rPr lang="ru-RU" dirty="0" smtClean="0">
                <a:solidFill>
                  <a:srgbClr val="C00000"/>
                </a:solidFill>
                <a:latin typeface="Arial Black" pitchFamily="34" charset="0"/>
              </a:rPr>
              <a:t>века</a:t>
            </a:r>
            <a:br>
              <a:rPr lang="ru-RU" dirty="0" smtClean="0">
                <a:solidFill>
                  <a:srgbClr val="C00000"/>
                </a:solidFill>
                <a:latin typeface="Arial Black" pitchFamily="34" charset="0"/>
              </a:rPr>
            </a:br>
            <a:r>
              <a:rPr lang="ru-RU" dirty="0" smtClean="0">
                <a:solidFill>
                  <a:srgbClr val="C00000"/>
                </a:solidFill>
                <a:latin typeface="Arial Black" pitchFamily="34" charset="0"/>
              </a:rPr>
              <a:t>(эпоха </a:t>
            </a:r>
            <a:r>
              <a:rPr lang="ru-RU" dirty="0" err="1" smtClean="0">
                <a:solidFill>
                  <a:srgbClr val="C00000"/>
                </a:solidFill>
                <a:latin typeface="Arial Black" pitchFamily="34" charset="0"/>
              </a:rPr>
              <a:t>Роккоко</a:t>
            </a:r>
            <a:r>
              <a:rPr lang="ru-RU" dirty="0" smtClean="0">
                <a:solidFill>
                  <a:srgbClr val="C00000"/>
                </a:solidFill>
                <a:latin typeface="Arial Black" pitchFamily="34" charset="0"/>
              </a:rPr>
              <a:t>)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Рисунок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C00000"/>
                </a:solidFill>
                <a:latin typeface="Arial Black" pitchFamily="34" charset="0"/>
              </a:rPr>
              <a:t>Юбка  эпохи  Ампир</a:t>
            </a:r>
            <a:endParaRPr lang="ru-RU" dirty="0">
              <a:solidFill>
                <a:srgbClr val="C00000"/>
              </a:solidFill>
              <a:latin typeface="Arial Black" pitchFamily="34" charset="0"/>
            </a:endParaRPr>
          </a:p>
        </p:txBody>
      </p:sp>
      <p:pic>
        <p:nvPicPr>
          <p:cNvPr id="5" name="Содержимое 4" descr="https://i.pinimg.com/736x/6e/69/5b/6e695b4767dfda623f6634e5561432a4--regency-dress-regency-era.jpg"/>
          <p:cNvPicPr>
            <a:picLocks noGrp="1"/>
          </p:cNvPicPr>
          <p:nvPr>
            <p:ph idx="1"/>
          </p:nvPr>
        </p:nvPicPr>
        <p:blipFill>
          <a:blip r:embed="rId3" cstate="print"/>
          <a:srcRect l="18976" t="3814" r="21362" b="3908"/>
          <a:stretch>
            <a:fillRect/>
          </a:stretch>
        </p:blipFill>
        <p:spPr bwMode="auto">
          <a:xfrm>
            <a:off x="3275856" y="1484784"/>
            <a:ext cx="2448272" cy="51125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https://jillianleighauthor.files.wordpress.com/2012/12/www-napoleon-fashion-com-1795.jpg?w=424&amp;h=600"/>
          <p:cNvPicPr/>
          <p:nvPr/>
        </p:nvPicPr>
        <p:blipFill>
          <a:blip r:embed="rId4" cstate="print"/>
          <a:srcRect l="19075" r="15724"/>
          <a:stretch>
            <a:fillRect/>
          </a:stretch>
        </p:blipFill>
        <p:spPr bwMode="auto">
          <a:xfrm rot="21298573">
            <a:off x="683568" y="1412776"/>
            <a:ext cx="2592288" cy="49685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https://i.pinimg.com/236x/6e/d6/b8/6ed6b895483f61a150db87011694663f--historical-costume-historical-clothing.jpg"/>
          <p:cNvPicPr/>
          <p:nvPr/>
        </p:nvPicPr>
        <p:blipFill>
          <a:blip r:embed="rId5" cstate="print"/>
          <a:srcRect l="10921" r="22281"/>
          <a:stretch>
            <a:fillRect/>
          </a:stretch>
        </p:blipFill>
        <p:spPr bwMode="auto">
          <a:xfrm rot="214850">
            <a:off x="5807138" y="1268286"/>
            <a:ext cx="2448272" cy="50405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Рисунок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6" name="Рисунок 5" descr="2fbf63772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1302774">
            <a:off x="489715" y="781516"/>
            <a:ext cx="3971040" cy="56886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Содержимое 4" descr="0_e34a_fea00110_XL.jpg"/>
          <p:cNvPicPr>
            <a:picLocks noGrp="1" noChangeAspect="1"/>
          </p:cNvPicPr>
          <p:nvPr>
            <p:ph idx="1"/>
          </p:nvPr>
        </p:nvPicPr>
        <p:blipFill>
          <a:blip r:embed="rId4" cstate="print"/>
          <a:stretch>
            <a:fillRect/>
          </a:stretch>
        </p:blipFill>
        <p:spPr>
          <a:xfrm rot="256749">
            <a:off x="3658180" y="3994241"/>
            <a:ext cx="1736833" cy="25922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http://www.oldpicz.com/picz/2016/04/Woman%E2%80%99s-fashion-in-19th-century-2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48064" y="764704"/>
            <a:ext cx="3672408" cy="56886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C00000"/>
                </a:solidFill>
                <a:latin typeface="Arial Black" pitchFamily="34" charset="0"/>
              </a:rPr>
              <a:t>Вторая половина </a:t>
            </a:r>
            <a:r>
              <a:rPr lang="en-US" dirty="0" smtClean="0">
                <a:solidFill>
                  <a:srgbClr val="C00000"/>
                </a:solidFill>
                <a:latin typeface="Arial Black" pitchFamily="34" charset="0"/>
              </a:rPr>
              <a:t>XIX </a:t>
            </a:r>
            <a:r>
              <a:rPr lang="ru-RU" dirty="0" smtClean="0">
                <a:solidFill>
                  <a:srgbClr val="C00000"/>
                </a:solidFill>
                <a:latin typeface="Arial Black" pitchFamily="34" charset="0"/>
              </a:rPr>
              <a:t>века</a:t>
            </a:r>
            <a:endParaRPr lang="ru-RU" dirty="0">
              <a:solidFill>
                <a:srgbClr val="C0000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Рисунок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C00000"/>
                </a:solidFill>
                <a:latin typeface="Arial Black" pitchFamily="34" charset="0"/>
              </a:rPr>
              <a:t>«Хромающая» юбка </a:t>
            </a:r>
            <a:br>
              <a:rPr lang="ru-RU" dirty="0" smtClean="0">
                <a:solidFill>
                  <a:srgbClr val="C00000"/>
                </a:solidFill>
                <a:latin typeface="Arial Black" pitchFamily="34" charset="0"/>
              </a:rPr>
            </a:br>
            <a:r>
              <a:rPr lang="ru-RU" i="1" dirty="0" smtClean="0">
                <a:solidFill>
                  <a:srgbClr val="C00000"/>
                </a:solidFill>
                <a:latin typeface="Arial Black" pitchFamily="34" charset="0"/>
              </a:rPr>
              <a:t>начала </a:t>
            </a:r>
            <a:r>
              <a:rPr lang="en-US" i="1" dirty="0" smtClean="0">
                <a:solidFill>
                  <a:srgbClr val="C00000"/>
                </a:solidFill>
                <a:latin typeface="Arial Black" pitchFamily="34" charset="0"/>
              </a:rPr>
              <a:t>XX </a:t>
            </a:r>
            <a:r>
              <a:rPr lang="ru-RU" i="1" dirty="0" smtClean="0">
                <a:solidFill>
                  <a:srgbClr val="C00000"/>
                </a:solidFill>
                <a:latin typeface="Arial Black" pitchFamily="34" charset="0"/>
              </a:rPr>
              <a:t>века</a:t>
            </a:r>
            <a:endParaRPr lang="ru-RU" i="1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 descr="https://im0-tub-ru.yandex.net/i?id=33f13a92c932957777c2857b3c31a278-sr&amp;n=13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1342559">
            <a:off x="415007" y="1571975"/>
            <a:ext cx="8280920" cy="46805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Рисунок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7" name="Рисунок 6" descr="dlinnye_yubki_v_pol.jpg.crop_display.jpg"/>
          <p:cNvPicPr>
            <a:picLocks noChangeAspect="1"/>
          </p:cNvPicPr>
          <p:nvPr/>
        </p:nvPicPr>
        <p:blipFill>
          <a:blip r:embed="rId3" cstate="print"/>
          <a:srcRect l="40471" t="30221" r="45235"/>
          <a:stretch>
            <a:fillRect/>
          </a:stretch>
        </p:blipFill>
        <p:spPr>
          <a:xfrm rot="624728">
            <a:off x="4800034" y="571830"/>
            <a:ext cx="1440160" cy="4248472"/>
          </a:xfrm>
          <a:prstGeom prst="rect">
            <a:avLst/>
          </a:prstGeom>
        </p:spPr>
      </p:pic>
      <p:pic>
        <p:nvPicPr>
          <p:cNvPr id="8" name="Рисунок 7" descr="Women-Mermaid-Skirts-Yellow-Ruffle-Elastic-Mid-Calf-Skirts-Ladies-Office-Elegant-Big-Size-Modern-High.jpg"/>
          <p:cNvPicPr>
            <a:picLocks noChangeAspect="1"/>
          </p:cNvPicPr>
          <p:nvPr/>
        </p:nvPicPr>
        <p:blipFill>
          <a:blip r:embed="rId4" cstate="print"/>
          <a:srcRect l="20601" t="2751" r="20600"/>
          <a:stretch>
            <a:fillRect/>
          </a:stretch>
        </p:blipFill>
        <p:spPr>
          <a:xfrm rot="472055">
            <a:off x="6682682" y="467342"/>
            <a:ext cx="2220422" cy="36724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 descr="loupe.jpg"/>
          <p:cNvPicPr>
            <a:picLocks noChangeAspect="1"/>
          </p:cNvPicPr>
          <p:nvPr/>
        </p:nvPicPr>
        <p:blipFill>
          <a:blip r:embed="rId5" cstate="print"/>
          <a:srcRect l="11360" t="7871" r="11959" b="9486"/>
          <a:stretch>
            <a:fillRect/>
          </a:stretch>
        </p:blipFill>
        <p:spPr>
          <a:xfrm rot="20817075">
            <a:off x="6097516" y="3314512"/>
            <a:ext cx="2256014" cy="31115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1x.jpg"/>
          <p:cNvPicPr>
            <a:picLocks noChangeAspect="1"/>
          </p:cNvPicPr>
          <p:nvPr/>
        </p:nvPicPr>
        <p:blipFill>
          <a:blip r:embed="rId6" cstate="print"/>
          <a:srcRect l="15338" r="15338" b="43700"/>
          <a:stretch>
            <a:fillRect/>
          </a:stretch>
        </p:blipFill>
        <p:spPr>
          <a:xfrm rot="21427135">
            <a:off x="3552041" y="3434182"/>
            <a:ext cx="2534370" cy="31668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 descr="jubki3.jpg"/>
          <p:cNvPicPr>
            <a:picLocks noChangeAspect="1"/>
          </p:cNvPicPr>
          <p:nvPr/>
        </p:nvPicPr>
        <p:blipFill>
          <a:blip r:embed="rId7" cstate="print"/>
          <a:srcRect l="30973" t="35178" r="34479"/>
          <a:stretch>
            <a:fillRect/>
          </a:stretch>
        </p:blipFill>
        <p:spPr>
          <a:xfrm rot="21158725">
            <a:off x="2689776" y="487772"/>
            <a:ext cx="1584176" cy="44454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 descr="jubki3.jpg"/>
          <p:cNvPicPr>
            <a:picLocks noChangeAspect="1"/>
          </p:cNvPicPr>
          <p:nvPr/>
        </p:nvPicPr>
        <p:blipFill>
          <a:blip r:embed="rId7" cstate="print"/>
          <a:srcRect r="67023" b="57350"/>
          <a:stretch>
            <a:fillRect/>
          </a:stretch>
        </p:blipFill>
        <p:spPr>
          <a:xfrm>
            <a:off x="388195" y="404664"/>
            <a:ext cx="2311597" cy="44712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C00000"/>
                </a:solidFill>
                <a:latin typeface="Arial Black" pitchFamily="34" charset="0"/>
              </a:rPr>
              <a:t>Современная юбка</a:t>
            </a:r>
            <a:endParaRPr lang="ru-RU" dirty="0">
              <a:solidFill>
                <a:srgbClr val="C00000"/>
              </a:solidFill>
              <a:latin typeface="Arial Black" pitchFamily="34" charset="0"/>
            </a:endParaRPr>
          </a:p>
        </p:txBody>
      </p:sp>
      <p:pic>
        <p:nvPicPr>
          <p:cNvPr id="5" name="Содержимое 4" descr="1510653500_76 (1).jpg"/>
          <p:cNvPicPr>
            <a:picLocks noGrp="1" noChangeAspect="1"/>
          </p:cNvPicPr>
          <p:nvPr>
            <p:ph idx="1"/>
          </p:nvPr>
        </p:nvPicPr>
        <p:blipFill>
          <a:blip r:embed="rId8" cstate="print"/>
          <a:srcRect l="33096" t="25456" r="35596" b="4540"/>
          <a:stretch>
            <a:fillRect/>
          </a:stretch>
        </p:blipFill>
        <p:spPr>
          <a:xfrm rot="287160">
            <a:off x="1089052" y="3543572"/>
            <a:ext cx="2520280" cy="31683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Рисунок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70186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Arial Black" pitchFamily="34" charset="0"/>
              </a:rPr>
              <a:t>В презентации использована информация с сайтов:</a:t>
            </a:r>
            <a:endParaRPr lang="ru-RU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348880"/>
            <a:ext cx="8229600" cy="3777283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>
                <a:solidFill>
                  <a:srgbClr val="C00000"/>
                </a:solidFill>
                <a:latin typeface="Arial Black" pitchFamily="34" charset="0"/>
                <a:hlinkClick r:id="rId3"/>
              </a:rPr>
              <a:t>https</a:t>
            </a:r>
            <a:r>
              <a:rPr lang="en-US" dirty="0" smtClean="0">
                <a:solidFill>
                  <a:srgbClr val="C00000"/>
                </a:solidFill>
                <a:latin typeface="Arial Black" pitchFamily="34" charset="0"/>
                <a:hlinkClick r:id="rId3"/>
              </a:rPr>
              <a:t>://www.liveinternet.ru</a:t>
            </a:r>
            <a:r>
              <a:rPr lang="en-US" dirty="0" smtClean="0">
                <a:solidFill>
                  <a:srgbClr val="C00000"/>
                </a:solidFill>
                <a:latin typeface="Arial Black" pitchFamily="34" charset="0"/>
                <a:hlinkClick r:id="rId3"/>
              </a:rPr>
              <a:t>/</a:t>
            </a:r>
            <a:endParaRPr lang="ru-RU" dirty="0" smtClean="0">
              <a:solidFill>
                <a:srgbClr val="C00000"/>
              </a:solidFill>
              <a:latin typeface="Arial Black" pitchFamily="34" charset="0"/>
            </a:endParaRPr>
          </a:p>
          <a:p>
            <a:r>
              <a:rPr lang="en-US" dirty="0" smtClean="0">
                <a:solidFill>
                  <a:srgbClr val="C00000"/>
                </a:solidFill>
                <a:latin typeface="Arial Black" pitchFamily="34" charset="0"/>
                <a:hlinkClick r:id="rId4"/>
              </a:rPr>
              <a:t>https</a:t>
            </a:r>
            <a:r>
              <a:rPr lang="en-US" dirty="0" smtClean="0">
                <a:solidFill>
                  <a:srgbClr val="C00000"/>
                </a:solidFill>
                <a:latin typeface="Arial Black" pitchFamily="34" charset="0"/>
                <a:hlinkClick r:id="rId4"/>
              </a:rPr>
              <a:t>://womanadvice.ru</a:t>
            </a:r>
            <a:r>
              <a:rPr lang="en-US" dirty="0" smtClean="0">
                <a:solidFill>
                  <a:srgbClr val="C00000"/>
                </a:solidFill>
                <a:latin typeface="Arial Black" pitchFamily="34" charset="0"/>
                <a:hlinkClick r:id="rId4"/>
              </a:rPr>
              <a:t>/</a:t>
            </a:r>
            <a:endParaRPr lang="ru-RU" dirty="0" smtClean="0">
              <a:solidFill>
                <a:srgbClr val="C00000"/>
              </a:solidFill>
              <a:latin typeface="Arial Black" pitchFamily="34" charset="0"/>
            </a:endParaRPr>
          </a:p>
          <a:p>
            <a:r>
              <a:rPr lang="en-US" dirty="0" smtClean="0">
                <a:solidFill>
                  <a:srgbClr val="C00000"/>
                </a:solidFill>
                <a:latin typeface="Arial Black" pitchFamily="34" charset="0"/>
                <a:hlinkClick r:id="rId5"/>
              </a:rPr>
              <a:t>https</a:t>
            </a:r>
            <a:r>
              <a:rPr lang="en-US" dirty="0" smtClean="0">
                <a:solidFill>
                  <a:srgbClr val="C00000"/>
                </a:solidFill>
                <a:latin typeface="Arial Black" pitchFamily="34" charset="0"/>
                <a:hlinkClick r:id="rId5"/>
              </a:rPr>
              <a:t>://</a:t>
            </a:r>
            <a:r>
              <a:rPr lang="en-US" dirty="0" smtClean="0">
                <a:solidFill>
                  <a:srgbClr val="C00000"/>
                </a:solidFill>
                <a:latin typeface="Arial Black" pitchFamily="34" charset="0"/>
                <a:hlinkClick r:id="rId5"/>
              </a:rPr>
              <a:t>www.livemaster.ru/topic/2318333-zhenskaya-yubka-ot-drevnosti-do-nashih-dnej</a:t>
            </a:r>
            <a:endParaRPr lang="ru-RU" dirty="0" smtClean="0">
              <a:solidFill>
                <a:srgbClr val="C00000"/>
              </a:solidFill>
              <a:latin typeface="Arial Black" pitchFamily="34" charset="0"/>
            </a:endParaRPr>
          </a:p>
          <a:p>
            <a:r>
              <a:rPr lang="en-US" dirty="0" smtClean="0">
                <a:solidFill>
                  <a:srgbClr val="C00000"/>
                </a:solidFill>
                <a:latin typeface="Arial Black" pitchFamily="34" charset="0"/>
                <a:hlinkClick r:id="rId6"/>
              </a:rPr>
              <a:t>https://revolution.allbest.ru</a:t>
            </a:r>
            <a:r>
              <a:rPr lang="en-US" dirty="0" smtClean="0">
                <a:solidFill>
                  <a:srgbClr val="C00000"/>
                </a:solidFill>
                <a:latin typeface="Arial Black" pitchFamily="34" charset="0"/>
                <a:hlinkClick r:id="rId6"/>
              </a:rPr>
              <a:t>/</a:t>
            </a:r>
            <a:endParaRPr lang="ru-RU" dirty="0" smtClean="0">
              <a:solidFill>
                <a:srgbClr val="C00000"/>
              </a:solidFill>
              <a:latin typeface="Arial Black" pitchFamily="34" charset="0"/>
            </a:endParaRPr>
          </a:p>
          <a:p>
            <a:r>
              <a:rPr lang="en-US" dirty="0" smtClean="0">
                <a:solidFill>
                  <a:srgbClr val="C00000"/>
                </a:solidFill>
                <a:latin typeface="Arial Black" pitchFamily="34" charset="0"/>
                <a:hlinkClick r:id="rId7"/>
              </a:rPr>
              <a:t>http://materials.tell4all.ru/etapy-evolyucii-zhenskoj-yubki</a:t>
            </a:r>
            <a:r>
              <a:rPr lang="en-US" dirty="0" smtClean="0">
                <a:solidFill>
                  <a:srgbClr val="C00000"/>
                </a:solidFill>
                <a:latin typeface="Arial Black" pitchFamily="34" charset="0"/>
                <a:hlinkClick r:id="rId7"/>
              </a:rPr>
              <a:t>/</a:t>
            </a:r>
            <a:endParaRPr lang="ru-RU" dirty="0" smtClean="0">
              <a:solidFill>
                <a:srgbClr val="C00000"/>
              </a:solidFill>
              <a:latin typeface="Arial Black" pitchFamily="34" charset="0"/>
            </a:endParaRPr>
          </a:p>
          <a:p>
            <a:endParaRPr lang="ru-RU" dirty="0" smtClean="0">
              <a:solidFill>
                <a:srgbClr val="C00000"/>
              </a:solidFill>
              <a:latin typeface="Arial Black" pitchFamily="34" charset="0"/>
            </a:endParaRPr>
          </a:p>
          <a:p>
            <a:pPr>
              <a:buNone/>
            </a:pPr>
            <a:endParaRPr lang="ru-RU" dirty="0" smtClean="0">
              <a:solidFill>
                <a:srgbClr val="C00000"/>
              </a:solidFill>
              <a:latin typeface="Arial Black" pitchFamily="34" charset="0"/>
            </a:endParaRPr>
          </a:p>
          <a:p>
            <a:pPr>
              <a:buNone/>
            </a:pPr>
            <a:endParaRPr lang="ru-RU" dirty="0">
              <a:solidFill>
                <a:srgbClr val="C0000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517</TotalTime>
  <Words>88</Words>
  <Application>Microsoft Office PowerPoint</Application>
  <PresentationFormat>Экран (4:3)</PresentationFormat>
  <Paragraphs>26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ЖЕНСКАЯ ЮБКА: ОТ ДРЕВНОСТИ -ДО НАШИХ ДНЕЙ</vt:lpstr>
      <vt:lpstr> Набедренная повязка первобытных людей как прообраз современных юбок</vt:lpstr>
      <vt:lpstr>Юбка в Древнем Египте </vt:lpstr>
      <vt:lpstr>Юбка в Древней Греции</vt:lpstr>
      <vt:lpstr>Юбка в эпоху Средневековья </vt:lpstr>
      <vt:lpstr>Юбка в эпоху Возрождения </vt:lpstr>
      <vt:lpstr> Юбка ХV века</vt:lpstr>
      <vt:lpstr> </vt:lpstr>
      <vt:lpstr>Юбка ХVl века</vt:lpstr>
      <vt:lpstr>Юбка  XVII  века</vt:lpstr>
      <vt:lpstr>Юбка  XVIII  века (эпоха Роккоко)</vt:lpstr>
      <vt:lpstr>Юбка  эпохи  Ампир</vt:lpstr>
      <vt:lpstr>Вторая половина XIX века</vt:lpstr>
      <vt:lpstr>«Хромающая» юбка  начала XX века</vt:lpstr>
      <vt:lpstr>Современная юбка</vt:lpstr>
      <vt:lpstr>В презентации использована информация с сайтов: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User</cp:lastModifiedBy>
  <cp:revision>22</cp:revision>
  <dcterms:created xsi:type="dcterms:W3CDTF">2014-11-05T16:58:51Z</dcterms:created>
  <dcterms:modified xsi:type="dcterms:W3CDTF">2018-10-22T18:45:52Z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141657</vt:lpwstr>
  </property>
  <property fmtid="{D5CDD505-2E9C-101B-9397-08002B2CF9AE}" pid="3" name="NXPowerLiteSettings">
    <vt:lpwstr>F7000400038000</vt:lpwstr>
  </property>
  <property fmtid="{D5CDD505-2E9C-101B-9397-08002B2CF9AE}" pid="4" name="NXPowerLiteVersion">
    <vt:lpwstr>D5.0.3</vt:lpwstr>
  </property>
</Properties>
</file>