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87" r:id="rId1"/>
  </p:sldMasterIdLst>
  <p:sldIdLst>
    <p:sldId id="256" r:id="rId2"/>
    <p:sldId id="265" r:id="rId3"/>
    <p:sldId id="266" r:id="rId4"/>
    <p:sldId id="257" r:id="rId5"/>
    <p:sldId id="259" r:id="rId6"/>
    <p:sldId id="262" r:id="rId7"/>
    <p:sldId id="263" r:id="rId8"/>
    <p:sldId id="260" r:id="rId9"/>
    <p:sldId id="267" r:id="rId10"/>
    <p:sldId id="268" r:id="rId11"/>
    <p:sldId id="269" r:id="rId12"/>
    <p:sldId id="264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95269" y="1122363"/>
            <a:ext cx="9001462" cy="2387600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95269" y="3602038"/>
            <a:ext cx="9001462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4/22/2018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9251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4/22/2018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18777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29244" y="657226"/>
            <a:ext cx="9733512" cy="2852737"/>
          </a:xfrm>
        </p:spPr>
        <p:txBody>
          <a:bodyPr anchor="b">
            <a:normAutofit/>
          </a:bodyPr>
          <a:lstStyle>
            <a:lvl1pPr>
              <a:defRPr sz="3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29244" y="3602038"/>
            <a:ext cx="9733512" cy="1500187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4/22/2018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91246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6321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3795" y="2088319"/>
            <a:ext cx="5106004" cy="3702881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3403" y="2088319"/>
            <a:ext cx="5094154" cy="3702881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4/22/2018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10593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804" y="2088320"/>
            <a:ext cx="4879199" cy="823912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13795" y="2912232"/>
            <a:ext cx="5107208" cy="287896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2003" y="2088320"/>
            <a:ext cx="4865554" cy="823912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912232"/>
            <a:ext cx="5095357" cy="287896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4/22/2018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15404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4/22/2018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19914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4/22/2018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933014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7228" y="609600"/>
            <a:ext cx="3932237" cy="2362200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78064" y="609600"/>
            <a:ext cx="6189492" cy="5181600"/>
          </a:xfrm>
        </p:spPr>
        <p:txBody>
          <a:bodyPr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7228" y="2971800"/>
            <a:ext cx="3932237" cy="2819399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4/22/2018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41499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7227" y="609600"/>
            <a:ext cx="5929773" cy="2362200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4" y="758881"/>
            <a:ext cx="3255356" cy="4883038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971800"/>
            <a:ext cx="5934950" cy="28194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4/22/2018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26430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4289372"/>
            <a:ext cx="10367564" cy="819355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13806" y="621321"/>
            <a:ext cx="10367564" cy="3379735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5108728"/>
            <a:ext cx="10365998" cy="682472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4/22/2018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15967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3424859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4204820"/>
            <a:ext cx="10353761" cy="1592186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4/22/2018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175252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426812"/>
          </a:xfrm>
        </p:spPr>
        <p:txBody>
          <a:bodyPr anchor="t">
            <a:normAutofit/>
          </a:bodyPr>
          <a:lstStyle>
            <a:lvl1pPr marL="0" indent="0" algn="r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204821"/>
            <a:ext cx="10353762" cy="1586380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4/22/2018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836612" y="73524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57956" y="297209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07319778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2126942"/>
            <a:ext cx="10355327" cy="25118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650556"/>
            <a:ext cx="10353763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4/22/2018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049361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94" y="609600"/>
            <a:ext cx="10353762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94" y="2088319"/>
            <a:ext cx="3298956" cy="823305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94" y="2911624"/>
            <a:ext cx="3298956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4878" y="2088320"/>
            <a:ext cx="3298558" cy="823304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4878" y="2911624"/>
            <a:ext cx="3299821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088320"/>
            <a:ext cx="3291211" cy="823304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6346" y="2911624"/>
            <a:ext cx="3291211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4/22/2018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579905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95" y="4195899"/>
            <a:ext cx="3298955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092020" y="2298987"/>
            <a:ext cx="2940050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95" y="4772161"/>
            <a:ext cx="3298955" cy="101903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01" y="4195899"/>
            <a:ext cx="3298983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98987"/>
            <a:ext cx="2930525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72160"/>
            <a:ext cx="3300336" cy="101903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423" y="4195899"/>
            <a:ext cx="3289900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52803" y="2298987"/>
            <a:ext cx="2932113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298" y="4772161"/>
            <a:ext cx="3294258" cy="1019037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4/22/2018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837730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4/22/2018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134357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599"/>
            <a:ext cx="2542657" cy="518160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3794" y="609599"/>
            <a:ext cx="7658705" cy="518160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4/22/2018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8565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63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95" y="2096064"/>
            <a:ext cx="10353762" cy="36951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6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smtClean="0"/>
              <a:pPr/>
              <a:t>4/22/2018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94" y="5883275"/>
            <a:ext cx="66728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53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850688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  <p:sldLayoutId id="2147483699" r:id="rId12"/>
    <p:sldLayoutId id="2147483700" r:id="rId13"/>
    <p:sldLayoutId id="2147483701" r:id="rId14"/>
    <p:sldLayoutId id="2147483702" r:id="rId15"/>
    <p:sldLayoutId id="2147483703" r:id="rId16"/>
    <p:sldLayoutId id="2147483704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400" b="1" i="0" kern="1200" cap="all">
          <a:solidFill>
            <a:schemeClr val="tx1"/>
          </a:solidFill>
          <a:effectLst>
            <a:outerShdw blurRad="50800" dist="63500" dir="2700000" algn="tl" rotWithShape="0">
              <a:srgbClr val="000000">
                <a:alpha val="48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gif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g"/><Relationship Id="rId3" Type="http://schemas.openxmlformats.org/officeDocument/2006/relationships/image" Target="../media/image8.jpg"/><Relationship Id="rId7" Type="http://schemas.openxmlformats.org/officeDocument/2006/relationships/image" Target="../media/image12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g"/><Relationship Id="rId5" Type="http://schemas.openxmlformats.org/officeDocument/2006/relationships/image" Target="../media/image10.gif"/><Relationship Id="rId4" Type="http://schemas.openxmlformats.org/officeDocument/2006/relationships/image" Target="../media/image9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7" Type="http://schemas.openxmlformats.org/officeDocument/2006/relationships/image" Target="../media/image19.gif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jpg"/><Relationship Id="rId5" Type="http://schemas.openxmlformats.org/officeDocument/2006/relationships/image" Target="../media/image17.jpg"/><Relationship Id="rId4" Type="http://schemas.openxmlformats.org/officeDocument/2006/relationships/image" Target="../media/image16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7" Type="http://schemas.openxmlformats.org/officeDocument/2006/relationships/image" Target="../media/image25.gif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jpg"/><Relationship Id="rId5" Type="http://schemas.openxmlformats.org/officeDocument/2006/relationships/image" Target="../media/image23.jpg"/><Relationship Id="rId4" Type="http://schemas.openxmlformats.org/officeDocument/2006/relationships/image" Target="../media/image22.jp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jpg"/><Relationship Id="rId3" Type="http://schemas.openxmlformats.org/officeDocument/2006/relationships/image" Target="../media/image27.jpg"/><Relationship Id="rId7" Type="http://schemas.openxmlformats.org/officeDocument/2006/relationships/image" Target="../media/image31.jp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jpg"/><Relationship Id="rId5" Type="http://schemas.openxmlformats.org/officeDocument/2006/relationships/image" Target="../media/image29.jpg"/><Relationship Id="rId4" Type="http://schemas.openxmlformats.org/officeDocument/2006/relationships/image" Target="../media/image28.jpg"/><Relationship Id="rId9" Type="http://schemas.openxmlformats.org/officeDocument/2006/relationships/image" Target="../media/image10.gif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jpg"/><Relationship Id="rId3" Type="http://schemas.openxmlformats.org/officeDocument/2006/relationships/image" Target="../media/image34.jpg"/><Relationship Id="rId7" Type="http://schemas.openxmlformats.org/officeDocument/2006/relationships/image" Target="../media/image38.jpg"/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gif"/><Relationship Id="rId5" Type="http://schemas.openxmlformats.org/officeDocument/2006/relationships/image" Target="../media/image36.gif"/><Relationship Id="rId4" Type="http://schemas.openxmlformats.org/officeDocument/2006/relationships/image" Target="../media/image35.gi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gi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1september.ru/" TargetMode="External"/><Relationship Id="rId2" Type="http://schemas.openxmlformats.org/officeDocument/2006/relationships/hyperlink" Target="http://www.deutschfremdsprache.com/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.gif"/><Relationship Id="rId5" Type="http://schemas.openxmlformats.org/officeDocument/2006/relationships/hyperlink" Target="http://www.proschkolu./" TargetMode="External"/><Relationship Id="rId4" Type="http://schemas.openxmlformats.org/officeDocument/2006/relationships/hyperlink" Target="http://www.tatsachen&#252;berdeutschland.de/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g"/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7.gif"/><Relationship Id="rId5" Type="http://schemas.openxmlformats.org/officeDocument/2006/relationships/image" Target="../media/image46.gif"/><Relationship Id="rId4" Type="http://schemas.openxmlformats.org/officeDocument/2006/relationships/image" Target="../media/image45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698201" y="1950368"/>
            <a:ext cx="8898530" cy="1588169"/>
          </a:xfrm>
        </p:spPr>
        <p:txBody>
          <a:bodyPr>
            <a:normAutofit/>
          </a:bodyPr>
          <a:lstStyle/>
          <a:p>
            <a:r>
              <a:rPr lang="de-DE" sz="3600" dirty="0" smtClean="0">
                <a:effectLst/>
              </a:rPr>
              <a:t>Wie </a:t>
            </a:r>
            <a:r>
              <a:rPr lang="de-DE" sz="3600" dirty="0">
                <a:effectLst/>
              </a:rPr>
              <a:t>feiert man Weihnachten in Deutschland</a:t>
            </a:r>
            <a:r>
              <a:rPr lang="de-DE" sz="3600" dirty="0" smtClean="0">
                <a:effectLst/>
              </a:rPr>
              <a:t>?</a:t>
            </a:r>
            <a:r>
              <a:rPr lang="ru-RU" alt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alt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(исследование)</a:t>
            </a:r>
            <a:endParaRPr lang="ru-RU" sz="3600" i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983805" y="4299399"/>
            <a:ext cx="3741576" cy="1402352"/>
          </a:xfrm>
        </p:spPr>
        <p:txBody>
          <a:bodyPr>
            <a:normAutofit fontScale="55000" lnSpcReduction="20000"/>
          </a:bodyPr>
          <a:lstStyle/>
          <a:p>
            <a:r>
              <a:rPr lang="ru-RU" altLang="ru-RU" sz="2700" b="1" dirty="0" smtClean="0">
                <a:solidFill>
                  <a:srgbClr val="009900"/>
                </a:solidFill>
                <a:effectLst/>
                <a:latin typeface="Times New Roman" panose="02020603050405020304" pitchFamily="18" charset="0"/>
              </a:rPr>
              <a:t>Выполнила: обучающаяся </a:t>
            </a:r>
            <a:r>
              <a:rPr lang="ru-RU" altLang="ru-RU" sz="2700" b="1" dirty="0">
                <a:solidFill>
                  <a:srgbClr val="009900"/>
                </a:solidFill>
                <a:effectLst/>
                <a:latin typeface="Times New Roman" panose="02020603050405020304" pitchFamily="18" charset="0"/>
              </a:rPr>
              <a:t>группы №</a:t>
            </a:r>
            <a:r>
              <a:rPr lang="ru-RU" altLang="ru-RU" sz="2700" b="1" dirty="0" smtClean="0">
                <a:solidFill>
                  <a:srgbClr val="009900"/>
                </a:solidFill>
                <a:effectLst/>
                <a:latin typeface="Times New Roman" panose="02020603050405020304" pitchFamily="18" charset="0"/>
              </a:rPr>
              <a:t>28</a:t>
            </a:r>
            <a:endParaRPr lang="ru-RU" altLang="ru-RU" sz="2700" b="1" dirty="0">
              <a:solidFill>
                <a:srgbClr val="009900"/>
              </a:solidFill>
              <a:effectLst/>
              <a:latin typeface="Times New Roman" panose="02020603050405020304" pitchFamily="18" charset="0"/>
            </a:endParaRPr>
          </a:p>
          <a:p>
            <a:r>
              <a:rPr lang="ru-RU" altLang="ru-RU" sz="2700" b="1" dirty="0">
                <a:solidFill>
                  <a:srgbClr val="009900"/>
                </a:solidFill>
                <a:effectLst/>
                <a:latin typeface="Times New Roman" panose="02020603050405020304" pitchFamily="18" charset="0"/>
              </a:rPr>
              <a:t> по профессии </a:t>
            </a:r>
            <a:r>
              <a:rPr lang="ru-RU" altLang="ru-RU" sz="2700" b="1" dirty="0" smtClean="0">
                <a:solidFill>
                  <a:srgbClr val="009900"/>
                </a:solidFill>
                <a:effectLst/>
                <a:latin typeface="Times New Roman" panose="02020603050405020304" pitchFamily="18" charset="0"/>
              </a:rPr>
              <a:t>Повар, кондитер</a:t>
            </a:r>
            <a:endParaRPr lang="ru-RU" altLang="ru-RU" sz="2700" b="1" dirty="0">
              <a:solidFill>
                <a:srgbClr val="009900"/>
              </a:solidFill>
              <a:effectLst/>
              <a:latin typeface="Times New Roman" panose="02020603050405020304" pitchFamily="18" charset="0"/>
            </a:endParaRPr>
          </a:p>
          <a:p>
            <a:r>
              <a:rPr lang="ru-RU" altLang="ru-RU" sz="2700" b="1" dirty="0" smtClean="0">
                <a:solidFill>
                  <a:srgbClr val="009900"/>
                </a:solidFill>
                <a:effectLst/>
                <a:latin typeface="Times New Roman" panose="02020603050405020304" pitchFamily="18" charset="0"/>
              </a:rPr>
              <a:t>Асланова </a:t>
            </a:r>
            <a:r>
              <a:rPr lang="ru-RU" altLang="ru-RU" sz="2700" b="1" dirty="0" err="1" smtClean="0">
                <a:solidFill>
                  <a:srgbClr val="009900"/>
                </a:solidFill>
                <a:effectLst/>
                <a:latin typeface="Times New Roman" panose="02020603050405020304" pitchFamily="18" charset="0"/>
              </a:rPr>
              <a:t>Ниар</a:t>
            </a:r>
            <a:endParaRPr lang="ru-RU" altLang="ru-RU" sz="2700" b="1" dirty="0">
              <a:solidFill>
                <a:srgbClr val="009900"/>
              </a:solidFill>
              <a:effectLst/>
              <a:latin typeface="Times New Roman" panose="02020603050405020304" pitchFamily="18" charset="0"/>
            </a:endParaRPr>
          </a:p>
          <a:p>
            <a:r>
              <a:rPr lang="ru-RU" altLang="ru-RU" sz="2700" b="1" dirty="0">
                <a:solidFill>
                  <a:srgbClr val="009900"/>
                </a:solidFill>
                <a:effectLst/>
                <a:latin typeface="Times New Roman" panose="02020603050405020304" pitchFamily="18" charset="0"/>
              </a:rPr>
              <a:t>Руководитель: </a:t>
            </a:r>
            <a:r>
              <a:rPr lang="ru-RU" altLang="ru-RU" sz="2700" b="1" dirty="0" smtClean="0">
                <a:solidFill>
                  <a:srgbClr val="009900"/>
                </a:solidFill>
                <a:effectLst/>
                <a:latin typeface="Times New Roman" panose="02020603050405020304" pitchFamily="18" charset="0"/>
              </a:rPr>
              <a:t>Андреева О.А.</a:t>
            </a:r>
            <a:endParaRPr lang="ru-RU" altLang="ru-RU" sz="2700" b="1" dirty="0">
              <a:solidFill>
                <a:srgbClr val="009900"/>
              </a:solidFill>
              <a:effectLst/>
              <a:latin typeface="Times New Roman" panose="02020603050405020304" pitchFamily="18" charset="0"/>
            </a:endParaRPr>
          </a:p>
          <a:p>
            <a:endParaRPr lang="ru-RU" dirty="0">
              <a:solidFill>
                <a:srgbClr val="009900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27978"/>
            <a:ext cx="1962578" cy="189457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scene3d>
            <a:camera prst="isometricOffAxis1Right"/>
            <a:lightRig rig="threePt" dir="t"/>
          </a:scene3d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838" y="3035300"/>
            <a:ext cx="885825" cy="95250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53172" y="3142111"/>
            <a:ext cx="952500" cy="771525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0791" y="912825"/>
            <a:ext cx="952500" cy="771525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9422" y="711690"/>
            <a:ext cx="1962578" cy="1894579"/>
          </a:xfrm>
          <a:prstGeom prst="rect">
            <a:avLst/>
          </a:prstGeom>
          <a:scene3d>
            <a:camera prst="isometricOffAxis2Left"/>
            <a:lightRig rig="threePt" dir="t"/>
          </a:scene3d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502" y="4868760"/>
            <a:ext cx="952500" cy="771525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5495" y="4482998"/>
            <a:ext cx="952500" cy="771525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0627" y="3077289"/>
            <a:ext cx="952500" cy="771525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96731" y="6076850"/>
            <a:ext cx="952500" cy="771525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00825" y="868676"/>
            <a:ext cx="952500" cy="771525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6697" y="5813222"/>
            <a:ext cx="952500" cy="771525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1460252" y="203858"/>
            <a:ext cx="9136479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altLang="ru-RU" sz="2000" b="1" dirty="0">
                <a:solidFill>
                  <a:srgbClr val="00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Государственное  бюджетное профессиональное образовательное учреждение</a:t>
            </a:r>
          </a:p>
          <a:p>
            <a:pPr algn="ctr"/>
            <a:r>
              <a:rPr lang="ru-RU" altLang="ru-RU" sz="2000" b="1" dirty="0">
                <a:solidFill>
                  <a:srgbClr val="00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Саратовской области</a:t>
            </a:r>
          </a:p>
          <a:p>
            <a:pPr algn="ctr"/>
            <a:r>
              <a:rPr lang="ru-RU" altLang="ru-RU" sz="2000" b="1" dirty="0">
                <a:solidFill>
                  <a:srgbClr val="00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«Балашовский политехнический лицей</a:t>
            </a:r>
            <a:r>
              <a:rPr lang="ru-RU" altLang="ru-RU" sz="2000" b="1" dirty="0" smtClean="0">
                <a:solidFill>
                  <a:srgbClr val="00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ru-RU" altLang="ru-RU" sz="2000" b="1" dirty="0">
              <a:solidFill>
                <a:srgbClr val="0099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704114" y="6198985"/>
            <a:ext cx="13208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altLang="ru-RU" sz="2000" b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2018 г</a:t>
            </a:r>
            <a:r>
              <a:rPr lang="ru-RU" altLang="ru-RU" sz="2000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90089207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3795" y="362858"/>
            <a:ext cx="10353761" cy="1573064"/>
          </a:xfrm>
        </p:spPr>
        <p:txBody>
          <a:bodyPr>
            <a:normAutofit/>
          </a:bodyPr>
          <a:lstStyle/>
          <a:p>
            <a:r>
              <a:rPr lang="ru-RU" sz="1600" dirty="0">
                <a:effectLst/>
              </a:rPr>
              <a:t/>
            </a:r>
            <a:br>
              <a:rPr lang="ru-RU" sz="1600" dirty="0">
                <a:effectLst/>
              </a:rPr>
            </a:br>
            <a:r>
              <a:rPr lang="ru-RU" sz="1600" dirty="0">
                <a:effectLst/>
              </a:rPr>
              <a:t>           </a:t>
            </a:r>
            <a:endParaRPr lang="ru-RU" sz="1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13795" y="493486"/>
            <a:ext cx="10353762" cy="6364514"/>
          </a:xfrm>
        </p:spPr>
        <p:txBody>
          <a:bodyPr>
            <a:normAutofit fontScale="77500" lnSpcReduction="20000"/>
          </a:bodyPr>
          <a:lstStyle/>
          <a:p>
            <a:pPr algn="ctr">
              <a:spcBef>
                <a:spcPts val="0"/>
              </a:spcBef>
            </a:pPr>
            <a:r>
              <a:rPr lang="ru-RU" dirty="0">
                <a:effectLst/>
              </a:rPr>
              <a:t> </a:t>
            </a:r>
            <a:r>
              <a:rPr lang="ru-RU" sz="2600" b="1" u="sng" dirty="0">
                <a:effectLst/>
              </a:rPr>
              <a:t>Объект  исследования: </a:t>
            </a:r>
            <a:r>
              <a:rPr lang="ru-RU" sz="2600" dirty="0">
                <a:effectLst/>
              </a:rPr>
              <a:t>Федеративная республика Германии. </a:t>
            </a:r>
            <a:br>
              <a:rPr lang="ru-RU" sz="2600" dirty="0">
                <a:effectLst/>
              </a:rPr>
            </a:br>
            <a:r>
              <a:rPr lang="ru-RU" sz="2600" dirty="0">
                <a:effectLst/>
              </a:rPr>
              <a:t>            </a:t>
            </a:r>
            <a:endParaRPr lang="ru-RU" sz="2600" dirty="0" smtClean="0">
              <a:effectLst/>
            </a:endParaRPr>
          </a:p>
          <a:p>
            <a:pPr algn="ctr">
              <a:spcBef>
                <a:spcPts val="0"/>
              </a:spcBef>
            </a:pPr>
            <a:r>
              <a:rPr lang="ru-RU" sz="2600" b="1" u="sng" dirty="0" smtClean="0">
                <a:effectLst/>
              </a:rPr>
              <a:t>Предмет </a:t>
            </a:r>
            <a:r>
              <a:rPr lang="ru-RU" sz="2600" b="1" u="sng" dirty="0">
                <a:effectLst/>
              </a:rPr>
              <a:t>исследования: </a:t>
            </a:r>
            <a:r>
              <a:rPr lang="ru-RU" sz="2600" dirty="0">
                <a:effectLst/>
              </a:rPr>
              <a:t>праздник Рождества со своими традициями.</a:t>
            </a:r>
            <a:br>
              <a:rPr lang="ru-RU" sz="2600" dirty="0">
                <a:effectLst/>
              </a:rPr>
            </a:br>
            <a:endParaRPr lang="ru-RU" sz="2600" dirty="0" smtClean="0">
              <a:effectLst/>
            </a:endParaRPr>
          </a:p>
          <a:p>
            <a:pPr algn="ctr">
              <a:spcBef>
                <a:spcPts val="0"/>
              </a:spcBef>
            </a:pPr>
            <a:r>
              <a:rPr lang="ru-RU" sz="2600" b="1" u="sng" dirty="0" smtClean="0">
                <a:effectLst/>
              </a:rPr>
              <a:t>Цель </a:t>
            </a:r>
            <a:r>
              <a:rPr lang="ru-RU" sz="2600" b="1" u="sng" dirty="0">
                <a:effectLst/>
              </a:rPr>
              <a:t>исследование </a:t>
            </a:r>
            <a:r>
              <a:rPr lang="ru-RU" sz="2600" dirty="0">
                <a:effectLst/>
              </a:rPr>
              <a:t>особенностей праздника Рождества.</a:t>
            </a:r>
            <a:br>
              <a:rPr lang="ru-RU" sz="2600" dirty="0">
                <a:effectLst/>
              </a:rPr>
            </a:br>
            <a:r>
              <a:rPr lang="ru-RU" sz="2600" i="1" dirty="0">
                <a:effectLst/>
              </a:rPr>
              <a:t>            </a:t>
            </a:r>
            <a:endParaRPr lang="ru-RU" sz="2600" i="1" dirty="0" smtClean="0">
              <a:effectLst/>
            </a:endParaRPr>
          </a:p>
          <a:p>
            <a:pPr algn="ctr">
              <a:spcBef>
                <a:spcPts val="0"/>
              </a:spcBef>
            </a:pPr>
            <a:r>
              <a:rPr lang="ru-RU" sz="2600" b="1" u="sng" dirty="0" smtClean="0">
                <a:effectLst/>
              </a:rPr>
              <a:t>Проблема</a:t>
            </a:r>
            <a:r>
              <a:rPr lang="ru-RU" sz="2600" b="1" u="sng" dirty="0">
                <a:effectLst/>
              </a:rPr>
              <a:t>: </a:t>
            </a:r>
            <a:r>
              <a:rPr lang="ru-RU" sz="2600" dirty="0">
                <a:effectLst/>
              </a:rPr>
              <a:t>знание особенностей празднования немецких праздников.</a:t>
            </a:r>
            <a:br>
              <a:rPr lang="ru-RU" sz="2600" dirty="0">
                <a:effectLst/>
              </a:rPr>
            </a:br>
            <a:endParaRPr lang="ru-RU" sz="2600" dirty="0" smtClean="0">
              <a:effectLst/>
            </a:endParaRPr>
          </a:p>
          <a:p>
            <a:pPr algn="ctr">
              <a:spcBef>
                <a:spcPts val="0"/>
              </a:spcBef>
            </a:pPr>
            <a:r>
              <a:rPr lang="ru-RU" sz="2600" u="sng" dirty="0" smtClean="0">
                <a:effectLst/>
              </a:rPr>
              <a:t>Задачи исследования</a:t>
            </a:r>
            <a:r>
              <a:rPr lang="ru-RU" sz="2600" u="sng" dirty="0">
                <a:effectLst/>
              </a:rPr>
              <a:t>:</a:t>
            </a:r>
            <a:r>
              <a:rPr lang="ru-RU" sz="2600" u="sng" dirty="0" smtClean="0">
                <a:effectLst/>
              </a:rPr>
              <a:t>    </a:t>
            </a:r>
            <a:r>
              <a:rPr lang="ru-RU" sz="2600" dirty="0">
                <a:effectLst/>
              </a:rPr>
              <a:t/>
            </a:r>
            <a:br>
              <a:rPr lang="ru-RU" sz="2600" dirty="0">
                <a:effectLst/>
              </a:rPr>
            </a:br>
            <a:r>
              <a:rPr lang="ru-RU" sz="2600" dirty="0">
                <a:effectLst/>
              </a:rPr>
              <a:t>  1. </a:t>
            </a:r>
            <a:r>
              <a:rPr lang="ru-RU" sz="2600" dirty="0" smtClean="0">
                <a:effectLst/>
              </a:rPr>
              <a:t>Познакомить </a:t>
            </a:r>
            <a:r>
              <a:rPr lang="ru-RU" sz="2600" dirty="0">
                <a:effectLst/>
              </a:rPr>
              <a:t>с культурой, традицией празднования Рождества в Германии, с  </a:t>
            </a:r>
            <a:br>
              <a:rPr lang="ru-RU" sz="2600" dirty="0">
                <a:effectLst/>
              </a:rPr>
            </a:br>
            <a:r>
              <a:rPr lang="ru-RU" sz="2600" dirty="0">
                <a:effectLst/>
              </a:rPr>
              <a:t>     </a:t>
            </a:r>
            <a:r>
              <a:rPr lang="ru-RU" sz="2600" dirty="0" smtClean="0">
                <a:effectLst/>
              </a:rPr>
              <a:t> </a:t>
            </a:r>
            <a:r>
              <a:rPr lang="ru-RU" sz="2600" dirty="0">
                <a:effectLst/>
              </a:rPr>
              <a:t>немецкой кухней к этому празднику, стихотворениями и песнями;</a:t>
            </a:r>
            <a:br>
              <a:rPr lang="ru-RU" sz="2600" dirty="0">
                <a:effectLst/>
              </a:rPr>
            </a:br>
            <a:r>
              <a:rPr lang="ru-RU" sz="2600" dirty="0">
                <a:effectLst/>
              </a:rPr>
              <a:t>  </a:t>
            </a:r>
            <a:r>
              <a:rPr lang="ru-RU" sz="2600" dirty="0" smtClean="0">
                <a:effectLst/>
              </a:rPr>
              <a:t> </a:t>
            </a:r>
            <a:r>
              <a:rPr lang="ru-RU" sz="2600" dirty="0">
                <a:effectLst/>
              </a:rPr>
              <a:t>2. </a:t>
            </a:r>
            <a:r>
              <a:rPr lang="ru-RU" sz="2600" dirty="0" smtClean="0">
                <a:effectLst/>
              </a:rPr>
              <a:t>Развивать </a:t>
            </a:r>
            <a:r>
              <a:rPr lang="ru-RU" sz="2600" dirty="0">
                <a:effectLst/>
              </a:rPr>
              <a:t>интерес к немецкому языку, к стране;</a:t>
            </a:r>
            <a:br>
              <a:rPr lang="ru-RU" sz="2600" dirty="0">
                <a:effectLst/>
              </a:rPr>
            </a:br>
            <a:r>
              <a:rPr lang="ru-RU" sz="2600" dirty="0">
                <a:effectLst/>
              </a:rPr>
              <a:t>   </a:t>
            </a:r>
            <a:r>
              <a:rPr lang="ru-RU" sz="2600" dirty="0" smtClean="0">
                <a:effectLst/>
              </a:rPr>
              <a:t>3</a:t>
            </a:r>
            <a:r>
              <a:rPr lang="ru-RU" sz="2600" dirty="0">
                <a:effectLst/>
              </a:rPr>
              <a:t>. </a:t>
            </a:r>
            <a:r>
              <a:rPr lang="ru-RU" sz="2600" dirty="0" smtClean="0">
                <a:effectLst/>
              </a:rPr>
              <a:t>Воспитывать </a:t>
            </a:r>
            <a:r>
              <a:rPr lang="ru-RU" sz="2600" dirty="0">
                <a:effectLst/>
              </a:rPr>
              <a:t>интерес к культуре другого народа.</a:t>
            </a:r>
            <a:br>
              <a:rPr lang="ru-RU" sz="2600" dirty="0">
                <a:effectLst/>
              </a:rPr>
            </a:br>
            <a:r>
              <a:rPr lang="ru-RU" sz="2600" dirty="0">
                <a:effectLst/>
              </a:rPr>
              <a:t> </a:t>
            </a:r>
            <a:br>
              <a:rPr lang="ru-RU" sz="2600" dirty="0">
                <a:effectLst/>
              </a:rPr>
            </a:br>
            <a:r>
              <a:rPr lang="ru-RU" sz="2600" b="1" u="sng" dirty="0">
                <a:effectLst/>
              </a:rPr>
              <a:t>Методы: </a:t>
            </a:r>
            <a:r>
              <a:rPr lang="ru-RU" sz="2600" dirty="0">
                <a:effectLst/>
              </a:rPr>
              <a:t>1) анализ литературы по вопросу; 2) поиск информации в книгах, журналах и сети Интернет; 3) сравнительный анализ; 4) опрос.</a:t>
            </a:r>
            <a:br>
              <a:rPr lang="ru-RU" sz="2600" dirty="0">
                <a:effectLst/>
              </a:rPr>
            </a:br>
            <a:r>
              <a:rPr lang="ru-RU" sz="2600" dirty="0">
                <a:effectLst/>
              </a:rPr>
              <a:t> </a:t>
            </a:r>
            <a:br>
              <a:rPr lang="ru-RU" sz="2600" dirty="0">
                <a:effectLst/>
              </a:rPr>
            </a:br>
            <a:r>
              <a:rPr lang="ru-RU" sz="2600" b="1" u="sng" dirty="0" smtClean="0">
                <a:effectLst/>
              </a:rPr>
              <a:t>Гипотеза</a:t>
            </a:r>
            <a:r>
              <a:rPr lang="ru-RU" sz="2600" b="1" u="sng" dirty="0">
                <a:effectLst/>
              </a:rPr>
              <a:t>: </a:t>
            </a:r>
            <a:r>
              <a:rPr lang="ru-RU" sz="2600" dirty="0">
                <a:effectLst/>
              </a:rPr>
              <a:t>знание особенностей празднования Рождества в Германии </a:t>
            </a:r>
            <a:r>
              <a:rPr lang="ru-RU" sz="2600" dirty="0" smtClean="0">
                <a:effectLst/>
              </a:rPr>
              <a:t>облегчит </a:t>
            </a:r>
            <a:r>
              <a:rPr lang="ru-RU" sz="2600" dirty="0">
                <a:effectLst/>
              </a:rPr>
              <a:t>пребывание в стране в период праздников.</a:t>
            </a:r>
            <a:endParaRPr lang="ru-RU" sz="26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23591" y="362858"/>
            <a:ext cx="952500" cy="771525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432" y="5949282"/>
            <a:ext cx="952500" cy="771525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8706" y="321141"/>
            <a:ext cx="952500" cy="771525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67604" y="5949281"/>
            <a:ext cx="952500" cy="771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19183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1" y="130630"/>
            <a:ext cx="11625942" cy="1805292"/>
          </a:xfrm>
        </p:spPr>
        <p:txBody>
          <a:bodyPr>
            <a:normAutofit fontScale="90000"/>
          </a:bodyPr>
          <a:lstStyle/>
          <a:p>
            <a:r>
              <a:rPr lang="en-US" dirty="0" err="1">
                <a:solidFill>
                  <a:srgbClr val="009900"/>
                </a:solidFill>
                <a:effectLst/>
              </a:rPr>
              <a:t>Jetzt</a:t>
            </a:r>
            <a:r>
              <a:rPr lang="en-US" dirty="0">
                <a:solidFill>
                  <a:srgbClr val="009900"/>
                </a:solidFill>
                <a:effectLst/>
              </a:rPr>
              <a:t> feiern </a:t>
            </a:r>
            <a:r>
              <a:rPr lang="en-US" dirty="0" err="1" smtClean="0">
                <a:solidFill>
                  <a:srgbClr val="009900"/>
                </a:solidFill>
                <a:effectLst/>
              </a:rPr>
              <a:t>Orthodoxene</a:t>
            </a:r>
            <a:r>
              <a:rPr lang="en-US" dirty="0" smtClean="0">
                <a:solidFill>
                  <a:srgbClr val="009900"/>
                </a:solidFill>
                <a:effectLst/>
              </a:rPr>
              <a:t> Weihnachten </a:t>
            </a:r>
            <a:r>
              <a:rPr lang="en-US" dirty="0">
                <a:solidFill>
                  <a:srgbClr val="009900"/>
                </a:solidFill>
                <a:effectLst/>
              </a:rPr>
              <a:t>am 7. </a:t>
            </a:r>
            <a:r>
              <a:rPr lang="en-US" dirty="0" err="1">
                <a:solidFill>
                  <a:srgbClr val="009900"/>
                </a:solidFill>
                <a:effectLst/>
              </a:rPr>
              <a:t>Januar</a:t>
            </a:r>
            <a:r>
              <a:rPr lang="en-US" dirty="0">
                <a:solidFill>
                  <a:srgbClr val="009900"/>
                </a:solidFill>
                <a:effectLst/>
              </a:rPr>
              <a:t> und </a:t>
            </a:r>
            <a:r>
              <a:rPr lang="en-US" dirty="0" err="1" smtClean="0">
                <a:solidFill>
                  <a:srgbClr val="009900"/>
                </a:solidFill>
                <a:effectLst/>
              </a:rPr>
              <a:t>Katholiken</a:t>
            </a:r>
            <a:r>
              <a:rPr lang="en-US" dirty="0" smtClean="0">
                <a:solidFill>
                  <a:srgbClr val="009900"/>
                </a:solidFill>
                <a:effectLst/>
              </a:rPr>
              <a:t> am</a:t>
            </a:r>
            <a:r>
              <a:rPr lang="ru-RU" dirty="0" smtClean="0">
                <a:solidFill>
                  <a:srgbClr val="009900"/>
                </a:solidFill>
                <a:effectLst/>
              </a:rPr>
              <a:t> </a:t>
            </a:r>
            <a:r>
              <a:rPr lang="ru-RU" dirty="0">
                <a:solidFill>
                  <a:srgbClr val="009900"/>
                </a:solidFill>
                <a:effectLst/>
              </a:rPr>
              <a:t>25. </a:t>
            </a:r>
            <a:r>
              <a:rPr lang="en-US" dirty="0">
                <a:solidFill>
                  <a:srgbClr val="009900"/>
                </a:solidFill>
                <a:effectLst/>
              </a:rPr>
              <a:t>Dezember</a:t>
            </a:r>
            <a:r>
              <a:rPr lang="ru-RU" dirty="0">
                <a:solidFill>
                  <a:srgbClr val="009900"/>
                </a:solidFill>
                <a:effectLst/>
              </a:rPr>
              <a:t>. </a:t>
            </a:r>
            <a:br>
              <a:rPr lang="ru-RU" dirty="0">
                <a:solidFill>
                  <a:srgbClr val="009900"/>
                </a:solidFill>
                <a:effectLst/>
              </a:rPr>
            </a:br>
            <a:endParaRPr lang="ru-RU" dirty="0">
              <a:solidFill>
                <a:srgbClr val="009900"/>
              </a:solidFill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1" y="1577644"/>
            <a:ext cx="5181599" cy="4441373"/>
          </a:xfrm>
          <a:effectLst>
            <a:softEdge rad="31750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0571" y="1577644"/>
            <a:ext cx="6328229" cy="5064486"/>
          </a:xfrm>
          <a:prstGeom prst="rect">
            <a:avLst/>
          </a:prstGeom>
          <a:effectLst>
            <a:softEdge rad="317500"/>
          </a:effectLst>
        </p:spPr>
      </p:pic>
      <p:sp>
        <p:nvSpPr>
          <p:cNvPr id="6" name="Прямоугольник 5"/>
          <p:cNvSpPr/>
          <p:nvPr/>
        </p:nvSpPr>
        <p:spPr>
          <a:xfrm>
            <a:off x="551543" y="6180465"/>
            <a:ext cx="463005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009900"/>
                </a:solidFill>
              </a:rPr>
              <a:t>Грегорианский календарь</a:t>
            </a:r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val="27908242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95600" y="167426"/>
            <a:ext cx="6454462" cy="686264"/>
          </a:xfrm>
        </p:spPr>
        <p:txBody>
          <a:bodyPr>
            <a:normAutofit/>
          </a:bodyPr>
          <a:lstStyle/>
          <a:p>
            <a:pPr algn="ctr"/>
            <a:r>
              <a:rPr lang="en-US" sz="3200" dirty="0" smtClean="0"/>
              <a:t>Bald kommt Advent.</a:t>
            </a:r>
            <a:endParaRPr lang="ru-RU" sz="3200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62203" y="545561"/>
            <a:ext cx="3037782" cy="232913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17607" y="4013330"/>
            <a:ext cx="3554569" cy="223097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3639" y="2093972"/>
            <a:ext cx="3196473" cy="22697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250" y="136099"/>
            <a:ext cx="800100" cy="809625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39082" y="3025558"/>
            <a:ext cx="800100" cy="809625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09904" y="-27241"/>
            <a:ext cx="800100" cy="809625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50012" y="-54085"/>
            <a:ext cx="800100" cy="809625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7114" y="1406305"/>
            <a:ext cx="800100" cy="809625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2781" y="664205"/>
            <a:ext cx="800100" cy="809625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5768" y="5773912"/>
            <a:ext cx="800100" cy="809625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530" y="5691185"/>
            <a:ext cx="800100" cy="809625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5599" y="4724004"/>
            <a:ext cx="800100" cy="809625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82673" y="5860731"/>
            <a:ext cx="800100" cy="809625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4569" y="2940624"/>
            <a:ext cx="800100" cy="809625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99885" y="3617335"/>
            <a:ext cx="800100" cy="809625"/>
          </a:xfrm>
          <a:prstGeom prst="rect">
            <a:avLst/>
          </a:prstGeom>
        </p:spPr>
      </p:pic>
      <p:pic>
        <p:nvPicPr>
          <p:cNvPr id="22" name="Рисунок 2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4076" y="2140876"/>
            <a:ext cx="800100" cy="809625"/>
          </a:xfrm>
          <a:prstGeom prst="rect">
            <a:avLst/>
          </a:prstGeom>
        </p:spPr>
      </p:pic>
      <p:pic>
        <p:nvPicPr>
          <p:cNvPr id="23" name="Рисунок 2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0154" y="2372034"/>
            <a:ext cx="800100" cy="809625"/>
          </a:xfrm>
          <a:prstGeom prst="rect">
            <a:avLst/>
          </a:prstGeom>
        </p:spPr>
      </p:pic>
      <p:pic>
        <p:nvPicPr>
          <p:cNvPr id="24" name="Рисунок 2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8254" y="3440448"/>
            <a:ext cx="800100" cy="809625"/>
          </a:xfrm>
          <a:prstGeom prst="rect">
            <a:avLst/>
          </a:prstGeom>
        </p:spPr>
      </p:pic>
      <p:pic>
        <p:nvPicPr>
          <p:cNvPr id="25" name="Рисунок 2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157412"/>
            <a:ext cx="800100" cy="809625"/>
          </a:xfrm>
          <a:prstGeom prst="rect">
            <a:avLst/>
          </a:prstGeom>
        </p:spPr>
      </p:pic>
      <p:pic>
        <p:nvPicPr>
          <p:cNvPr id="26" name="Рисунок 2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8431" y="3898701"/>
            <a:ext cx="800100" cy="809625"/>
          </a:xfrm>
          <a:prstGeom prst="rect">
            <a:avLst/>
          </a:prstGeom>
        </p:spPr>
      </p:pic>
      <p:pic>
        <p:nvPicPr>
          <p:cNvPr id="27" name="Рисунок 2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7433" y="-125720"/>
            <a:ext cx="800100" cy="809625"/>
          </a:xfrm>
          <a:prstGeom prst="rect">
            <a:avLst/>
          </a:prstGeom>
        </p:spPr>
      </p:pic>
      <p:pic>
        <p:nvPicPr>
          <p:cNvPr id="28" name="Рисунок 2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4806" y="1382583"/>
            <a:ext cx="800100" cy="809625"/>
          </a:xfrm>
          <a:prstGeom prst="rect">
            <a:avLst/>
          </a:prstGeom>
        </p:spPr>
      </p:pic>
      <p:sp>
        <p:nvSpPr>
          <p:cNvPr id="29" name="Прямоугольник 28"/>
          <p:cNvSpPr/>
          <p:nvPr/>
        </p:nvSpPr>
        <p:spPr>
          <a:xfrm>
            <a:off x="8417607" y="6113228"/>
            <a:ext cx="377439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de-DE" sz="3200" b="1" dirty="0" smtClean="0">
                <a:solidFill>
                  <a:srgbClr val="009900"/>
                </a:solidFill>
              </a:rPr>
              <a:t>Adventskranz</a:t>
            </a:r>
            <a:endParaRPr lang="ru-RU" sz="3200" b="1" dirty="0">
              <a:solidFill>
                <a:srgbClr val="009900"/>
              </a:solidFill>
            </a:endParaRPr>
          </a:p>
        </p:txBody>
      </p:sp>
      <p:pic>
        <p:nvPicPr>
          <p:cNvPr id="30" name="Рисунок 2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122" y="697166"/>
            <a:ext cx="3132232" cy="24902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1" name="Рисунок 30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3396" y="2277343"/>
            <a:ext cx="2842203" cy="22945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2" name="Рисунок 31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308" y="4263334"/>
            <a:ext cx="3106909" cy="184962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3" name="Прямоугольник 32"/>
          <p:cNvSpPr/>
          <p:nvPr/>
        </p:nvSpPr>
        <p:spPr>
          <a:xfrm>
            <a:off x="0" y="6178725"/>
            <a:ext cx="377753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de-DE" sz="2800" b="1" dirty="0" smtClean="0">
                <a:solidFill>
                  <a:srgbClr val="009900"/>
                </a:solidFill>
              </a:rPr>
              <a:t>Adventskalender</a:t>
            </a:r>
            <a:endParaRPr lang="ru-RU" sz="2800" b="1" dirty="0">
              <a:solidFill>
                <a:srgbClr val="0099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91733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53029" y="0"/>
            <a:ext cx="8026399" cy="980478"/>
          </a:xfrm>
        </p:spPr>
        <p:txBody>
          <a:bodyPr>
            <a:noAutofit/>
          </a:bodyPr>
          <a:lstStyle/>
          <a:p>
            <a:pPr algn="ctr"/>
            <a:r>
              <a:rPr lang="en-US" sz="2800" dirty="0" smtClean="0"/>
              <a:t>Uberall arbeiten Weihnachtsmarkte</a:t>
            </a:r>
            <a:endParaRPr lang="ru-RU" sz="2800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7886" y="3724897"/>
            <a:ext cx="3918857" cy="289401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73257" y="3724897"/>
            <a:ext cx="3792188" cy="277750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28382" y="1023992"/>
            <a:ext cx="3257550" cy="212990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9829" y="827315"/>
            <a:ext cx="3483428" cy="27300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789" y="1148019"/>
            <a:ext cx="2871988" cy="221375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84445" y="2761882"/>
            <a:ext cx="381000" cy="304800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08449" y="358174"/>
            <a:ext cx="1215494" cy="622304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139" y="146955"/>
            <a:ext cx="1215494" cy="622304"/>
          </a:xfrm>
          <a:prstGeom prst="rect">
            <a:avLst/>
          </a:prstGeom>
        </p:spPr>
      </p:pic>
      <p:pic>
        <p:nvPicPr>
          <p:cNvPr id="22" name="Рисунок 21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80316" y="4243026"/>
            <a:ext cx="1215494" cy="622304"/>
          </a:xfrm>
          <a:prstGeom prst="rect">
            <a:avLst/>
          </a:prstGeom>
        </p:spPr>
      </p:pic>
      <p:pic>
        <p:nvPicPr>
          <p:cNvPr id="23" name="Рисунок 2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47" y="3855058"/>
            <a:ext cx="1215494" cy="622304"/>
          </a:xfrm>
          <a:prstGeom prst="rect">
            <a:avLst/>
          </a:prstGeom>
        </p:spPr>
      </p:pic>
      <p:pic>
        <p:nvPicPr>
          <p:cNvPr id="24" name="Рисунок 23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2253" y="3877508"/>
            <a:ext cx="1215494" cy="622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70696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6366" y="103031"/>
            <a:ext cx="10496282" cy="811369"/>
          </a:xfrm>
        </p:spPr>
        <p:txBody>
          <a:bodyPr>
            <a:normAutofit/>
          </a:bodyPr>
          <a:lstStyle/>
          <a:p>
            <a:pPr algn="ctr"/>
            <a:r>
              <a:rPr lang="en-US" b="1" dirty="0" smtClean="0"/>
              <a:t>Zu den Kindern kommt Nikolaus</a:t>
            </a:r>
            <a:endParaRPr lang="ru-RU" b="1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457" y="914401"/>
            <a:ext cx="3863662" cy="278183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3363" y="914401"/>
            <a:ext cx="3670479" cy="278183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03086" y="914401"/>
            <a:ext cx="3361387" cy="278183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6687" y="3839782"/>
            <a:ext cx="2434107" cy="29087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90209" y="3839782"/>
            <a:ext cx="2527278" cy="29087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1770" y="3839782"/>
            <a:ext cx="1197731" cy="1197731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115" y="2422"/>
            <a:ext cx="1197731" cy="1197731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82648" y="3862728"/>
            <a:ext cx="884590" cy="798022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55497" y="5625264"/>
            <a:ext cx="1197731" cy="1197731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1830" y="5402533"/>
            <a:ext cx="1197731" cy="1197731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115" y="5647113"/>
            <a:ext cx="875289" cy="892931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836" y="3139907"/>
            <a:ext cx="811365" cy="943559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18554" y="5542"/>
            <a:ext cx="1197731" cy="1197731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5983" y="2946851"/>
            <a:ext cx="1197731" cy="1197731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5788" y="1200153"/>
            <a:ext cx="1535906" cy="1704031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9772" y="3436154"/>
            <a:ext cx="788367" cy="853147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1001" y="601287"/>
            <a:ext cx="792048" cy="9585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23577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6062" y="90153"/>
            <a:ext cx="11204620" cy="709946"/>
          </a:xfrm>
        </p:spPr>
        <p:txBody>
          <a:bodyPr>
            <a:normAutofit/>
          </a:bodyPr>
          <a:lstStyle/>
          <a:p>
            <a:pPr algn="ctr"/>
            <a:r>
              <a:rPr lang="en-US" b="1" dirty="0" smtClean="0"/>
              <a:t>Nikolaus kommt mit Knecht Ruprecht</a:t>
            </a:r>
            <a:endParaRPr lang="ru-RU" b="1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9556" y="3386599"/>
            <a:ext cx="2870364" cy="329683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3885" y="3741571"/>
            <a:ext cx="3077451" cy="273650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108" y="800097"/>
            <a:ext cx="3310406" cy="262890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9555" y="800099"/>
            <a:ext cx="2614580" cy="223152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5636" y="800098"/>
            <a:ext cx="2466975" cy="223152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97792" y="800099"/>
            <a:ext cx="2343953" cy="26289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372" y="3741571"/>
            <a:ext cx="2619107" cy="260858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85665" y="3158889"/>
            <a:ext cx="800100" cy="809625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54947" y="4065641"/>
            <a:ext cx="800100" cy="809625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9174" y="700418"/>
            <a:ext cx="800100" cy="809625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5240" y="340451"/>
            <a:ext cx="800100" cy="809625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23171" y="146760"/>
            <a:ext cx="1063552" cy="1003316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76535" y="2181020"/>
            <a:ext cx="800100" cy="809625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27" y="66392"/>
            <a:ext cx="800100" cy="809625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11676" y="4630202"/>
            <a:ext cx="800100" cy="809625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33835" y="3043345"/>
            <a:ext cx="800100" cy="809625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05251" y="6131175"/>
            <a:ext cx="800100" cy="809625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23171" y="5089721"/>
            <a:ext cx="800100" cy="809625"/>
          </a:xfrm>
          <a:prstGeom prst="rect">
            <a:avLst/>
          </a:prstGeom>
        </p:spPr>
      </p:pic>
      <p:pic>
        <p:nvPicPr>
          <p:cNvPr id="22" name="Рисунок 21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8540" y="6151431"/>
            <a:ext cx="800100" cy="809625"/>
          </a:xfrm>
          <a:prstGeom prst="rect">
            <a:avLst/>
          </a:prstGeom>
        </p:spPr>
      </p:pic>
      <p:pic>
        <p:nvPicPr>
          <p:cNvPr id="23" name="Рисунок 22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5337" y="4730906"/>
            <a:ext cx="800100" cy="809625"/>
          </a:xfrm>
          <a:prstGeom prst="rect">
            <a:avLst/>
          </a:prstGeom>
        </p:spPr>
      </p:pic>
      <p:pic>
        <p:nvPicPr>
          <p:cNvPr id="24" name="Рисунок 23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0149" y="2942449"/>
            <a:ext cx="1429406" cy="1348599"/>
          </a:xfrm>
          <a:prstGeom prst="rect">
            <a:avLst/>
          </a:prstGeom>
        </p:spPr>
      </p:pic>
      <p:pic>
        <p:nvPicPr>
          <p:cNvPr id="25" name="Рисунок 24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4625" y="2398108"/>
            <a:ext cx="1485387" cy="1267033"/>
          </a:xfrm>
          <a:prstGeom prst="rect">
            <a:avLst/>
          </a:prstGeom>
        </p:spPr>
      </p:pic>
      <p:pic>
        <p:nvPicPr>
          <p:cNvPr id="26" name="Рисунок 25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5875" y="6131175"/>
            <a:ext cx="800100" cy="809625"/>
          </a:xfrm>
          <a:prstGeom prst="rect">
            <a:avLst/>
          </a:prstGeom>
        </p:spPr>
      </p:pic>
      <p:pic>
        <p:nvPicPr>
          <p:cNvPr id="27" name="Рисунок 26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4286" y="5540531"/>
            <a:ext cx="800100" cy="809625"/>
          </a:xfrm>
          <a:prstGeom prst="rect">
            <a:avLst/>
          </a:prstGeom>
        </p:spPr>
      </p:pic>
      <p:pic>
        <p:nvPicPr>
          <p:cNvPr id="28" name="Рисунок 27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2513" y="3186704"/>
            <a:ext cx="800100" cy="809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81020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3184" y="90152"/>
            <a:ext cx="10959920" cy="746975"/>
          </a:xfrm>
        </p:spPr>
        <p:txBody>
          <a:bodyPr>
            <a:noAutofit/>
          </a:bodyPr>
          <a:lstStyle/>
          <a:p>
            <a:pPr algn="ctr"/>
            <a:r>
              <a:rPr lang="en-US" sz="2800" dirty="0" smtClean="0"/>
              <a:t>Die Deutschen schmücken den Tannenbaum</a:t>
            </a:r>
            <a:endParaRPr lang="ru-RU" sz="2800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23368" y="887376"/>
            <a:ext cx="2573433" cy="295580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8638" y="874269"/>
            <a:ext cx="3196302" cy="29689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983" y="4009844"/>
            <a:ext cx="2003437" cy="2671249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36687" y="4008838"/>
            <a:ext cx="1930017" cy="2573356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8513" y="551104"/>
            <a:ext cx="1181646" cy="876846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537" y="90152"/>
            <a:ext cx="967201" cy="967201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14934" y="551104"/>
            <a:ext cx="923478" cy="923478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4672" y="2385307"/>
            <a:ext cx="781158" cy="781158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1825" y="3363175"/>
            <a:ext cx="683109" cy="683109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22342" y="2385307"/>
            <a:ext cx="609600" cy="609600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0511" y="5750727"/>
            <a:ext cx="781158" cy="781158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7746" y="3981166"/>
            <a:ext cx="781158" cy="781158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06512" y="3843185"/>
            <a:ext cx="781158" cy="781158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1368" y="3486879"/>
            <a:ext cx="781158" cy="781158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5912" y="98185"/>
            <a:ext cx="781158" cy="781158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1697" y="5643314"/>
            <a:ext cx="781158" cy="781158"/>
          </a:xfrm>
          <a:prstGeom prst="rect">
            <a:avLst/>
          </a:prstGeom>
        </p:spPr>
      </p:pic>
      <p:pic>
        <p:nvPicPr>
          <p:cNvPr id="22" name="Рисунок 2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06300" y="4403077"/>
            <a:ext cx="781158" cy="781158"/>
          </a:xfrm>
          <a:prstGeom prst="rect">
            <a:avLst/>
          </a:prstGeom>
        </p:spPr>
      </p:pic>
      <p:pic>
        <p:nvPicPr>
          <p:cNvPr id="23" name="Рисунок 2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60" y="6033893"/>
            <a:ext cx="781158" cy="781158"/>
          </a:xfrm>
          <a:prstGeom prst="rect">
            <a:avLst/>
          </a:prstGeom>
        </p:spPr>
      </p:pic>
      <p:pic>
        <p:nvPicPr>
          <p:cNvPr id="24" name="Рисунок 2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5011" y="5567369"/>
            <a:ext cx="781158" cy="781158"/>
          </a:xfrm>
          <a:prstGeom prst="rect">
            <a:avLst/>
          </a:prstGeom>
        </p:spPr>
      </p:pic>
      <p:pic>
        <p:nvPicPr>
          <p:cNvPr id="25" name="Рисунок 2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38" y="2533038"/>
            <a:ext cx="781158" cy="781158"/>
          </a:xfrm>
          <a:prstGeom prst="rect">
            <a:avLst/>
          </a:prstGeom>
        </p:spPr>
      </p:pic>
      <p:pic>
        <p:nvPicPr>
          <p:cNvPr id="26" name="Рисунок 2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3069" y="75299"/>
            <a:ext cx="584005" cy="475805"/>
          </a:xfrm>
          <a:prstGeom prst="rect">
            <a:avLst/>
          </a:prstGeom>
        </p:spPr>
      </p:pic>
      <p:pic>
        <p:nvPicPr>
          <p:cNvPr id="27" name="Рисунок 2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2251" y="73060"/>
            <a:ext cx="517240" cy="635556"/>
          </a:xfrm>
          <a:prstGeom prst="rect">
            <a:avLst/>
          </a:prstGeom>
        </p:spPr>
      </p:pic>
      <p:pic>
        <p:nvPicPr>
          <p:cNvPr id="28" name="Рисунок 2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7697" y="4116694"/>
            <a:ext cx="4787237" cy="2682558"/>
          </a:xfrm>
          <a:prstGeom prst="rect">
            <a:avLst/>
          </a:prstGeom>
        </p:spPr>
      </p:pic>
      <p:pic>
        <p:nvPicPr>
          <p:cNvPr id="30" name="Объект 29"/>
          <p:cNvPicPr>
            <a:picLocks noGrp="1" noChangeAspect="1"/>
          </p:cNvPicPr>
          <p:nvPr>
            <p:ph idx="1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876" y="837127"/>
            <a:ext cx="3720359" cy="2886693"/>
          </a:xfrm>
        </p:spPr>
      </p:pic>
    </p:spTree>
    <p:extLst>
      <p:ext uri="{BB962C8B-B14F-4D97-AF65-F5344CB8AC3E}">
        <p14:creationId xmlns:p14="http://schemas.microsoft.com/office/powerpoint/2010/main" val="39115607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856685" y="5050970"/>
            <a:ext cx="319315" cy="304801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endParaRPr lang="ru-RU" dirty="0"/>
          </a:p>
        </p:txBody>
      </p:sp>
      <p:pic>
        <p:nvPicPr>
          <p:cNvPr id="1026" name="Диаграмма 5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571" y="4018889"/>
            <a:ext cx="2598058" cy="18265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5" name="Диаграмма 15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-26"/>
          <a:stretch>
            <a:fillRect/>
          </a:stretch>
        </p:blipFill>
        <p:spPr bwMode="auto">
          <a:xfrm>
            <a:off x="580571" y="1661170"/>
            <a:ext cx="2598058" cy="1748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580571" y="802555"/>
            <a:ext cx="11037765" cy="11695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0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Вопросы для исследования</a:t>
            </a:r>
            <a:endParaRPr kumimoji="0" lang="ru-RU" alt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6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6. а). Проведение опроса:</a:t>
            </a:r>
            <a:endParaRPr kumimoji="0" lang="ru-RU" alt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1). Известно ли Вам что-либо об особенностях празднования Рождества в Германии? (до изучения темы)</a:t>
            </a:r>
            <a:endParaRPr kumimoji="0" lang="ru-RU" alt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580571" y="2222824"/>
            <a:ext cx="10623229" cy="20159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                                                            Синий цвет</a:t>
            </a:r>
            <a:r>
              <a:rPr kumimoji="0" lang="ru-RU" alt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- нет, не известно.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altLang="ru-RU" sz="1400" dirty="0"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altLang="ru-RU" sz="1400" dirty="0"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2</a:t>
            </a:r>
            <a:r>
              <a:rPr kumimoji="0" lang="ru-RU" altLang="ru-RU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). Поможет ли знание особенностей празднования Рождества в Германии в путешествии по стране?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(после изучения темы)</a:t>
            </a:r>
            <a:endParaRPr kumimoji="0" lang="ru-RU" alt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3294743" y="4328539"/>
            <a:ext cx="9822280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Синий цвет- </a:t>
            </a:r>
            <a:r>
              <a:rPr kumimoji="0" lang="ru-RU" alt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да, поможет, т.к. эти знания будут помогать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понимать немцев и знакомиться со страной в Рожественские 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праздники.</a:t>
            </a:r>
            <a:r>
              <a:rPr kumimoji="0" lang="ru-RU" alt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endParaRPr kumimoji="0" lang="ru-RU" alt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454400" y="156031"/>
            <a:ext cx="5617029" cy="7425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Aft>
                <a:spcPts val="0"/>
              </a:spcAft>
              <a:tabLst>
                <a:tab pos="2343150" algn="l"/>
                <a:tab pos="3239770" algn="ctr"/>
              </a:tabLst>
            </a:pPr>
            <a:r>
              <a:rPr lang="ru-RU" sz="3200" b="1" dirty="0">
                <a:solidFill>
                  <a:srgbClr val="0099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Практическая часть</a:t>
            </a:r>
            <a:endParaRPr lang="ru-RU" sz="3200" dirty="0">
              <a:solidFill>
                <a:srgbClr val="0099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580571" y="5870567"/>
            <a:ext cx="1027611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ru-RU" b="1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б). Был проведен подбор и составление перечня Рождественской символики, песен и рецептов (Приложения 1-3). </a:t>
            </a:r>
            <a:endParaRPr lang="ru-RU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368371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3795" y="174170"/>
            <a:ext cx="10353761" cy="885373"/>
          </a:xfrm>
        </p:spPr>
        <p:txBody>
          <a:bodyPr/>
          <a:lstStyle/>
          <a:p>
            <a:r>
              <a:rPr lang="ru-RU" dirty="0">
                <a:solidFill>
                  <a:srgbClr val="009900"/>
                </a:solidFill>
                <a:effectLst/>
              </a:rPr>
              <a:t>Заключение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13795" y="1190171"/>
            <a:ext cx="10353762" cy="4601029"/>
          </a:xfrm>
        </p:spPr>
        <p:txBody>
          <a:bodyPr/>
          <a:lstStyle/>
          <a:p>
            <a:pPr marL="0" indent="0" algn="ctr">
              <a:buNone/>
            </a:pPr>
            <a:r>
              <a:rPr lang="en-US" sz="360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So, </a:t>
            </a:r>
            <a:r>
              <a:rPr lang="en-US" sz="360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wir</a:t>
            </a:r>
            <a:r>
              <a:rPr lang="en-US" sz="360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können </a:t>
            </a:r>
            <a:r>
              <a:rPr lang="en-US" sz="360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sagen</a:t>
            </a:r>
            <a:r>
              <a:rPr lang="en-US" sz="360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folgendes</a:t>
            </a:r>
            <a:r>
              <a:rPr lang="en-US" sz="360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. Weihnachten ist </a:t>
            </a:r>
            <a:r>
              <a:rPr lang="en-US" sz="360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wichtiger</a:t>
            </a:r>
            <a:r>
              <a:rPr lang="en-US" sz="360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als</a:t>
            </a:r>
            <a:r>
              <a:rPr lang="en-US" sz="360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Neujahr</a:t>
            </a:r>
            <a:r>
              <a:rPr lang="en-US" sz="360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für</a:t>
            </a:r>
            <a:r>
              <a:rPr lang="en-US" sz="360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Deutschen. Sie </a:t>
            </a:r>
            <a:r>
              <a:rPr lang="en-US" sz="360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achten</a:t>
            </a:r>
            <a:r>
              <a:rPr lang="en-US" sz="360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alle </a:t>
            </a:r>
            <a:r>
              <a:rPr lang="en-US" sz="360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Traditionen</a:t>
            </a:r>
            <a:r>
              <a:rPr lang="en-US" sz="360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endParaRPr lang="ru-RU" sz="3600" dirty="0" smtClean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buNone/>
            </a:pPr>
            <a:r>
              <a:rPr lang="en-US" sz="360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Unsere </a:t>
            </a:r>
            <a:r>
              <a:rPr lang="en-US" sz="360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Arbeit</a:t>
            </a:r>
            <a:r>
              <a:rPr lang="en-US" sz="360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bestätigt</a:t>
            </a:r>
            <a:r>
              <a:rPr lang="en-US" sz="360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unsere</a:t>
            </a:r>
            <a:r>
              <a:rPr lang="en-US" sz="360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Hypothese</a:t>
            </a:r>
            <a:r>
              <a:rPr lang="en-US" sz="360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sz="3600" dirty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ru-RU" sz="3600" dirty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632" y="80850"/>
            <a:ext cx="1103219" cy="1103219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38501" y="174170"/>
            <a:ext cx="1103219" cy="1103219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38501" y="5530997"/>
            <a:ext cx="1103219" cy="1103219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632" y="5370218"/>
            <a:ext cx="1103219" cy="11032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74036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3795" y="130628"/>
            <a:ext cx="10353761" cy="1364343"/>
          </a:xfrm>
        </p:spPr>
        <p:txBody>
          <a:bodyPr/>
          <a:lstStyle/>
          <a:p>
            <a:r>
              <a:rPr lang="ru-RU" dirty="0">
                <a:solidFill>
                  <a:srgbClr val="009900"/>
                </a:solidFill>
                <a:effectLst/>
              </a:rPr>
              <a:t>Список использованной </a:t>
            </a:r>
            <a:r>
              <a:rPr lang="ru-RU" dirty="0" smtClean="0">
                <a:solidFill>
                  <a:srgbClr val="009900"/>
                </a:solidFill>
                <a:effectLst/>
              </a:rPr>
              <a:t>литературы:</a:t>
            </a:r>
            <a:endParaRPr lang="ru-RU" dirty="0">
              <a:solidFill>
                <a:srgbClr val="0099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62857" y="1291771"/>
            <a:ext cx="11393714" cy="5239658"/>
          </a:xfrm>
        </p:spPr>
        <p:txBody>
          <a:bodyPr>
            <a:noAutofit/>
          </a:bodyPr>
          <a:lstStyle/>
          <a:p>
            <a:pPr lvl="0"/>
            <a:r>
              <a:rPr lang="ru-RU" sz="2400" dirty="0">
                <a:effectLst/>
              </a:rPr>
              <a:t>Леонтьева Г.Н., Немецкий язык. 10-11 классы. Страноведческий материал о немецкоговорящих странах. – Волгоград: Учитель, 2005.</a:t>
            </a:r>
          </a:p>
          <a:p>
            <a:pPr lvl="0"/>
            <a:r>
              <a:rPr lang="ru-RU" sz="2400" dirty="0" err="1">
                <a:effectLst/>
              </a:rPr>
              <a:t>Овчинникова</a:t>
            </a:r>
            <a:r>
              <a:rPr lang="ru-RU" sz="2400" dirty="0">
                <a:effectLst/>
              </a:rPr>
              <a:t> А.В., Овчинников А.Ф., О Германии кратко. – М.: Оникс, 2000.</a:t>
            </a:r>
          </a:p>
          <a:p>
            <a:pPr marL="0" lvl="0" indent="0">
              <a:buNone/>
            </a:pPr>
            <a:r>
              <a:rPr lang="ru-RU" sz="2400" dirty="0">
                <a:effectLst/>
              </a:rPr>
              <a:t>Интернет-ресурсы:									</a:t>
            </a:r>
          </a:p>
          <a:p>
            <a:r>
              <a:rPr lang="de-DE" sz="2400" u="sng" dirty="0" smtClean="0">
                <a:effectLst/>
                <a:hlinkClick r:id="rId2"/>
              </a:rPr>
              <a:t>www.deutschfremdsprache.com</a:t>
            </a:r>
            <a:endParaRPr lang="ru-RU" sz="2400" dirty="0">
              <a:effectLst/>
            </a:endParaRPr>
          </a:p>
          <a:p>
            <a:r>
              <a:rPr lang="de-DE" sz="2400" u="sng" dirty="0" smtClean="0">
                <a:effectLst/>
                <a:hlinkClick r:id="rId3"/>
              </a:rPr>
              <a:t>www.1september.ru</a:t>
            </a:r>
            <a:endParaRPr lang="ru-RU" sz="2400" dirty="0">
              <a:effectLst/>
            </a:endParaRPr>
          </a:p>
          <a:p>
            <a:r>
              <a:rPr lang="de-DE" sz="2400" u="sng" dirty="0" smtClean="0">
                <a:effectLst/>
                <a:hlinkClick r:id="rId4"/>
              </a:rPr>
              <a:t>www.tatsachenüberdeutschland.de</a:t>
            </a:r>
            <a:endParaRPr lang="ru-RU" sz="2400" dirty="0">
              <a:effectLst/>
            </a:endParaRPr>
          </a:p>
          <a:p>
            <a:r>
              <a:rPr lang="de-DE" sz="2400" u="sng" dirty="0" smtClean="0">
                <a:effectLst/>
                <a:hlinkClick r:id="rId5"/>
              </a:rPr>
              <a:t>www.proschkolu.</a:t>
            </a:r>
            <a:r>
              <a:rPr lang="de-DE" sz="2400" dirty="0" smtClean="0">
                <a:effectLst/>
              </a:rPr>
              <a:t>ru</a:t>
            </a:r>
            <a:endParaRPr lang="ru-RU" sz="2400" dirty="0">
              <a:effectLst/>
            </a:endParaRPr>
          </a:p>
          <a:p>
            <a:pPr marL="0" indent="0">
              <a:buNone/>
            </a:pPr>
            <a:endParaRPr lang="ru-RU" sz="24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632" y="80850"/>
            <a:ext cx="1103219" cy="1103219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302" y="5711237"/>
            <a:ext cx="1103219" cy="1103219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89512" y="60166"/>
            <a:ext cx="1103219" cy="1103219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00375" y="5535912"/>
            <a:ext cx="1103219" cy="11032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49044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116686" y="347730"/>
            <a:ext cx="6259133" cy="2665926"/>
          </a:xfrm>
        </p:spPr>
        <p:txBody>
          <a:bodyPr>
            <a:normAutofit/>
          </a:bodyPr>
          <a:lstStyle/>
          <a:p>
            <a:pPr algn="ctr"/>
            <a:r>
              <a:rPr lang="en-US" dirty="0" smtClean="0"/>
              <a:t/>
            </a:r>
            <a:br>
              <a:rPr lang="en-US" dirty="0" smtClean="0"/>
            </a:br>
            <a:r>
              <a:rPr lang="en-US" dirty="0" err="1" smtClean="0"/>
              <a:t>Danke</a:t>
            </a:r>
            <a:r>
              <a:rPr lang="en-US" dirty="0" smtClean="0"/>
              <a:t> </a:t>
            </a:r>
            <a:r>
              <a:rPr lang="en-US" dirty="0" err="1" smtClean="0"/>
              <a:t>für</a:t>
            </a:r>
            <a:r>
              <a:rPr lang="en-US" dirty="0" smtClean="0"/>
              <a:t> Ihre </a:t>
            </a:r>
            <a:r>
              <a:rPr lang="en-US" dirty="0" err="1" smtClean="0"/>
              <a:t>Aufmerksamkeit</a:t>
            </a:r>
            <a:r>
              <a:rPr lang="en-US" dirty="0" smtClean="0"/>
              <a:t>!</a:t>
            </a:r>
            <a:endParaRPr lang="ru-RU" b="1" i="1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6541" y="3425780"/>
            <a:ext cx="4146727" cy="323259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29860" y="1126036"/>
            <a:ext cx="2820472" cy="26547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909" y="1017432"/>
            <a:ext cx="3221126" cy="28719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4993" y="2418343"/>
            <a:ext cx="714375" cy="1190625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649" y="3180343"/>
            <a:ext cx="1715252" cy="3478034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9629" y="53357"/>
            <a:ext cx="1612669" cy="1675690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09760" y="53357"/>
            <a:ext cx="1662545" cy="1190625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8404" y="1419050"/>
            <a:ext cx="1869500" cy="2236707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7910" y="3116079"/>
            <a:ext cx="2411976" cy="3049409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1505" y="-173193"/>
            <a:ext cx="1928553" cy="1519855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336" y="3903708"/>
            <a:ext cx="476250" cy="476250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73789" y="5436524"/>
            <a:ext cx="1059524" cy="1042562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0465" y="200308"/>
            <a:ext cx="892195" cy="734229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6837" y="2537404"/>
            <a:ext cx="855665" cy="888375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5744" y="172418"/>
            <a:ext cx="1218821" cy="812549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2166" y="4074284"/>
            <a:ext cx="476250" cy="476250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070" y="5619405"/>
            <a:ext cx="965255" cy="983854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7613" y="5436524"/>
            <a:ext cx="1146528" cy="9286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08766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amask">
  <a:themeElements>
    <a:clrScheme name="Damask">
      <a:dk1>
        <a:sysClr val="windowText" lastClr="000000"/>
      </a:dk1>
      <a:lt1>
        <a:sysClr val="window" lastClr="FFFFFF"/>
      </a:lt1>
      <a:dk2>
        <a:srgbClr val="2A5B7F"/>
      </a:dk2>
      <a:lt2>
        <a:srgbClr val="ABDAFC"/>
      </a:lt2>
      <a:accent1>
        <a:srgbClr val="9EC544"/>
      </a:accent1>
      <a:accent2>
        <a:srgbClr val="50BEA3"/>
      </a:accent2>
      <a:accent3>
        <a:srgbClr val="4A9CCC"/>
      </a:accent3>
      <a:accent4>
        <a:srgbClr val="9A66CA"/>
      </a:accent4>
      <a:accent5>
        <a:srgbClr val="C54F71"/>
      </a:accent5>
      <a:accent6>
        <a:srgbClr val="DE9C3C"/>
      </a:accent6>
      <a:hlink>
        <a:srgbClr val="6BA9DA"/>
      </a:hlink>
      <a:folHlink>
        <a:srgbClr val="A0BCD3"/>
      </a:folHlink>
    </a:clrScheme>
    <a:fontScheme name="Damask">
      <a:majorFont>
        <a:latin typeface="Bookman Old Style" panose="02050604050505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Rockwell" panose="020606030202050204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amask">
      <a: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105000"/>
                <a:lumMod val="110000"/>
              </a:schemeClr>
            </a:gs>
            <a:gs pos="100000">
              <a:schemeClr val="phClr">
                <a:tint val="78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0000"/>
                <a:lumMod val="104000"/>
              </a:schemeClr>
            </a:gs>
            <a:gs pos="69000">
              <a:schemeClr val="phClr">
                <a:shade val="86000"/>
                <a:satMod val="130000"/>
                <a:lumMod val="102000"/>
              </a:schemeClr>
            </a:gs>
            <a:gs pos="100000">
              <a:schemeClr val="phClr">
                <a:shade val="72000"/>
                <a:satMod val="130000"/>
                <a:lumMod val="100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sy="96000" rotWithShape="0">
              <a:srgbClr val="000000">
                <a:alpha val="54000"/>
              </a:srgbClr>
            </a:outerShdw>
          </a:effectLst>
        </a:effectStyle>
        <a:effectStyle>
          <a:effectLst>
            <a:outerShdw blurRad="76200" dist="38100" dir="5400000" algn="ctr" rotWithShape="0">
              <a:srgbClr val="000000">
                <a:alpha val="76000"/>
              </a:srgbClr>
            </a:outerShdw>
          </a:effectLst>
          <a:scene3d>
            <a:camera prst="orthographicFront">
              <a:rot lat="0" lon="0" rev="0"/>
            </a:camera>
            <a:lightRig rig="balanced" dir="t"/>
          </a:scene3d>
          <a:sp3d prstMaterial="matte">
            <a:bevelT w="25400" h="25400" prst="relaxedInse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18000"/>
                <a:satMod val="160000"/>
                <a:lumMod val="28000"/>
              </a:schemeClr>
              <a:schemeClr val="phClr">
                <a:tint val="95000"/>
                <a:satMod val="160000"/>
                <a:lumMod val="11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amask" id="{F9A299A0-33D0-4E0F-9F3F-7163E3744208}" vid="{746EEEEA-FB6A-406B-B510-531588D5481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TM04033921[[fn=Дамаск]]</Template>
  <TotalTime>487</TotalTime>
  <Words>261</Words>
  <Application>Microsoft Office PowerPoint</Application>
  <PresentationFormat>Широкоэкранный</PresentationFormat>
  <Paragraphs>51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7" baseType="lpstr">
      <vt:lpstr>Arial</vt:lpstr>
      <vt:lpstr>Bookman Old Style</vt:lpstr>
      <vt:lpstr>Rockwell</vt:lpstr>
      <vt:lpstr>Times New Roman</vt:lpstr>
      <vt:lpstr>Damask</vt:lpstr>
      <vt:lpstr>Wie feiert man Weihnachten in Deutschland? (исследование)</vt:lpstr>
      <vt:lpstr>            </vt:lpstr>
      <vt:lpstr>Jetzt feiern Orthodoxene Weihnachten am 7. Januar und Katholiken am 25. Dezember.  </vt:lpstr>
      <vt:lpstr>Bald kommt Advent.</vt:lpstr>
      <vt:lpstr>Uberall arbeiten Weihnachtsmarkte</vt:lpstr>
      <vt:lpstr>Zu den Kindern kommt Nikolaus</vt:lpstr>
      <vt:lpstr>Nikolaus kommt mit Knecht Ruprecht</vt:lpstr>
      <vt:lpstr>Die Deutschen schmücken den Tannenbaum</vt:lpstr>
      <vt:lpstr>Презентация PowerPoint</vt:lpstr>
      <vt:lpstr>Заключение</vt:lpstr>
      <vt:lpstr>Список использованной литературы:</vt:lpstr>
      <vt:lpstr> Danke für Ihre Aufmerksamkeit!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Weihnachten</dc:title>
  <dc:creator>user</dc:creator>
  <cp:lastModifiedBy>user</cp:lastModifiedBy>
  <cp:revision>47</cp:revision>
  <dcterms:created xsi:type="dcterms:W3CDTF">2015-12-04T17:59:07Z</dcterms:created>
  <dcterms:modified xsi:type="dcterms:W3CDTF">2018-04-22T18:17:47Z</dcterms:modified>
</cp:coreProperties>
</file>