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23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C0E2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image" Target="../media/image13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0232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8242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8502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46810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140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3817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003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1584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123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775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38077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79214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673206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26147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564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8408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14620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4/1/2019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503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3.emf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12123" y="141667"/>
            <a:ext cx="11281893" cy="1171978"/>
          </a:xfrm>
        </p:spPr>
        <p:txBody>
          <a:bodyPr>
            <a:normAutofit/>
          </a:bodyPr>
          <a:lstStyle/>
          <a:p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профессиональное образовательное учреждение</a:t>
            </a:r>
            <a:b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Саратовской области</a:t>
            </a:r>
            <a:b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«Балашовский политехнический лицей»</a:t>
            </a:r>
            <a:br>
              <a:rPr lang="ru-RU" alt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12123" y="1803041"/>
            <a:ext cx="11526592" cy="1468193"/>
          </a:xfrm>
        </p:spPr>
        <p:txBody>
          <a:bodyPr>
            <a:normAutofit lnSpcReduction="10000"/>
          </a:bodyPr>
          <a:lstStyle/>
          <a:p>
            <a:r>
              <a:rPr lang="ru-RU" altLang="ru-RU" sz="4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Объекты </a:t>
            </a:r>
            <a:r>
              <a:rPr lang="ru-RU" altLang="ru-RU" sz="4000" b="1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юнеско</a:t>
            </a:r>
            <a:r>
              <a:rPr lang="ru-RU" altLang="ru-RU" sz="4000" b="1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германии</a:t>
            </a:r>
            <a:r>
              <a:rPr lang="ru-RU" altLang="ru-RU" sz="4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ru-RU" sz="4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ru-RU" sz="4000" b="1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(исследование)</a:t>
            </a:r>
            <a:endParaRPr lang="ru-RU" sz="4000" b="1" dirty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748789" y="3540342"/>
            <a:ext cx="4443211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b="1" dirty="0" smtClean="0">
                <a:latin typeface="Times New Roman" panose="02020603050405020304" pitchFamily="18" charset="0"/>
              </a:rPr>
              <a:t>Выполнила: обучающаяся группы  №28</a:t>
            </a:r>
            <a:br>
              <a:rPr lang="ru-RU" altLang="ru-RU" b="1" dirty="0" smtClean="0">
                <a:latin typeface="Times New Roman" panose="02020603050405020304" pitchFamily="18" charset="0"/>
              </a:rPr>
            </a:br>
            <a:r>
              <a:rPr lang="ru-RU" altLang="ru-RU" b="1" dirty="0" smtClean="0">
                <a:latin typeface="Times New Roman" panose="02020603050405020304" pitchFamily="18" charset="0"/>
              </a:rPr>
              <a:t> по профессии  Повар,  кондитер</a:t>
            </a:r>
            <a:br>
              <a:rPr lang="ru-RU" altLang="ru-RU" b="1" dirty="0" smtClean="0">
                <a:latin typeface="Times New Roman" panose="02020603050405020304" pitchFamily="18" charset="0"/>
              </a:rPr>
            </a:br>
            <a:r>
              <a:rPr lang="ru-RU" altLang="ru-RU" b="1" dirty="0" err="1" smtClean="0">
                <a:latin typeface="Times New Roman" panose="02020603050405020304" pitchFamily="18" charset="0"/>
              </a:rPr>
              <a:t>Штепина</a:t>
            </a:r>
            <a:r>
              <a:rPr lang="ru-RU" altLang="ru-RU" b="1" dirty="0" smtClean="0">
                <a:latin typeface="Times New Roman" panose="02020603050405020304" pitchFamily="18" charset="0"/>
              </a:rPr>
              <a:t> Алена</a:t>
            </a:r>
            <a:br>
              <a:rPr lang="ru-RU" altLang="ru-RU" b="1" dirty="0" smtClean="0">
                <a:latin typeface="Times New Roman" panose="02020603050405020304" pitchFamily="18" charset="0"/>
              </a:rPr>
            </a:br>
            <a:r>
              <a:rPr lang="ru-RU" altLang="ru-RU" b="1" dirty="0" smtClean="0">
                <a:latin typeface="Times New Roman" panose="02020603050405020304" pitchFamily="18" charset="0"/>
              </a:rPr>
              <a:t>Руководитель: Андреева О.А.</a:t>
            </a:r>
            <a:r>
              <a:rPr lang="ru-RU" altLang="ru-RU" sz="2000" dirty="0">
                <a:latin typeface="Times New Roman" panose="02020603050405020304" pitchFamily="18" charset="0"/>
              </a:rPr>
              <a:t/>
            </a:r>
            <a:br>
              <a:rPr lang="ru-RU" altLang="ru-RU" sz="2000" dirty="0">
                <a:latin typeface="Times New Roman" panose="02020603050405020304" pitchFamily="18" charset="0"/>
              </a:rPr>
            </a:br>
            <a:endParaRPr lang="ru-RU" sz="20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5266333" y="6219354"/>
            <a:ext cx="13502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200" b="1" dirty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2018 г.</a:t>
            </a:r>
          </a:p>
        </p:txBody>
      </p:sp>
    </p:spTree>
    <p:extLst>
      <p:ext uri="{BB962C8B-B14F-4D97-AF65-F5344CB8AC3E}">
        <p14:creationId xmlns:p14="http://schemas.microsoft.com/office/powerpoint/2010/main" val="2716304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70455" y="386366"/>
            <a:ext cx="10582141" cy="6233375"/>
          </a:xfrm>
        </p:spPr>
        <p:txBody>
          <a:bodyPr>
            <a:normAutofit fontScale="32500" lnSpcReduction="20000"/>
          </a:bodyPr>
          <a:lstStyle/>
          <a:p>
            <a:r>
              <a:rPr lang="ru-RU" sz="5500" b="1" u="sng" dirty="0" smtClean="0">
                <a:solidFill>
                  <a:schemeClr val="accent5">
                    <a:lumMod val="75000"/>
                  </a:schemeClr>
                </a:solidFill>
              </a:rPr>
              <a:t>Объект  исследования: </a:t>
            </a:r>
            <a:r>
              <a:rPr lang="ru-RU" sz="5500" dirty="0"/>
              <a:t> содержание  и   основные  направления  деятельности </a:t>
            </a:r>
            <a:r>
              <a:rPr lang="ru-RU" sz="5500" dirty="0" smtClean="0"/>
              <a:t>ЮНЭСКО</a:t>
            </a:r>
            <a:r>
              <a:rPr lang="ru-RU" sz="5500" dirty="0"/>
              <a:t>.</a:t>
            </a:r>
            <a:r>
              <a:rPr lang="ru-RU" sz="5500" b="1" dirty="0"/>
              <a:t>  </a:t>
            </a:r>
            <a:endParaRPr lang="ru-RU" sz="5500" dirty="0"/>
          </a:p>
          <a:p>
            <a:pPr>
              <a:spcBef>
                <a:spcPts val="0"/>
              </a:spcBef>
            </a:pPr>
            <a:endParaRPr lang="ru-RU" sz="5500" dirty="0" smtClean="0"/>
          </a:p>
          <a:p>
            <a:pPr algn="just"/>
            <a:r>
              <a:rPr lang="ru-RU" sz="5500" b="1" u="sng" dirty="0" smtClean="0">
                <a:solidFill>
                  <a:schemeClr val="accent5">
                    <a:lumMod val="75000"/>
                  </a:schemeClr>
                </a:solidFill>
              </a:rPr>
              <a:t>Предмет </a:t>
            </a:r>
            <a:r>
              <a:rPr lang="ru-RU" sz="5500" b="1" u="sng" dirty="0">
                <a:solidFill>
                  <a:schemeClr val="accent5">
                    <a:lumMod val="75000"/>
                  </a:schemeClr>
                </a:solidFill>
              </a:rPr>
              <a:t>исследования: </a:t>
            </a:r>
            <a:r>
              <a:rPr lang="ru-RU" sz="5500" dirty="0"/>
              <a:t>объекты всемирного культурного и природного наследия находящиеся под охраной ЮНЕСКО.</a:t>
            </a:r>
          </a:p>
          <a:p>
            <a:pPr algn="ctr">
              <a:spcBef>
                <a:spcPts val="0"/>
              </a:spcBef>
            </a:pPr>
            <a:endParaRPr lang="ru-RU" sz="5500" dirty="0"/>
          </a:p>
          <a:p>
            <a:r>
              <a:rPr lang="ru-RU" sz="5500" b="1" u="sng" dirty="0">
                <a:solidFill>
                  <a:schemeClr val="accent5">
                    <a:lumMod val="75000"/>
                  </a:schemeClr>
                </a:solidFill>
              </a:rPr>
              <a:t>Цель </a:t>
            </a:r>
            <a:r>
              <a:rPr lang="ru-RU" sz="5500" b="1" u="sng" dirty="0" smtClean="0">
                <a:solidFill>
                  <a:schemeClr val="accent5">
                    <a:lumMod val="75000"/>
                  </a:schemeClr>
                </a:solidFill>
              </a:rPr>
              <a:t>исследования: </a:t>
            </a:r>
            <a:r>
              <a:rPr lang="ru-RU" sz="5500" dirty="0"/>
              <a:t>познакомиться с объектами ЮНЕСКО в Германии</a:t>
            </a:r>
            <a:r>
              <a:rPr lang="ru-RU" sz="5500" dirty="0" smtClean="0"/>
              <a:t>.</a:t>
            </a:r>
            <a:r>
              <a:rPr lang="ru-RU" sz="5500" i="1" dirty="0" smtClean="0"/>
              <a:t>  </a:t>
            </a:r>
          </a:p>
          <a:p>
            <a:pPr marL="0" indent="0">
              <a:buNone/>
            </a:pPr>
            <a:r>
              <a:rPr lang="ru-RU" sz="5500" i="1" dirty="0" smtClean="0"/>
              <a:t>          </a:t>
            </a:r>
            <a:endParaRPr lang="ru-RU" sz="5500" i="1" dirty="0"/>
          </a:p>
          <a:p>
            <a:r>
              <a:rPr lang="ru-RU" sz="5500" b="1" u="sng" dirty="0">
                <a:solidFill>
                  <a:schemeClr val="accent5">
                    <a:lumMod val="75000"/>
                  </a:schemeClr>
                </a:solidFill>
              </a:rPr>
              <a:t>Проблема:</a:t>
            </a:r>
            <a:r>
              <a:rPr lang="ru-RU" sz="5500" b="1" u="sng" dirty="0"/>
              <a:t> </a:t>
            </a:r>
            <a:r>
              <a:rPr lang="ru-RU" sz="5500" dirty="0"/>
              <a:t>владение информацией об объектах ЮНЕСКО, имеющихся в Германии.</a:t>
            </a:r>
          </a:p>
          <a:p>
            <a:pPr algn="ctr">
              <a:spcBef>
                <a:spcPts val="0"/>
              </a:spcBef>
            </a:pPr>
            <a:endParaRPr lang="ru-RU" sz="5500" dirty="0"/>
          </a:p>
          <a:p>
            <a:r>
              <a:rPr lang="ru-RU" sz="5500" b="1" u="sng" dirty="0">
                <a:solidFill>
                  <a:schemeClr val="accent5">
                    <a:lumMod val="75000"/>
                  </a:schemeClr>
                </a:solidFill>
              </a:rPr>
              <a:t>Задачи исследования:    </a:t>
            </a:r>
            <a:r>
              <a:rPr lang="ru-RU" sz="5500" dirty="0"/>
              <a:t/>
            </a:r>
            <a:br>
              <a:rPr lang="ru-RU" sz="5500" dirty="0"/>
            </a:br>
            <a:r>
              <a:rPr lang="ru-RU" sz="5500" dirty="0"/>
              <a:t>1. Выявить исторические памятники на территории Германии; </a:t>
            </a:r>
            <a:endParaRPr lang="ru-RU" sz="5500" dirty="0" smtClean="0"/>
          </a:p>
          <a:p>
            <a:pPr marL="0" indent="0">
              <a:buNone/>
            </a:pPr>
            <a:r>
              <a:rPr lang="ru-RU" sz="5500" dirty="0"/>
              <a:t> </a:t>
            </a:r>
            <a:r>
              <a:rPr lang="ru-RU" sz="5500" dirty="0" smtClean="0"/>
              <a:t>  2</a:t>
            </a:r>
            <a:r>
              <a:rPr lang="ru-RU" sz="5500" dirty="0"/>
              <a:t>. Представить характеристику основных объектов ЮНЕСКО в Германии.</a:t>
            </a:r>
          </a:p>
          <a:p>
            <a:pPr marL="0" indent="0">
              <a:buNone/>
            </a:pPr>
            <a:r>
              <a:rPr lang="ru-RU" sz="5500" dirty="0"/>
              <a:t> </a:t>
            </a:r>
            <a:br>
              <a:rPr lang="ru-RU" sz="5500" dirty="0"/>
            </a:br>
            <a:r>
              <a:rPr lang="ru-RU" sz="5500" b="1" u="sng" dirty="0">
                <a:solidFill>
                  <a:schemeClr val="accent5">
                    <a:lumMod val="75000"/>
                  </a:schemeClr>
                </a:solidFill>
              </a:rPr>
              <a:t>Методы</a:t>
            </a:r>
            <a:r>
              <a:rPr lang="ru-RU" sz="5500" b="1" u="sng" dirty="0"/>
              <a:t>: </a:t>
            </a:r>
            <a:r>
              <a:rPr lang="ru-RU" sz="5500" dirty="0"/>
              <a:t>1) анализ литературы по вопросу; 2) поиск информации в книгах, журналах и сети Интернет; 3) сравнительный анализ; 4) опрос.</a:t>
            </a:r>
            <a:br>
              <a:rPr lang="ru-RU" sz="5500" dirty="0"/>
            </a:br>
            <a:r>
              <a:rPr lang="ru-RU" sz="5500" dirty="0"/>
              <a:t> </a:t>
            </a:r>
            <a:br>
              <a:rPr lang="ru-RU" sz="5500" dirty="0"/>
            </a:br>
            <a:r>
              <a:rPr lang="ru-RU" sz="5500" b="1" u="sng" dirty="0">
                <a:solidFill>
                  <a:schemeClr val="accent5">
                    <a:lumMod val="75000"/>
                  </a:schemeClr>
                </a:solidFill>
              </a:rPr>
              <a:t>Гипотеза</a:t>
            </a:r>
            <a:r>
              <a:rPr lang="ru-RU" sz="5500" b="1" u="sng" dirty="0"/>
              <a:t>: </a:t>
            </a:r>
            <a:r>
              <a:rPr lang="ru-RU" sz="5500" dirty="0"/>
              <a:t>количество объектов ЮНЕСКО в Германии увеличивается.</a:t>
            </a:r>
          </a:p>
          <a:p>
            <a:pPr marL="0" indent="0">
              <a:buNone/>
            </a:pPr>
            <a:endParaRPr lang="ru-RU" sz="55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469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761" y="154545"/>
            <a:ext cx="11191740" cy="6516711"/>
          </a:xfrm>
          <a:effectLst>
            <a:softEdge rad="317500"/>
          </a:effectLst>
        </p:spPr>
      </p:pic>
    </p:spTree>
    <p:extLst>
      <p:ext uri="{BB962C8B-B14F-4D97-AF65-F5344CB8AC3E}">
        <p14:creationId xmlns:p14="http://schemas.microsoft.com/office/powerpoint/2010/main" val="4088459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67425" y="476518"/>
            <a:ext cx="11835685" cy="5924282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4000" b="1" i="1" dirty="0">
                <a:solidFill>
                  <a:schemeClr val="accent5">
                    <a:lumMod val="75000"/>
                  </a:schemeClr>
                </a:solidFill>
              </a:rPr>
              <a:t>Die </a:t>
            </a:r>
            <a:r>
              <a:rPr lang="en-US" sz="4000" b="1" i="1" dirty="0" err="1">
                <a:solidFill>
                  <a:schemeClr val="accent5">
                    <a:lumMod val="75000"/>
                  </a:schemeClr>
                </a:solidFill>
              </a:rPr>
              <a:t>Objekten</a:t>
            </a:r>
            <a:r>
              <a:rPr lang="en-US" sz="4000" b="1" i="1" dirty="0">
                <a:solidFill>
                  <a:schemeClr val="accent5">
                    <a:lumMod val="75000"/>
                  </a:schemeClr>
                </a:solidFill>
              </a:rPr>
              <a:t> des </a:t>
            </a:r>
            <a:r>
              <a:rPr lang="en-US" sz="4000" b="1" i="1" dirty="0" err="1">
                <a:solidFill>
                  <a:schemeClr val="accent5">
                    <a:lumMod val="75000"/>
                  </a:schemeClr>
                </a:solidFill>
              </a:rPr>
              <a:t>Nachlases</a:t>
            </a:r>
            <a:r>
              <a:rPr lang="en-US" sz="4000" b="1" i="1" dirty="0">
                <a:solidFill>
                  <a:schemeClr val="accent5">
                    <a:lumMod val="75000"/>
                  </a:schemeClr>
                </a:solidFill>
              </a:rPr>
              <a:t> Deutschland </a:t>
            </a:r>
            <a:r>
              <a:rPr lang="en-US" sz="4000" b="1" i="1" dirty="0" err="1">
                <a:solidFill>
                  <a:schemeClr val="accent5">
                    <a:lumMod val="75000"/>
                  </a:schemeClr>
                </a:solidFill>
              </a:rPr>
              <a:t>sind</a:t>
            </a:r>
            <a:r>
              <a:rPr lang="en-US" sz="4000" b="1" i="1" dirty="0">
                <a:solidFill>
                  <a:schemeClr val="accent5">
                    <a:lumMod val="75000"/>
                  </a:schemeClr>
                </a:solidFill>
              </a:rPr>
              <a:t>:</a:t>
            </a:r>
            <a:endParaRPr lang="ru-RU" sz="4000" b="1" i="1" dirty="0">
              <a:solidFill>
                <a:schemeClr val="accent5">
                  <a:lumMod val="75000"/>
                </a:schemeClr>
              </a:solidFill>
            </a:endParaRPr>
          </a:p>
          <a:p>
            <a:r>
              <a:rPr lang="ru-RU" sz="2400" dirty="0"/>
              <a:t>1). </a:t>
            </a:r>
            <a:r>
              <a:rPr lang="en-US" sz="2400" dirty="0" err="1"/>
              <a:t>Kirche</a:t>
            </a:r>
            <a:r>
              <a:rPr lang="en-US" sz="2400" dirty="0"/>
              <a:t> und </a:t>
            </a:r>
            <a:r>
              <a:rPr lang="en-US" sz="2400" dirty="0" err="1"/>
              <a:t>Kloster</a:t>
            </a:r>
            <a:r>
              <a:rPr lang="ru-RU" sz="2400" dirty="0"/>
              <a:t> (</a:t>
            </a:r>
            <a:r>
              <a:rPr lang="ru-RU" sz="2400" dirty="0" err="1"/>
              <a:t>Ахенский</a:t>
            </a:r>
            <a:r>
              <a:rPr lang="ru-RU" sz="2400" dirty="0"/>
              <a:t> собор, Кёльнский собор);</a:t>
            </a:r>
          </a:p>
          <a:p>
            <a:r>
              <a:rPr lang="ru-RU" sz="2400" dirty="0"/>
              <a:t>2). </a:t>
            </a:r>
            <a:r>
              <a:rPr lang="en-US" sz="2400" dirty="0" err="1"/>
              <a:t>Schl</a:t>
            </a:r>
            <a:r>
              <a:rPr lang="ru-RU" sz="2400" dirty="0"/>
              <a:t>ö</a:t>
            </a:r>
            <a:r>
              <a:rPr lang="en-US" sz="2400" dirty="0" err="1"/>
              <a:t>sser</a:t>
            </a:r>
            <a:r>
              <a:rPr lang="ru-RU" sz="2400" dirty="0"/>
              <a:t> </a:t>
            </a:r>
            <a:r>
              <a:rPr lang="ru-RU" sz="2400" dirty="0" err="1"/>
              <a:t>und</a:t>
            </a:r>
            <a:r>
              <a:rPr lang="ru-RU" sz="2400" dirty="0"/>
              <a:t> </a:t>
            </a:r>
            <a:r>
              <a:rPr lang="ru-RU" sz="2400" dirty="0" err="1"/>
              <a:t>Gä</a:t>
            </a:r>
            <a:r>
              <a:rPr lang="en-US" sz="2400" dirty="0" err="1"/>
              <a:t>rten</a:t>
            </a:r>
            <a:r>
              <a:rPr lang="ru-RU" sz="2400" dirty="0"/>
              <a:t> (Парковый комплекс Дессау-</a:t>
            </a:r>
            <a:r>
              <a:rPr lang="ru-RU" sz="2400" dirty="0" err="1"/>
              <a:t>Вёрлиц</a:t>
            </a:r>
            <a:r>
              <a:rPr lang="ru-RU" sz="2400" dirty="0"/>
              <a:t>, Замок </a:t>
            </a:r>
            <a:r>
              <a:rPr lang="ru-RU" sz="2400" dirty="0" err="1"/>
              <a:t>Вартбург</a:t>
            </a:r>
            <a:r>
              <a:rPr lang="ru-RU" sz="2400" dirty="0"/>
              <a:t>);</a:t>
            </a:r>
          </a:p>
          <a:p>
            <a:r>
              <a:rPr lang="ru-RU" sz="2400" dirty="0"/>
              <a:t>3). </a:t>
            </a:r>
            <a:r>
              <a:rPr lang="en-US" sz="2400" dirty="0"/>
              <a:t>Die </a:t>
            </a:r>
            <a:r>
              <a:rPr lang="en-US" sz="2400" dirty="0" err="1"/>
              <a:t>Objekten</a:t>
            </a:r>
            <a:r>
              <a:rPr lang="en-US" sz="2400" dirty="0"/>
              <a:t> der </a:t>
            </a:r>
            <a:r>
              <a:rPr lang="en-US" sz="2400" dirty="0" err="1"/>
              <a:t>Kultur</a:t>
            </a:r>
            <a:r>
              <a:rPr lang="en-US" sz="2400" dirty="0"/>
              <a:t> </a:t>
            </a:r>
            <a:r>
              <a:rPr lang="ru-RU" sz="2400" dirty="0"/>
              <a:t>(Музейный остров в Берлине, Оперный театр в </a:t>
            </a:r>
            <a:r>
              <a:rPr lang="ru-RU" sz="2400" dirty="0" err="1"/>
              <a:t>Байройте</a:t>
            </a:r>
            <a:r>
              <a:rPr lang="ru-RU" sz="2400" dirty="0"/>
              <a:t>); </a:t>
            </a:r>
          </a:p>
          <a:p>
            <a:r>
              <a:rPr lang="ru-RU" sz="2400" dirty="0"/>
              <a:t>4). </a:t>
            </a:r>
            <a:r>
              <a:rPr lang="en-US" sz="2400" dirty="0"/>
              <a:t>Die </a:t>
            </a:r>
            <a:r>
              <a:rPr lang="en-US" sz="2400" dirty="0" err="1"/>
              <a:t>Architektur</a:t>
            </a:r>
            <a:r>
              <a:rPr lang="en-US" sz="2400" dirty="0"/>
              <a:t> der </a:t>
            </a:r>
            <a:r>
              <a:rPr lang="en-US" sz="2400" dirty="0" err="1"/>
              <a:t>Jetztzeit</a:t>
            </a:r>
            <a:r>
              <a:rPr lang="ru-RU" sz="2400" dirty="0"/>
              <a:t> (Постройки </a:t>
            </a:r>
            <a:r>
              <a:rPr lang="ru-RU" sz="2400" dirty="0" err="1"/>
              <a:t>Баухауса</a:t>
            </a:r>
            <a:r>
              <a:rPr lang="ru-RU" sz="2400" dirty="0"/>
              <a:t> в Веймаре, Дессау);</a:t>
            </a:r>
          </a:p>
          <a:p>
            <a:r>
              <a:rPr lang="ru-RU" sz="2400" dirty="0"/>
              <a:t>5). </a:t>
            </a:r>
            <a:r>
              <a:rPr lang="en-US" sz="2400" dirty="0"/>
              <a:t>Der </a:t>
            </a:r>
            <a:r>
              <a:rPr lang="en-US" sz="2400" dirty="0" err="1"/>
              <a:t>nat</a:t>
            </a:r>
            <a:r>
              <a:rPr lang="ru-RU" sz="2400" dirty="0"/>
              <a:t>ü</a:t>
            </a:r>
            <a:r>
              <a:rPr lang="en-US" sz="2400" dirty="0" err="1"/>
              <a:t>rliche</a:t>
            </a:r>
            <a:r>
              <a:rPr lang="en-US" sz="2400" dirty="0"/>
              <a:t> </a:t>
            </a:r>
            <a:r>
              <a:rPr lang="en-US" sz="2400" dirty="0" err="1"/>
              <a:t>Nachlas</a:t>
            </a:r>
            <a:r>
              <a:rPr lang="ru-RU" sz="2400" dirty="0"/>
              <a:t> (Девственные буковые леса, </a:t>
            </a:r>
            <a:r>
              <a:rPr lang="ru-RU" sz="2400" dirty="0" err="1"/>
              <a:t>Ваттовое</a:t>
            </a:r>
            <a:r>
              <a:rPr lang="ru-RU" sz="2400" dirty="0"/>
              <a:t> море) </a:t>
            </a:r>
            <a:r>
              <a:rPr lang="en-US" sz="2400" dirty="0"/>
              <a:t>u</a:t>
            </a:r>
            <a:r>
              <a:rPr lang="ru-RU" sz="2400" dirty="0"/>
              <a:t>.</a:t>
            </a:r>
            <a:r>
              <a:rPr lang="en-US" sz="2400" dirty="0"/>
              <a:t>s</a:t>
            </a:r>
            <a:r>
              <a:rPr lang="ru-RU" sz="2400" dirty="0"/>
              <a:t>.</a:t>
            </a:r>
            <a:r>
              <a:rPr lang="en-US" sz="2400" dirty="0"/>
              <a:t>w</a:t>
            </a:r>
            <a:r>
              <a:rPr lang="ru-RU" sz="2400" dirty="0"/>
              <a:t>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6185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flipH="1">
            <a:off x="708335" y="1"/>
            <a:ext cx="11165983" cy="1056067"/>
          </a:xfrm>
        </p:spPr>
        <p:txBody>
          <a:bodyPr>
            <a:normAutofit/>
          </a:bodyPr>
          <a:lstStyle/>
          <a:p>
            <a:r>
              <a:rPr lang="en-US" b="1" u="sng" dirty="0">
                <a:solidFill>
                  <a:schemeClr val="accent5">
                    <a:lumMod val="75000"/>
                  </a:schemeClr>
                </a:solidFill>
              </a:rPr>
              <a:t>Der </a:t>
            </a:r>
            <a:r>
              <a:rPr lang="en-US" b="1" u="sng" dirty="0" err="1">
                <a:solidFill>
                  <a:schemeClr val="accent5">
                    <a:lumMod val="75000"/>
                  </a:schemeClr>
                </a:solidFill>
              </a:rPr>
              <a:t>nat</a:t>
            </a:r>
            <a:r>
              <a:rPr lang="ru-RU" b="1" u="sng" dirty="0">
                <a:solidFill>
                  <a:schemeClr val="accent5">
                    <a:lumMod val="75000"/>
                  </a:schemeClr>
                </a:solidFill>
              </a:rPr>
              <a:t>ü</a:t>
            </a:r>
            <a:r>
              <a:rPr lang="en-US" b="1" u="sng" dirty="0" err="1">
                <a:solidFill>
                  <a:schemeClr val="accent5">
                    <a:lumMod val="75000"/>
                  </a:schemeClr>
                </a:solidFill>
              </a:rPr>
              <a:t>rliche</a:t>
            </a:r>
            <a:r>
              <a:rPr lang="en-US" b="1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u="sng" dirty="0" err="1" smtClean="0">
                <a:solidFill>
                  <a:schemeClr val="accent5">
                    <a:lumMod val="75000"/>
                  </a:schemeClr>
                </a:solidFill>
              </a:rPr>
              <a:t>Nachlas</a:t>
            </a:r>
            <a:r>
              <a:rPr lang="ru-RU" b="1" u="sng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u="sng" dirty="0" err="1" smtClean="0">
                <a:solidFill>
                  <a:schemeClr val="accent5">
                    <a:lumMod val="75000"/>
                  </a:schemeClr>
                </a:solidFill>
              </a:rPr>
              <a:t>Deutschlands</a:t>
            </a:r>
            <a:r>
              <a:rPr lang="ru-RU" b="1" u="sng" dirty="0">
                <a:solidFill>
                  <a:schemeClr val="accent5">
                    <a:lumMod val="75000"/>
                  </a:schemeClr>
                </a:solidFill>
              </a:rPr>
              <a:t>:</a:t>
            </a:r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ru-RU" b="1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609" y="1056068"/>
            <a:ext cx="4754515" cy="3425779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2061" y="1450281"/>
            <a:ext cx="6124575" cy="3958845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6" name="Прямоугольник 5"/>
          <p:cNvSpPr/>
          <p:nvPr/>
        </p:nvSpPr>
        <p:spPr>
          <a:xfrm>
            <a:off x="708335" y="5668731"/>
            <a:ext cx="105993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u="sng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Urwaldartige</a:t>
            </a:r>
            <a:r>
              <a:rPr lang="en-US" sz="3200" b="1" u="sng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u="sng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Buchenw</a:t>
            </a:r>
            <a:r>
              <a:rPr lang="ru-RU" sz="3200" b="1" u="sng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ä</a:t>
            </a:r>
            <a:r>
              <a:rPr lang="en-US" sz="3200" b="1" u="sng" dirty="0" err="1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lder</a:t>
            </a:r>
            <a:r>
              <a:rPr lang="en-US" sz="3200" b="1" u="sng" dirty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3200" b="1" u="sng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Deutschlands</a:t>
            </a:r>
            <a:endParaRPr lang="ru-RU" sz="3200" b="1" u="sng" dirty="0" smtClean="0">
              <a:solidFill>
                <a:schemeClr val="accent5">
                  <a:lumMod val="75000"/>
                </a:schemeClr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(Девственные буковые леса)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01048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0609" y="103031"/>
            <a:ext cx="10917618" cy="1017431"/>
          </a:xfrm>
        </p:spPr>
        <p:txBody>
          <a:bodyPr>
            <a:normAutofit fontScale="90000"/>
          </a:bodyPr>
          <a:lstStyle/>
          <a:p>
            <a:r>
              <a:rPr lang="en-US" b="1" u="sng" dirty="0" err="1">
                <a:solidFill>
                  <a:schemeClr val="accent5">
                    <a:lumMod val="75000"/>
                  </a:schemeClr>
                </a:solidFill>
              </a:rPr>
              <a:t>Wattenmeer</a:t>
            </a:r>
            <a:r>
              <a:rPr lang="en-US" b="1" u="sng" dirty="0">
                <a:solidFill>
                  <a:schemeClr val="accent5">
                    <a:lumMod val="75000"/>
                  </a:schemeClr>
                </a:solidFill>
              </a:rPr>
              <a:t> der </a:t>
            </a:r>
            <a:r>
              <a:rPr lang="en-US" b="1" u="sng" dirty="0" err="1" smtClean="0">
                <a:solidFill>
                  <a:schemeClr val="accent5">
                    <a:lumMod val="75000"/>
                  </a:schemeClr>
                </a:solidFill>
              </a:rPr>
              <a:t>Nordsee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en-US" b="1" dirty="0" smtClean="0"/>
              <a:t> </a:t>
            </a:r>
            <a:r>
              <a:rPr lang="en-US" b="1" dirty="0"/>
              <a:t>(</a:t>
            </a:r>
            <a:r>
              <a:rPr lang="ru-RU" b="1" dirty="0" err="1"/>
              <a:t>Ваттовое</a:t>
            </a:r>
            <a:r>
              <a:rPr lang="ru-RU" b="1" dirty="0"/>
              <a:t> море</a:t>
            </a:r>
            <a:r>
              <a:rPr lang="en-US" b="1" dirty="0"/>
              <a:t>)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6552" y="1377968"/>
            <a:ext cx="6615448" cy="5151621"/>
          </a:xfrm>
          <a:scene3d>
            <a:camera prst="isometricOffAxis2Left"/>
            <a:lightRig rig="threePt" dir="t"/>
          </a:scene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666" y="1377968"/>
            <a:ext cx="5718221" cy="5151621"/>
          </a:xfrm>
          <a:prstGeom prst="rect">
            <a:avLst/>
          </a:prstGeom>
          <a:scene3d>
            <a:camera prst="isometricOffAxis1Right"/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2898193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03032"/>
            <a:ext cx="10364451" cy="940158"/>
          </a:xfrm>
        </p:spPr>
        <p:txBody>
          <a:bodyPr/>
          <a:lstStyle/>
          <a:p>
            <a:r>
              <a:rPr lang="en-US" b="1" u="sng" dirty="0">
                <a:solidFill>
                  <a:schemeClr val="accent5">
                    <a:lumMod val="75000"/>
                  </a:schemeClr>
                </a:solidFill>
              </a:rPr>
              <a:t>Der </a:t>
            </a:r>
            <a:r>
              <a:rPr lang="en-US" b="1" u="sng" dirty="0" err="1" smtClean="0">
                <a:solidFill>
                  <a:schemeClr val="accent5">
                    <a:lumMod val="75000"/>
                  </a:schemeClr>
                </a:solidFill>
              </a:rPr>
              <a:t>kulturelle</a:t>
            </a:r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u="sng" dirty="0" err="1" smtClean="0">
                <a:solidFill>
                  <a:schemeClr val="accent5">
                    <a:lumMod val="75000"/>
                  </a:schemeClr>
                </a:solidFill>
              </a:rPr>
              <a:t>Nachlas</a:t>
            </a:r>
            <a:r>
              <a:rPr lang="ru-RU" b="1" u="sng" dirty="0" smtClean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u="sng" dirty="0" err="1">
                <a:solidFill>
                  <a:schemeClr val="accent5">
                    <a:lumMod val="75000"/>
                  </a:schemeClr>
                </a:solidFill>
              </a:rPr>
              <a:t>Deutschlands</a:t>
            </a:r>
            <a:r>
              <a:rPr lang="ru-RU" b="1" u="sng" dirty="0">
                <a:solidFill>
                  <a:schemeClr val="accent5">
                    <a:lumMod val="75000"/>
                  </a:schemeClr>
                </a:solidFill>
              </a:rPr>
              <a:t>:</a:t>
            </a:r>
            <a:r>
              <a:rPr lang="en-US" b="1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160" y="1043190"/>
            <a:ext cx="5786840" cy="4010297"/>
          </a:xfrm>
          <a:effectLst>
            <a:softEdge rad="1270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3750" y="1566255"/>
            <a:ext cx="6668250" cy="406663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Прямоугольник 6"/>
          <p:cNvSpPr/>
          <p:nvPr/>
        </p:nvSpPr>
        <p:spPr>
          <a:xfrm>
            <a:off x="1648497" y="5344732"/>
            <a:ext cx="9629729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spcAft>
                <a:spcPts val="0"/>
              </a:spcAft>
            </a:pPr>
            <a:endParaRPr lang="en-US" b="1" dirty="0" smtClean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450215" algn="ctr">
              <a:spcAft>
                <a:spcPts val="0"/>
              </a:spcAft>
            </a:pPr>
            <a:r>
              <a:rPr lang="en-US" sz="2400" b="1" u="sng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Schl</a:t>
            </a:r>
            <a:r>
              <a:rPr lang="ru-RU" sz="2400" b="1" u="sng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ö</a:t>
            </a:r>
            <a:r>
              <a:rPr lang="en-US" sz="2400" b="1" u="sng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sser</a:t>
            </a:r>
            <a:r>
              <a:rPr lang="en-US" sz="2400" b="1" u="sng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und G</a:t>
            </a:r>
            <a:r>
              <a:rPr lang="ru-RU" sz="2400" b="1" u="sng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ä</a:t>
            </a:r>
            <a:r>
              <a:rPr lang="en-US" sz="2400" b="1" u="sng" dirty="0" err="1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rten</a:t>
            </a:r>
            <a:r>
              <a:rPr lang="en-US" sz="2400" b="1" u="sng" dirty="0" smtClean="0">
                <a:solidFill>
                  <a:schemeClr val="accent5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von Potsdam und Berlin</a:t>
            </a:r>
          </a:p>
          <a:p>
            <a:pPr indent="450215" algn="ctr">
              <a:spcAft>
                <a:spcPts val="0"/>
              </a:spcAft>
            </a:pPr>
            <a:r>
              <a:rPr lang="ru-RU" sz="2400" b="1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(Дворцы и парки Потсдама и Берлина)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1594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321972"/>
            <a:ext cx="10364452" cy="1184856"/>
          </a:xfrm>
        </p:spPr>
        <p:txBody>
          <a:bodyPr>
            <a:normAutofit fontScale="90000"/>
          </a:bodyPr>
          <a:lstStyle/>
          <a:p>
            <a:r>
              <a:rPr lang="en-US" b="1" u="sng" dirty="0">
                <a:solidFill>
                  <a:schemeClr val="accent5">
                    <a:lumMod val="75000"/>
                  </a:schemeClr>
                </a:solidFill>
              </a:rPr>
              <a:t>K</a:t>
            </a:r>
            <a:r>
              <a:rPr lang="ru-RU" b="1" u="sng" dirty="0">
                <a:solidFill>
                  <a:schemeClr val="accent5">
                    <a:lumMod val="75000"/>
                  </a:schemeClr>
                </a:solidFill>
              </a:rPr>
              <a:t>ö</a:t>
            </a:r>
            <a:r>
              <a:rPr lang="en-US" b="1" u="sng" dirty="0" err="1">
                <a:solidFill>
                  <a:schemeClr val="accent5">
                    <a:lumMod val="75000"/>
                  </a:schemeClr>
                </a:solidFill>
              </a:rPr>
              <a:t>lner</a:t>
            </a:r>
            <a:r>
              <a:rPr lang="en-US" b="1" u="sng" dirty="0">
                <a:solidFill>
                  <a:schemeClr val="accent5">
                    <a:lumMod val="75000"/>
                  </a:schemeClr>
                </a:solidFill>
              </a:rPr>
              <a:t> Dom</a:t>
            </a:r>
            <a:r>
              <a:rPr lang="ru-RU" b="1" u="sng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b="1" u="sng" dirty="0" smtClean="0">
                <a:solidFill>
                  <a:schemeClr val="accent5">
                    <a:lumMod val="75000"/>
                  </a:schemeClr>
                </a:solidFill>
              </a:rPr>
              <a:t/>
            </a:r>
            <a:br>
              <a:rPr lang="en-US" b="1" u="sng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b="1" dirty="0" smtClean="0"/>
              <a:t>(</a:t>
            </a:r>
            <a:r>
              <a:rPr lang="ru-RU" b="1" dirty="0"/>
              <a:t>Кельнский собор</a:t>
            </a:r>
            <a:r>
              <a:rPr lang="ru-RU" b="1" dirty="0" smtClean="0"/>
              <a:t>)</a:t>
            </a:r>
            <a:r>
              <a:rPr lang="ru-RU" b="1" dirty="0"/>
              <a:t/>
            </a:r>
            <a:br>
              <a:rPr lang="ru-RU" b="1" dirty="0"/>
            </a:br>
            <a:endParaRPr lang="ru-RU" b="1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56" y="1107583"/>
            <a:ext cx="4095482" cy="5499279"/>
          </a:xfr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8636" y="1107583"/>
            <a:ext cx="7034034" cy="5589431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2360230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4" y="1"/>
            <a:ext cx="10364453" cy="1004552"/>
          </a:xfrm>
        </p:spPr>
        <p:txBody>
          <a:bodyPr>
            <a:normAutofit/>
          </a:bodyPr>
          <a:lstStyle/>
          <a:p>
            <a:r>
              <a:rPr lang="ru-RU" sz="2400" b="1" u="sng" dirty="0">
                <a:solidFill>
                  <a:schemeClr val="accent5">
                    <a:lumMod val="75000"/>
                  </a:schemeClr>
                </a:solidFill>
              </a:rPr>
              <a:t>Практическая часть</a:t>
            </a:r>
            <a:r>
              <a:rPr lang="ru-RU" sz="2400" b="1" dirty="0"/>
              <a:t/>
            </a:r>
            <a:br>
              <a:rPr lang="ru-RU" sz="2400" b="1" dirty="0"/>
            </a:br>
            <a:r>
              <a:rPr lang="ru-RU" sz="2400" b="1" dirty="0"/>
              <a:t>Вопросы для исследования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1668" y="850006"/>
            <a:ext cx="11925836" cy="5872766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graphicFrame>
        <p:nvGraphicFramePr>
          <p:cNvPr id="9" name="Объект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38064445"/>
              </p:ext>
            </p:extLst>
          </p:nvPr>
        </p:nvGraphicFramePr>
        <p:xfrm>
          <a:off x="141668" y="1111241"/>
          <a:ext cx="2743200" cy="15598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Chart" r:id="rId3" imgW="2743139" imgH="1828800" progId="MSGraph.Chart.8">
                  <p:embed/>
                </p:oleObj>
              </mc:Choice>
              <mc:Fallback>
                <p:oleObj name="Chart" r:id="rId3" imgW="2743139" imgH="1828800" progId="MSGraph.Chart.8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1668" y="1111241"/>
                        <a:ext cx="2743200" cy="155982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25232538"/>
              </p:ext>
            </p:extLst>
          </p:nvPr>
        </p:nvGraphicFramePr>
        <p:xfrm>
          <a:off x="347729" y="3322748"/>
          <a:ext cx="2743200" cy="14681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0" name="Chart" r:id="rId5" imgW="2743139" imgH="1828800" progId="MSGraph.Chart.8">
                  <p:embed/>
                </p:oleObj>
              </mc:Choice>
              <mc:Fallback>
                <p:oleObj name="Chart" r:id="rId5" imgW="2743139" imgH="1828800" progId="MSGraph.Chart.8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7729" y="3322748"/>
                        <a:ext cx="2743200" cy="1468191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Rectangle 8"/>
          <p:cNvSpPr>
            <a:spLocks noChangeArrowheads="1"/>
          </p:cNvSpPr>
          <p:nvPr/>
        </p:nvSpPr>
        <p:spPr bwMode="auto">
          <a:xfrm>
            <a:off x="141668" y="629580"/>
            <a:ext cx="12050332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5. а). Проведение опроса: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1). Известно ли Вам, какие достопримечательности Германии являются объектами ЮНЕСКО? (до изучения темы)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Rectangle 9"/>
          <p:cNvSpPr>
            <a:spLocks noChangeArrowheads="1"/>
          </p:cNvSpPr>
          <p:nvPr/>
        </p:nvSpPr>
        <p:spPr bwMode="auto">
          <a:xfrm>
            <a:off x="237089" y="2209715"/>
            <a:ext cx="10501144" cy="14157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Белый цвет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- нет, не известно.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2). Поможет ли знание объектов ЮНЭСКО повысить интерес к стране изучаемого языка?</a:t>
            </a:r>
            <a:endParaRPr kumimoji="0" lang="en-US" alt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(после изучения темы)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Rectangle 10"/>
          <p:cNvSpPr>
            <a:spLocks noChangeArrowheads="1"/>
          </p:cNvSpPr>
          <p:nvPr/>
        </p:nvSpPr>
        <p:spPr bwMode="auto">
          <a:xfrm>
            <a:off x="347729" y="4561678"/>
            <a:ext cx="11947301" cy="2015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Фиолетовый цвет- </a:t>
            </a:r>
            <a:r>
              <a:rPr kumimoji="0" lang="ru-RU" alt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да, поможет, т.к. эти знания будут вызывать интерес к изучению Германии и привлекать внимание к достопримечательностям страны.</a:t>
            </a: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en-US" alt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1400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ru-RU" sz="1400" b="1" dirty="0"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1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б). Был проведен подбор и составлен каталог природного и культурного наследия ЮНЕСКО Германии (Приложение). </a:t>
            </a:r>
            <a:endParaRPr kumimoji="0" lang="ru-RU" alt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17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1369" y="115911"/>
            <a:ext cx="10466857" cy="1416675"/>
          </a:xfrm>
        </p:spPr>
        <p:txBody>
          <a:bodyPr>
            <a:normAutofit/>
          </a:bodyPr>
          <a:lstStyle/>
          <a:p>
            <a:r>
              <a:rPr lang="ru-RU" sz="5400" b="1" dirty="0">
                <a:solidFill>
                  <a:srgbClr val="AC0E25"/>
                </a:solidFill>
              </a:rPr>
              <a:t>Заключение</a:t>
            </a:r>
            <a:endParaRPr lang="ru-RU" sz="5400" dirty="0">
              <a:solidFill>
                <a:srgbClr val="AC0E25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530752" y="1532587"/>
            <a:ext cx="9028090" cy="4155582"/>
          </a:xfrm>
        </p:spPr>
        <p:txBody>
          <a:bodyPr>
            <a:normAutofit lnSpcReduction="10000"/>
          </a:bodyPr>
          <a:lstStyle/>
          <a:p>
            <a:pPr marL="0" indent="457200" algn="just">
              <a:buNone/>
            </a:pPr>
            <a:r>
              <a:rPr lang="en-US" sz="2800" b="1" dirty="0"/>
              <a:t>Unsere </a:t>
            </a:r>
            <a:r>
              <a:rPr lang="en-US" sz="2800" b="1" dirty="0" err="1"/>
              <a:t>Arbeit</a:t>
            </a:r>
            <a:r>
              <a:rPr lang="en-US" sz="2800" b="1" dirty="0"/>
              <a:t> </a:t>
            </a:r>
            <a:r>
              <a:rPr lang="en-US" sz="2800" b="1" dirty="0" err="1"/>
              <a:t>bestätigt</a:t>
            </a:r>
            <a:r>
              <a:rPr lang="en-US" sz="2800" b="1" dirty="0"/>
              <a:t> </a:t>
            </a:r>
            <a:r>
              <a:rPr lang="en-US" sz="2800" b="1" dirty="0" err="1"/>
              <a:t>unsere</a:t>
            </a:r>
            <a:r>
              <a:rPr lang="en-US" sz="2800" b="1" dirty="0"/>
              <a:t> </a:t>
            </a:r>
            <a:r>
              <a:rPr lang="en-US" sz="2800" b="1" dirty="0" err="1"/>
              <a:t>Hypothese</a:t>
            </a:r>
            <a:r>
              <a:rPr lang="en-US" sz="2800" b="1" dirty="0"/>
              <a:t>. Die </a:t>
            </a:r>
            <a:r>
              <a:rPr lang="en-US" sz="2800" b="1" dirty="0" err="1"/>
              <a:t>Zahl</a:t>
            </a:r>
            <a:r>
              <a:rPr lang="en-US" sz="2800" b="1" dirty="0"/>
              <a:t> der </a:t>
            </a:r>
            <a:r>
              <a:rPr lang="en-US" sz="2800" b="1" dirty="0" err="1"/>
              <a:t>Sehenswürdigkeiten</a:t>
            </a:r>
            <a:r>
              <a:rPr lang="en-US" sz="2800" b="1" dirty="0"/>
              <a:t> </a:t>
            </a:r>
            <a:r>
              <a:rPr lang="en-US" sz="2800" b="1" dirty="0" err="1"/>
              <a:t>anwächst</a:t>
            </a:r>
            <a:r>
              <a:rPr lang="en-US" sz="2800" b="1" dirty="0" smtClean="0"/>
              <a:t>.</a:t>
            </a:r>
          </a:p>
          <a:p>
            <a:pPr marL="0" indent="457200" algn="just">
              <a:buNone/>
            </a:pPr>
            <a:endParaRPr lang="ru-RU" sz="2800" b="1" dirty="0"/>
          </a:p>
          <a:p>
            <a:pPr marL="0" indent="457200" algn="just">
              <a:buNone/>
            </a:pPr>
            <a:r>
              <a:rPr lang="ru-RU" sz="2800" b="1" dirty="0" smtClean="0"/>
              <a:t>Все </a:t>
            </a:r>
            <a:r>
              <a:rPr lang="ru-RU" sz="2800" b="1" dirty="0"/>
              <a:t>эти творения вкупе помогают понять немецкую историю и культуру, проникнуться духом прошлого, и должны защищаться государством, чтобы в целости достаться нашим потомкам.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000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3775" y="154547"/>
            <a:ext cx="10364452" cy="1197735"/>
          </a:xfrm>
        </p:spPr>
        <p:txBody>
          <a:bodyPr/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Список использованной литературы: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887392" y="1481071"/>
            <a:ext cx="10363825" cy="4889678"/>
          </a:xfrm>
        </p:spPr>
        <p:txBody>
          <a:bodyPr>
            <a:normAutofit fontScale="92500"/>
          </a:bodyPr>
          <a:lstStyle/>
          <a:p>
            <a:r>
              <a:rPr lang="ru-RU" sz="2200" dirty="0" smtClean="0"/>
              <a:t>Фрезер </a:t>
            </a:r>
            <a:r>
              <a:rPr lang="ru-RU" sz="2200" dirty="0"/>
              <a:t>Томас Сокровища человечества. Памятники истории, культуры и природные заповедники под охраной ЮНЕСКО. М.: БММ АО, 1997.</a:t>
            </a:r>
          </a:p>
          <a:p>
            <a:pPr lvl="0"/>
            <a:r>
              <a:rPr lang="ru-RU" sz="2200" dirty="0"/>
              <a:t>Концепция Всемирного природного наследия: учебное пособие / </a:t>
            </a:r>
            <a:r>
              <a:rPr lang="ru-RU" sz="2200" dirty="0" err="1"/>
              <a:t>Мар</a:t>
            </a:r>
            <a:r>
              <a:rPr lang="ru-RU" sz="2200" dirty="0"/>
              <a:t>. гос. ун-т; В.И. </a:t>
            </a:r>
            <a:r>
              <a:rPr lang="ru-RU" sz="2200" dirty="0" err="1"/>
              <a:t>Дробот</a:t>
            </a:r>
            <a:r>
              <a:rPr lang="ru-RU" sz="2200" dirty="0"/>
              <a:t>. — Йошкар-Ола, 2008. — 122 с. </a:t>
            </a:r>
          </a:p>
          <a:p>
            <a:pPr lvl="0"/>
            <a:r>
              <a:rPr lang="ru-RU" sz="2200" dirty="0"/>
              <a:t>Список объектов Всемирного наследия ЮНЕСКО в Германии [Электронный ресурс] – Режим </a:t>
            </a:r>
            <a:r>
              <a:rPr lang="ru-RU" sz="2200" dirty="0" err="1"/>
              <a:t>доступа:http</a:t>
            </a:r>
            <a:r>
              <a:rPr lang="ru-RU" sz="2200" dirty="0"/>
              <a:t>://ru.wikipedia.org/</a:t>
            </a:r>
            <a:r>
              <a:rPr lang="ru-RU" sz="2200" dirty="0" err="1"/>
              <a:t>wiki</a:t>
            </a:r>
            <a:endParaRPr lang="ru-RU" sz="2200" dirty="0"/>
          </a:p>
          <a:p>
            <a:r>
              <a:rPr lang="ru-RU" sz="2200" dirty="0"/>
              <a:t>Перечень объектов всемирного наследия по странам [Электронный ресурс] – Режим </a:t>
            </a:r>
            <a:r>
              <a:rPr lang="ru-RU" sz="2200" dirty="0" err="1"/>
              <a:t>доступа:http</a:t>
            </a:r>
            <a:r>
              <a:rPr lang="ru-RU" sz="2200" dirty="0"/>
              <a:t>://www.heritage-institute.ru/</a:t>
            </a:r>
            <a:r>
              <a:rPr lang="ru-RU" sz="2200" dirty="0" err="1"/>
              <a:t>index.php</a:t>
            </a:r>
            <a:r>
              <a:rPr lang="ru-RU" sz="2200" dirty="0"/>
              <a:t>/</a:t>
            </a:r>
            <a:r>
              <a:rPr lang="ru-RU" sz="2200" dirty="0" err="1"/>
              <a:t>world-heritage</a:t>
            </a:r>
            <a:r>
              <a:rPr lang="ru-RU" sz="2200" dirty="0"/>
              <a:t>.	</a:t>
            </a:r>
          </a:p>
        </p:txBody>
      </p:sp>
    </p:spTree>
    <p:extLst>
      <p:ext uri="{BB962C8B-B14F-4D97-AF65-F5344CB8AC3E}">
        <p14:creationId xmlns:p14="http://schemas.microsoft.com/office/powerpoint/2010/main" val="342525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016805" y="1800421"/>
            <a:ext cx="10363826" cy="342410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b="1" dirty="0" err="1">
                <a:solidFill>
                  <a:schemeClr val="accent5">
                    <a:lumMod val="75000"/>
                  </a:schemeClr>
                </a:solidFill>
              </a:rPr>
              <a:t>Danke</a:t>
            </a:r>
            <a:r>
              <a:rPr lang="en-US" sz="6600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en-US" sz="6600" b="1" dirty="0" err="1">
                <a:solidFill>
                  <a:schemeClr val="accent5">
                    <a:lumMod val="75000"/>
                  </a:schemeClr>
                </a:solidFill>
              </a:rPr>
              <a:t>für</a:t>
            </a:r>
            <a:r>
              <a:rPr lang="en-US" sz="6600" b="1" dirty="0">
                <a:solidFill>
                  <a:schemeClr val="accent5">
                    <a:lumMod val="75000"/>
                  </a:schemeClr>
                </a:solidFill>
              </a:rPr>
              <a:t> Ihre </a:t>
            </a:r>
            <a:r>
              <a:rPr lang="en-US" sz="6600" b="1" dirty="0" err="1">
                <a:solidFill>
                  <a:schemeClr val="accent5">
                    <a:lumMod val="75000"/>
                  </a:schemeClr>
                </a:solidFill>
              </a:rPr>
              <a:t>Aufmerksamkeit</a:t>
            </a:r>
            <a:r>
              <a:rPr lang="en-US" sz="6600" b="1" dirty="0">
                <a:solidFill>
                  <a:schemeClr val="accent5">
                    <a:lumMod val="75000"/>
                  </a:schemeClr>
                </a:solidFill>
              </a:rPr>
              <a:t>!</a:t>
            </a:r>
            <a:endParaRPr lang="ru-RU" sz="6600" b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5324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1C647B"/>
      </a:dk2>
      <a:lt2>
        <a:srgbClr val="98B7D3"/>
      </a:lt2>
      <a:accent1>
        <a:srgbClr val="274FA4"/>
      </a:accent1>
      <a:accent2>
        <a:srgbClr val="48A8D0"/>
      </a:accent2>
      <a:accent3>
        <a:srgbClr val="53B18F"/>
      </a:accent3>
      <a:accent4>
        <a:srgbClr val="D78D38"/>
      </a:accent4>
      <a:accent5>
        <a:srgbClr val="BA3F51"/>
      </a:accent5>
      <a:accent6>
        <a:srgbClr val="AE52D9"/>
      </a:accent6>
      <a:hlink>
        <a:srgbClr val="2AA2DA"/>
      </a:hlink>
      <a:folHlink>
        <a:srgbClr val="76A3B8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92000"/>
                <a:satMod val="180000"/>
                <a:lumMod val="114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DEB094D4-7FD8-4F86-93D5-B0F1341EF58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TM04033925[[fn=Капля]]</Template>
  <TotalTime>103</TotalTime>
  <Words>432</Words>
  <Application>Microsoft Office PowerPoint</Application>
  <PresentationFormat>Широкоэкранный</PresentationFormat>
  <Paragraphs>54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Times New Roman</vt:lpstr>
      <vt:lpstr>Tw Cen MT</vt:lpstr>
      <vt:lpstr>Капля</vt:lpstr>
      <vt:lpstr>Chart</vt:lpstr>
      <vt:lpstr>Государственное  бюджетное профессиональное образовательное учреждение Саратовской области «Балашовский политехнический лицей» </vt:lpstr>
      <vt:lpstr>Презентация PowerPoint</vt:lpstr>
      <vt:lpstr>Презентация PowerPoint</vt:lpstr>
      <vt:lpstr>Презентация PowerPoint</vt:lpstr>
      <vt:lpstr>Der natürliche Nachlas Deutschlands: </vt:lpstr>
      <vt:lpstr>Wattenmeer der Nordsee  (Ваттовое море)</vt:lpstr>
      <vt:lpstr>Der kulturelle Nachlas Deutschlands: </vt:lpstr>
      <vt:lpstr>Kölner Dom  (Кельнский собор) </vt:lpstr>
      <vt:lpstr>Практическая часть Вопросы для исследования</vt:lpstr>
      <vt:lpstr>Заключение</vt:lpstr>
      <vt:lpstr>Список использованной литературы: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 бюджетное профессиональное образовательное учреждение Саратовской области «Балашовский политехнический лицей»</dc:title>
  <dc:creator>user</dc:creator>
  <cp:lastModifiedBy>user</cp:lastModifiedBy>
  <cp:revision>11</cp:revision>
  <dcterms:created xsi:type="dcterms:W3CDTF">2018-04-22T15:45:17Z</dcterms:created>
  <dcterms:modified xsi:type="dcterms:W3CDTF">2019-04-01T08:44:08Z</dcterms:modified>
</cp:coreProperties>
</file>