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62" r:id="rId5"/>
    <p:sldId id="260" r:id="rId6"/>
    <p:sldId id="261" r:id="rId7"/>
    <p:sldId id="259" r:id="rId8"/>
    <p:sldId id="264" r:id="rId9"/>
    <p:sldId id="266" r:id="rId10"/>
    <p:sldId id="268" r:id="rId11"/>
    <p:sldId id="270" r:id="rId12"/>
    <p:sldId id="271" r:id="rId13"/>
    <p:sldId id="272" r:id="rId14"/>
    <p:sldId id="273" r:id="rId15"/>
    <p:sldId id="274" r:id="rId16"/>
    <p:sldId id="275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894" y="-52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24DE8-7EBF-4633-A985-850E79658324}" type="datetimeFigureOut">
              <a:rPr lang="ru-RU" smtClean="0"/>
              <a:pPr/>
              <a:t>10.03.2015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44B05B70-76C6-4124-974F-34F42D49FAA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Объект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24DE8-7EBF-4633-A985-850E79658324}" type="datetimeFigureOut">
              <a:rPr lang="ru-RU" smtClean="0"/>
              <a:pPr/>
              <a:t>10.03.2015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44B05B70-76C6-4124-974F-34F42D49FAA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24DE8-7EBF-4633-A985-850E79658324}" type="datetimeFigureOut">
              <a:rPr lang="ru-RU" smtClean="0"/>
              <a:pPr/>
              <a:t>10.03.2015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05B70-76C6-4124-974F-34F42D49FAA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24DE8-7EBF-4633-A985-850E79658324}" type="datetimeFigureOut">
              <a:rPr lang="ru-RU" smtClean="0"/>
              <a:pPr/>
              <a:t>10.03.2015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05B70-76C6-4124-974F-34F42D49FAA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Объект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24DE8-7EBF-4633-A985-850E79658324}" type="datetimeFigureOut">
              <a:rPr lang="ru-RU" smtClean="0"/>
              <a:pPr/>
              <a:t>10.03.2015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44B05B70-76C6-4124-974F-34F42D49FAA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24DE8-7EBF-4633-A985-850E79658324}" type="datetimeFigureOut">
              <a:rPr lang="ru-RU" smtClean="0"/>
              <a:pPr/>
              <a:t>10.03.2015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05B70-76C6-4124-974F-34F42D49FAA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24DE8-7EBF-4633-A985-850E79658324}" type="datetimeFigureOut">
              <a:rPr lang="ru-RU" smtClean="0"/>
              <a:pPr/>
              <a:t>10.03.2015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05B70-76C6-4124-974F-34F42D49FAA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24DE8-7EBF-4633-A985-850E79658324}" type="datetimeFigureOut">
              <a:rPr lang="ru-RU" smtClean="0"/>
              <a:pPr/>
              <a:t>10.03.2015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05B70-76C6-4124-974F-34F42D49FAA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24DE8-7EBF-4633-A985-850E79658324}" type="datetimeFigureOut">
              <a:rPr lang="ru-RU" smtClean="0"/>
              <a:pPr/>
              <a:t>10.03.2015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05B70-76C6-4124-974F-34F42D49FAA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24DE8-7EBF-4633-A985-850E79658324}" type="datetimeFigureOut">
              <a:rPr lang="ru-RU" smtClean="0"/>
              <a:pPr/>
              <a:t>10.03.2015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05B70-76C6-4124-974F-34F42D49FAA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24DE8-7EBF-4633-A985-850E79658324}" type="datetimeFigureOut">
              <a:rPr lang="ru-RU" smtClean="0"/>
              <a:pPr/>
              <a:t>10.03.2015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05B70-76C6-4124-974F-34F42D49FAA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4DD24DE8-7EBF-4633-A985-850E79658324}" type="datetimeFigureOut">
              <a:rPr lang="ru-RU" smtClean="0"/>
              <a:pPr/>
              <a:t>10.03.2015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44B05B70-76C6-4124-974F-34F42D49FAA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81000" y="4221089"/>
            <a:ext cx="8458200" cy="185469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Интеллектуальное развитие младших </a:t>
            </a:r>
            <a:r>
              <a:rPr lang="ru-RU" dirty="0" smtClean="0"/>
              <a:t>школьников</a:t>
            </a:r>
            <a:br>
              <a:rPr lang="ru-RU" dirty="0" smtClean="0"/>
            </a:br>
            <a:r>
              <a:rPr lang="ru-RU" dirty="0" smtClean="0"/>
              <a:t>                                       </a:t>
            </a:r>
            <a:r>
              <a:rPr lang="ru-RU" sz="2200" dirty="0" smtClean="0"/>
              <a:t>Подготовила: </a:t>
            </a:r>
            <a:r>
              <a:rPr lang="ru-RU" sz="2200" dirty="0" err="1" smtClean="0"/>
              <a:t>Молодцова</a:t>
            </a:r>
            <a:r>
              <a:rPr lang="ru-RU" sz="2200" dirty="0" smtClean="0"/>
              <a:t> Н.П.</a:t>
            </a:r>
            <a:br>
              <a:rPr lang="ru-RU" sz="2200" dirty="0" smtClean="0"/>
            </a:br>
            <a:r>
              <a:rPr lang="ru-RU" sz="2200" dirty="0" smtClean="0"/>
              <a:t> </a:t>
            </a:r>
            <a:r>
              <a:rPr lang="ru-RU" sz="2200" dirty="0" smtClean="0"/>
              <a:t>                                                           Учитель </a:t>
            </a:r>
            <a:r>
              <a:rPr lang="ru-RU" sz="2200" dirty="0" err="1" smtClean="0"/>
              <a:t>нач</a:t>
            </a:r>
            <a:r>
              <a:rPr lang="ru-RU" sz="2200" dirty="0" smtClean="0"/>
              <a:t>. классов МОШ № 109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5800" y="3789040"/>
            <a:ext cx="8458200" cy="482352"/>
          </a:xfrm>
        </p:spPr>
        <p:txBody>
          <a:bodyPr>
            <a:normAutofit fontScale="40000" lnSpcReduction="20000"/>
          </a:bodyPr>
          <a:lstStyle/>
          <a:p>
            <a:r>
              <a:rPr lang="ru-RU" sz="3400" b="1" dirty="0"/>
              <a:t>Не мыслям надо учить, а учить мыслить.</a:t>
            </a:r>
          </a:p>
          <a:p>
            <a:r>
              <a:rPr lang="ru-RU" sz="3400" b="1" dirty="0" err="1"/>
              <a:t>Э.Кант</a:t>
            </a:r>
            <a:endParaRPr lang="ru-RU" b="1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03848" y="0"/>
            <a:ext cx="4572000" cy="35010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1123776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Понятие «Интеллектуальные способности».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ru-RU" dirty="0" smtClean="0"/>
              <a:t>Способности – одно из наиболее общих психологических понятий. Способности – это то, что не сводится к знаниям, умениям и навыкам. Но объясняет их быстрое приобретение, закрепление и эффективное использование на практике.</a:t>
            </a:r>
          </a:p>
          <a:p>
            <a:r>
              <a:rPr lang="ru-RU" dirty="0" smtClean="0"/>
              <a:t>Способности базируются на задатках.</a:t>
            </a:r>
          </a:p>
          <a:p>
            <a:r>
              <a:rPr lang="ru-RU" dirty="0" smtClean="0"/>
              <a:t>Задатки – природные генетические предпосылки способностей, особенности функционирования клеток головного мозга и анализаторов. Уровень способностей зависит от наличия задатков, но это значит, что задатки обязательно преобразуются в способности. Для этого нужны определенные условия.</a:t>
            </a:r>
          </a:p>
          <a:p>
            <a:r>
              <a:rPr lang="ru-RU" dirty="0" smtClean="0"/>
              <a:t>Способности не могут существовать иначе, как в постоянном процессе развития. Способность, которая не развивается, со временем теряется. Чем больше развита у человека способность, тем успешнее он выполняет деятельность.</a:t>
            </a:r>
          </a:p>
          <a:p>
            <a:r>
              <a:rPr lang="ru-RU" dirty="0" smtClean="0"/>
              <a:t>Выделяют общие способности, связанные с более общими условиями ведущих форм человеческой деятельности и специальные, которые связаны с отдельными видами деятельности.</a:t>
            </a:r>
          </a:p>
          <a:p>
            <a:r>
              <a:rPr lang="ru-RU" dirty="0" smtClean="0"/>
              <a:t>К общим способностям относят свойства ума, и поэтому часто общие способности называют общими умственными способностями или интеллектом. Интеллект – это система всех познавательных способностей индивида (от ощущения до мышления).</a:t>
            </a:r>
          </a:p>
          <a:p>
            <a:r>
              <a:rPr lang="ru-RU" dirty="0" smtClean="0"/>
              <a:t>Понятие «интеллект» и «интеллектуальное развитие» неразрывно связаны. «Интеллектуальное развитие» - это качественные и количественные изменения интеллекта, системы его характеристик.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0516063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 </a:t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>Характеристика интеллектуальных способностей в младшем школьном возрасте.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endParaRPr lang="ru-RU" dirty="0" smtClean="0"/>
          </a:p>
          <a:p>
            <a:endParaRPr lang="ru-RU" dirty="0"/>
          </a:p>
          <a:p>
            <a:pPr marL="0" indent="0">
              <a:buNone/>
            </a:pPr>
            <a:r>
              <a:rPr lang="ru-RU" dirty="0" smtClean="0"/>
              <a:t>  Проблема общих интеллектуальных способностей в школьном возрасте имеет два аспекта: </a:t>
            </a:r>
            <a:r>
              <a:rPr lang="ru-RU" sz="3400" u="sng" dirty="0" smtClean="0">
                <a:solidFill>
                  <a:srgbClr val="FF0000"/>
                </a:solidFill>
              </a:rPr>
              <a:t>возрастной и индивидуальный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dirty="0" smtClean="0"/>
              <a:t>   Психическое развитие детей происходит неодинаково в различных общественно-исторических условиях, оно зависит от обучения и воспитания. От характера жизненного опыта. Поэтому возможны индивидуальные сдвиги в сроках возрастного развития, границы возрастов подвижны.</a:t>
            </a:r>
          </a:p>
          <a:p>
            <a:pPr marL="0" indent="0">
              <a:buNone/>
            </a:pPr>
            <a:r>
              <a:rPr lang="ru-RU" dirty="0" smtClean="0"/>
              <a:t>   В разные возрастные периоды ученики по-разному интересуются, по-разному мыслят и чувствуют, различным образом действуют, находятся в разных отношениях с действительностью. Возрастные особенности касаются не только умственных свойств, но и эмоционально-волевой сферы, мотивов и т. д. </a:t>
            </a:r>
          </a:p>
        </p:txBody>
      </p:sp>
    </p:spTree>
    <p:extLst>
      <p:ext uri="{BB962C8B-B14F-4D97-AF65-F5344CB8AC3E}">
        <p14:creationId xmlns:p14="http://schemas.microsoft.com/office/powerpoint/2010/main" xmlns="" val="1348341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889844"/>
            <a:ext cx="842493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Младший школьный возраст – период впитывания накопленных знаний, период усвоения по преимуществу. Успешному выполнению важной жизненной функции благоприятствуют характерные особенности детей этого возраста: доверчивое подчинение авторитету. </a:t>
            </a:r>
          </a:p>
          <a:p>
            <a:endParaRPr lang="ru-RU" dirty="0"/>
          </a:p>
          <a:p>
            <a:r>
              <a:rPr lang="ru-RU" dirty="0" smtClean="0"/>
              <a:t>Повышения восприимчивость, наивно-игривое отношение ко многому из того, с чем они сталкиваются. </a:t>
            </a:r>
          </a:p>
          <a:p>
            <a:endParaRPr lang="ru-RU" dirty="0"/>
          </a:p>
          <a:p>
            <a:r>
              <a:rPr lang="ru-RU" dirty="0" smtClean="0"/>
              <a:t>У младших школьников каждая из отмеченных особенностей выступает главным образом своей стороной и в этом заключается своеобразие данного возраста. </a:t>
            </a:r>
          </a:p>
          <a:p>
            <a:endParaRPr lang="ru-RU" dirty="0"/>
          </a:p>
          <a:p>
            <a:endParaRPr lang="ru-RU" dirty="0" smtClean="0"/>
          </a:p>
          <a:p>
            <a:r>
              <a:rPr lang="ru-RU" dirty="0" smtClean="0"/>
              <a:t>Рассмотренные особенности существенно сказываются на познавательных возможностях детей и обусловливают дальнейший ход общего развития.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9804212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260648"/>
            <a:ext cx="8712968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/>
          </a:p>
          <a:p>
            <a:endParaRPr lang="ru-RU" dirty="0"/>
          </a:p>
          <a:p>
            <a:r>
              <a:rPr lang="ru-RU" dirty="0" smtClean="0"/>
              <a:t>Высокая восприимчивость к окружающим воздействиям. Расположенность к усвоению – очень важная сторона интеллекта, характеризующая умственные достоинства в дальнейшем. </a:t>
            </a:r>
          </a:p>
          <a:p>
            <a:endParaRPr lang="ru-RU" dirty="0"/>
          </a:p>
          <a:p>
            <a:r>
              <a:rPr lang="ru-RU" dirty="0" smtClean="0"/>
              <a:t>Умственные возможности детей, как и другие стороны их личности. Находятся в процессе становления и связаны с ходом возрастного развития.</a:t>
            </a:r>
          </a:p>
          <a:p>
            <a:r>
              <a:rPr lang="ru-RU" dirty="0" smtClean="0"/>
              <a:t>Возрастные особенности имеют самое непосредственное отношение к формированию способностей и индивидуальных различий по способностям. </a:t>
            </a:r>
          </a:p>
          <a:p>
            <a:endParaRPr lang="ru-RU" dirty="0"/>
          </a:p>
          <a:p>
            <a:r>
              <a:rPr lang="ru-RU" dirty="0" smtClean="0"/>
              <a:t>В годы школьного детства именно общие умственные качества имеют наибольшее значение.</a:t>
            </a:r>
          </a:p>
          <a:p>
            <a:r>
              <a:rPr lang="ru-RU" dirty="0" smtClean="0"/>
              <a:t>В младшем школьном возрасте в ходе освоения учениками различных, далеких друг от друга предметов, главную роль играют общие умственные черты, выступающие на уровне обобщений, в отношении абстрактного и конкретного, в темпе умственной работы. Вместе с тем иногда уже в этом возрасте в какой-то мере выступает направленность на определенные виды занятий.</a:t>
            </a:r>
          </a:p>
          <a:p>
            <a:endParaRPr lang="ru-RU" dirty="0" smtClean="0"/>
          </a:p>
          <a:p>
            <a:r>
              <a:rPr lang="ru-RU" dirty="0" smtClean="0"/>
              <a:t>Таким образом, уже применительно к детям младшего школьного возраста нужно учитывать сложность структуры интеллекта: соотношение в нем более общих и более специальных моментов.</a:t>
            </a:r>
          </a:p>
        </p:txBody>
      </p:sp>
    </p:spTree>
    <p:extLst>
      <p:ext uri="{BB962C8B-B14F-4D97-AF65-F5344CB8AC3E}">
        <p14:creationId xmlns:p14="http://schemas.microsoft.com/office/powerpoint/2010/main" xmlns="" val="29611374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1859340"/>
            <a:ext cx="835292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Как известно, одна из важных характеристик выраженности интеллекта у детей – темп развития.</a:t>
            </a:r>
          </a:p>
          <a:p>
            <a:r>
              <a:rPr lang="ru-RU" dirty="0" smtClean="0"/>
              <a:t>С возрастом интеллект не просто возрастает, он становится иным. С годами изменяются сами свойства интеллекта и их структура. То есть, существует своеобразие интеллекта, которое обнаруживает, что каждый период детства имеет свои достоинства и даже свои преимущества.</a:t>
            </a:r>
          </a:p>
          <a:p>
            <a:r>
              <a:rPr lang="ru-RU" dirty="0" smtClean="0"/>
              <a:t>Таким образом, на каждой ступени школьного детства – свои внутренние условия становления интеллекта, свои предпосылки умственного подъема.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0481534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612845"/>
            <a:ext cx="8424936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Забери у меня все, чем я обладаю,</a:t>
            </a:r>
          </a:p>
          <a:p>
            <a:r>
              <a:rPr lang="ru-RU" dirty="0" smtClean="0"/>
              <a:t>но оставьте мне мою речь,</a:t>
            </a:r>
          </a:p>
          <a:p>
            <a:r>
              <a:rPr lang="ru-RU" dirty="0" smtClean="0"/>
              <a:t>и скоро я обрету все, что имел.</a:t>
            </a:r>
          </a:p>
          <a:p>
            <a:r>
              <a:rPr lang="ru-RU" dirty="0" smtClean="0"/>
              <a:t>Д. Уэбстер.</a:t>
            </a:r>
          </a:p>
          <a:p>
            <a:r>
              <a:rPr lang="ru-RU" dirty="0" smtClean="0"/>
              <a:t>Одним из показателей уровня культуры человека является его речь. Считается, что речь – это канал развития интеллекта.</a:t>
            </a:r>
          </a:p>
          <a:p>
            <a:r>
              <a:rPr lang="ru-RU" dirty="0" smtClean="0"/>
              <a:t>Чем раньше будет освоен язык, тем полнее будут усваиваться знания. Как увлечь детей изучением языка? Главная задача педагогов – научить детей мыслить, говорить, рассуждать.</a:t>
            </a:r>
          </a:p>
          <a:p>
            <a:r>
              <a:rPr lang="ru-RU" dirty="0" smtClean="0"/>
              <a:t>Речевое развитие определяет результативность усвоения других школьных дисциплин, создает предпосылки для активного и осмысленного участия и общественной жизни, обеспечивает необходимыми в личной жизни навыками речевого поведения, культурой речевого развития.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9789981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Приемы  </a:t>
            </a:r>
            <a:r>
              <a:rPr lang="ru-RU" dirty="0" err="1"/>
              <a:t>мыслеречевой</a:t>
            </a:r>
            <a:r>
              <a:rPr lang="ru-RU" dirty="0"/>
              <a:t> деятельности учащихся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95536" y="-9561768"/>
            <a:ext cx="7848872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  <a:p>
            <a:r>
              <a:rPr lang="ru-RU" dirty="0"/>
              <a:t>.</a:t>
            </a:r>
          </a:p>
          <a:p>
            <a:r>
              <a:rPr lang="ru-RU" dirty="0" smtClean="0"/>
              <a:t>Результативность </a:t>
            </a:r>
            <a:r>
              <a:rPr lang="ru-RU" dirty="0"/>
              <a:t>учебно-воспитательного процесса, состояние познавательной активности зависят от осознанности учеником цели деятельности. </a:t>
            </a:r>
            <a:r>
              <a:rPr lang="ru-RU" dirty="0" smtClean="0"/>
              <a:t>В </a:t>
            </a:r>
            <a:r>
              <a:rPr lang="ru-RU" dirty="0"/>
              <a:t>этом случае деятельность учителя должна быть направлена на создание условий для формирования активного целеполагания на уроке. В связи с этим возникла необходимость разработки приемов, способствующих формированию учебной мотивации на уроке.</a:t>
            </a:r>
          </a:p>
          <a:p>
            <a:r>
              <a:rPr lang="ru-RU" dirty="0"/>
              <a:t>Все приемы основываются на активной </a:t>
            </a:r>
            <a:r>
              <a:rPr lang="ru-RU" dirty="0" err="1"/>
              <a:t>мыслеречевой</a:t>
            </a:r>
            <a:r>
              <a:rPr lang="ru-RU" dirty="0"/>
              <a:t> деятельности учащихся. Задача учителя организовать и направлять деятельность учащихся.</a:t>
            </a:r>
          </a:p>
          <a:p>
            <a:r>
              <a:rPr lang="ru-RU" dirty="0"/>
              <a:t>Все приемы классифицирую по преобладающему каналу восприятия.</a:t>
            </a:r>
          </a:p>
          <a:p>
            <a:r>
              <a:rPr lang="ru-RU" dirty="0"/>
              <a:t>1. Визуальные:</a:t>
            </a:r>
          </a:p>
          <a:p>
            <a:r>
              <a:rPr lang="ru-RU" dirty="0" smtClean="0"/>
              <a:t>Тема-</a:t>
            </a:r>
            <a:r>
              <a:rPr lang="ru-RU" dirty="0" err="1" smtClean="0"/>
              <a:t>вопросРабота</a:t>
            </a:r>
            <a:r>
              <a:rPr lang="ru-RU" dirty="0" smtClean="0"/>
              <a:t> </a:t>
            </a:r>
            <a:r>
              <a:rPr lang="ru-RU" dirty="0"/>
              <a:t>над </a:t>
            </a:r>
            <a:r>
              <a:rPr lang="ru-RU" dirty="0" err="1" smtClean="0"/>
              <a:t>понятиемСитуация</a:t>
            </a:r>
            <a:r>
              <a:rPr lang="ru-RU" dirty="0" smtClean="0"/>
              <a:t> </a:t>
            </a:r>
            <a:r>
              <a:rPr lang="ru-RU" dirty="0"/>
              <a:t>яркого </a:t>
            </a:r>
            <a:r>
              <a:rPr lang="ru-RU" dirty="0" err="1" smtClean="0"/>
              <a:t>пятнаИсключениеДомысливание</a:t>
            </a:r>
            <a:endParaRPr lang="ru-RU" dirty="0"/>
          </a:p>
          <a:p>
            <a:r>
              <a:rPr lang="ru-RU" dirty="0"/>
              <a:t>Проблемная </a:t>
            </a:r>
            <a:r>
              <a:rPr lang="ru-RU" dirty="0" err="1" smtClean="0"/>
              <a:t>ситуацияГруппировка</a:t>
            </a:r>
            <a:r>
              <a:rPr lang="ru-RU" dirty="0"/>
              <a:t>.</a:t>
            </a:r>
          </a:p>
          <a:p>
            <a:r>
              <a:rPr lang="ru-RU" dirty="0" smtClean="0"/>
              <a:t>2</a:t>
            </a:r>
            <a:r>
              <a:rPr lang="ru-RU" dirty="0"/>
              <a:t>. Аудиальные:</a:t>
            </a:r>
          </a:p>
          <a:p>
            <a:r>
              <a:rPr lang="ru-RU" dirty="0"/>
              <a:t>Подводящий </a:t>
            </a:r>
            <a:r>
              <a:rPr lang="ru-RU" dirty="0" err="1" smtClean="0"/>
              <a:t>диалогСобери</a:t>
            </a:r>
            <a:r>
              <a:rPr lang="ru-RU" dirty="0" smtClean="0"/>
              <a:t> слово Исключение</a:t>
            </a:r>
            <a:endParaRPr lang="ru-RU" dirty="0"/>
          </a:p>
          <a:p>
            <a:r>
              <a:rPr lang="ru-RU" dirty="0"/>
              <a:t>Проблема предыдущего урока.</a:t>
            </a:r>
          </a:p>
          <a:p>
            <a:endParaRPr lang="ru-RU" dirty="0"/>
          </a:p>
          <a:p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95536" y="1412775"/>
            <a:ext cx="8496944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Все </a:t>
            </a:r>
            <a:r>
              <a:rPr lang="ru-RU" dirty="0"/>
              <a:t>приемы классифицирую по преобладающему каналу восприятия.</a:t>
            </a:r>
          </a:p>
          <a:p>
            <a:r>
              <a:rPr lang="ru-RU" dirty="0"/>
              <a:t>1. Визуальные:</a:t>
            </a:r>
          </a:p>
          <a:p>
            <a:r>
              <a:rPr lang="ru-RU" dirty="0"/>
              <a:t>Тема-вопрос</a:t>
            </a:r>
          </a:p>
          <a:p>
            <a:r>
              <a:rPr lang="ru-RU" dirty="0"/>
              <a:t>Работа над понятием</a:t>
            </a:r>
          </a:p>
          <a:p>
            <a:r>
              <a:rPr lang="ru-RU" dirty="0"/>
              <a:t>Ситуация яркого пятна</a:t>
            </a:r>
          </a:p>
          <a:p>
            <a:r>
              <a:rPr lang="ru-RU" dirty="0"/>
              <a:t>Исключение</a:t>
            </a:r>
          </a:p>
          <a:p>
            <a:r>
              <a:rPr lang="ru-RU" dirty="0"/>
              <a:t>Домысливание</a:t>
            </a:r>
          </a:p>
          <a:p>
            <a:r>
              <a:rPr lang="ru-RU" dirty="0"/>
              <a:t>Проблемная ситуация</a:t>
            </a:r>
          </a:p>
          <a:p>
            <a:r>
              <a:rPr lang="ru-RU" dirty="0"/>
              <a:t>Группировка</a:t>
            </a:r>
            <a:r>
              <a:rPr lang="ru-RU" dirty="0" smtClean="0"/>
              <a:t>. </a:t>
            </a:r>
            <a:endParaRPr lang="ru-RU" dirty="0"/>
          </a:p>
          <a:p>
            <a:endParaRPr lang="ru-RU" dirty="0"/>
          </a:p>
          <a:p>
            <a:r>
              <a:rPr lang="ru-RU" dirty="0"/>
              <a:t>2. Аудиальные:</a:t>
            </a:r>
          </a:p>
          <a:p>
            <a:r>
              <a:rPr lang="ru-RU" dirty="0"/>
              <a:t>Подводящий диалог</a:t>
            </a:r>
          </a:p>
          <a:p>
            <a:r>
              <a:rPr lang="ru-RU" dirty="0"/>
              <a:t>Собери слово</a:t>
            </a:r>
          </a:p>
          <a:p>
            <a:r>
              <a:rPr lang="ru-RU" dirty="0"/>
              <a:t>Исключение</a:t>
            </a:r>
          </a:p>
          <a:p>
            <a:r>
              <a:rPr lang="ru-RU" dirty="0"/>
              <a:t>Проблема предыдущего урока.</a:t>
            </a:r>
          </a:p>
        </p:txBody>
      </p:sp>
    </p:spTree>
    <p:extLst>
      <p:ext uri="{BB962C8B-B14F-4D97-AF65-F5344CB8AC3E}">
        <p14:creationId xmlns:p14="http://schemas.microsoft.com/office/powerpoint/2010/main" xmlns="" val="38706796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Практика показывает, что сформулировать тему и определить задачи урока под силу учащимся первого класса при определенных условиях. Время, затраченное на уроке на осознание темы и задач урока, восполняется результативностью учебного труда, успешностью учащихся, осознанной рефлексией урока.</a:t>
            </a:r>
          </a:p>
          <a:p>
            <a:r>
              <a:rPr lang="ru-RU" dirty="0"/>
              <a:t>Обязательными условиями использования ниже перечисленных приемов является:</a:t>
            </a:r>
          </a:p>
          <a:p>
            <a:r>
              <a:rPr lang="ru-RU" dirty="0"/>
              <a:t>– организация восприятия через зрительное, слуховое и тактильное (в некоторых случаях) восприятие, в виду особенностей развития детей младшего школьного возраста,</a:t>
            </a:r>
          </a:p>
          <a:p>
            <a:r>
              <a:rPr lang="ru-RU" dirty="0"/>
              <a:t>–учет уровня знаний и опыта детей,</a:t>
            </a:r>
          </a:p>
          <a:p>
            <a:r>
              <a:rPr lang="ru-RU" dirty="0"/>
              <a:t>– доступность, т.е. разрешимая степень трудности,</a:t>
            </a:r>
          </a:p>
          <a:p>
            <a:r>
              <a:rPr lang="ru-RU" dirty="0"/>
              <a:t>– толерантность, необходимость выслушивания всех мнений правильных и неправильных, но обязательно обоснованных,</a:t>
            </a:r>
          </a:p>
          <a:p>
            <a:r>
              <a:rPr lang="ru-RU" dirty="0"/>
              <a:t>– вся работа должна быть направлена на активную мыслительную деятельность.</a:t>
            </a:r>
          </a:p>
          <a:p>
            <a:r>
              <a:rPr lang="ru-RU" dirty="0"/>
              <a:t>Процесс целеполагания формирует не только мотив, потребность действия, учит целеустремленности, осмысленности действий и поступков, развивает познавательные и творческие способности. Ученик реализует себя как субъект деятельности и собственной жизни. Процесс целеполагания – это коллективное действие, каждый ученик – участник, активный деятель, каждый чувствует себя созидателем общего творения. Дети учатся высказывать свое мнение, зная, что его услышат и примут. Учатся слушать и слышать другого, без чего не получится взаимодействия</a:t>
            </a:r>
          </a:p>
        </p:txBody>
      </p:sp>
    </p:spTree>
    <p:extLst>
      <p:ext uri="{BB962C8B-B14F-4D97-AF65-F5344CB8AC3E}">
        <p14:creationId xmlns:p14="http://schemas.microsoft.com/office/powerpoint/2010/main" xmlns="" val="18093302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Приемы активизации </a:t>
            </a:r>
            <a:r>
              <a:rPr lang="ru-RU" dirty="0" err="1"/>
              <a:t>мыслеречевой</a:t>
            </a:r>
            <a:r>
              <a:rPr lang="ru-RU" dirty="0"/>
              <a:t> деятельности учащихся 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ru-RU" sz="4200" dirty="0">
                <a:solidFill>
                  <a:srgbClr val="FF0000"/>
                </a:solidFill>
              </a:rPr>
              <a:t>Тема-вопрос</a:t>
            </a:r>
          </a:p>
          <a:p>
            <a:r>
              <a:rPr lang="ru-RU" dirty="0"/>
              <a:t>Тема урока формулируется в виде вопроса. Учащимся необходимо построить план действий, чтобы ответить на поставленный вопрос. Дети выдвигают множество мнений, чем больше мнений, чем лучше развито умение слушать друг друга и поддерживать идеи других, тем интереснее и быстрее проходит работа. Руководить процессом отбора может сам учитель при </a:t>
            </a:r>
            <a:r>
              <a:rPr lang="ru-RU" dirty="0" err="1"/>
              <a:t>субъек</a:t>
            </a:r>
            <a:r>
              <a:rPr lang="ru-RU" dirty="0"/>
              <a:t>-субъектных отношениях, или выбранный ученик, а учитель в этом случае может лишь высказывать свое мнение и направлять деятельность.</a:t>
            </a:r>
          </a:p>
          <a:p>
            <a:r>
              <a:rPr lang="ru-RU" dirty="0"/>
              <a:t>Например, для темы урока "Как изменяются имена прилагательные?" построили план действий:</a:t>
            </a:r>
          </a:p>
          <a:p>
            <a:r>
              <a:rPr lang="ru-RU" dirty="0"/>
              <a:t>1.Повторить знания об имени прилагательном.</a:t>
            </a:r>
          </a:p>
          <a:p>
            <a:r>
              <a:rPr lang="ru-RU" dirty="0"/>
              <a:t>2.Определить, с какими частями речи сочетается.</a:t>
            </a:r>
          </a:p>
          <a:p>
            <a:r>
              <a:rPr lang="ru-RU" dirty="0"/>
              <a:t>3. Изменить несколько прилагательных вместе с именами существительными.</a:t>
            </a:r>
          </a:p>
          <a:p>
            <a:r>
              <a:rPr lang="ru-RU" dirty="0"/>
              <a:t>4. Определить закономерность изменений, сделать вывод.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>
            <a:normAutofit fontScale="47500" lnSpcReduction="20000"/>
          </a:bodyPr>
          <a:lstStyle/>
          <a:p>
            <a:r>
              <a:rPr lang="ru-RU" sz="3800" dirty="0">
                <a:solidFill>
                  <a:srgbClr val="FF0000"/>
                </a:solidFill>
              </a:rPr>
              <a:t>Работа над понятием</a:t>
            </a:r>
          </a:p>
          <a:p>
            <a:r>
              <a:rPr lang="ru-RU" dirty="0"/>
              <a:t>Учащимся предлагаю для зрительного восприятия название темы урока и прошу объяснить значение каждого слова или отыскать в "Толковом словаре". Например, тема урока " Спряжение глаголов". Далее, от значения слова определяем задачу урока. Аналогично можно сделать через подбор родственных слов или через поиск в сложном слове </a:t>
            </a:r>
            <a:r>
              <a:rPr lang="ru-RU" dirty="0" err="1"/>
              <a:t>словосоставляющих</a:t>
            </a:r>
            <a:r>
              <a:rPr lang="ru-RU" dirty="0"/>
              <a:t> основ. Например, темы уроков "Словосочетание", "Прямоугольник</a:t>
            </a:r>
            <a:r>
              <a:rPr lang="ru-RU" dirty="0" smtClean="0"/>
              <a:t>".</a:t>
            </a:r>
          </a:p>
          <a:p>
            <a:r>
              <a:rPr lang="ru-RU" sz="3800" dirty="0">
                <a:solidFill>
                  <a:srgbClr val="FF0000"/>
                </a:solidFill>
              </a:rPr>
              <a:t>Подводящий диалог</a:t>
            </a:r>
          </a:p>
          <a:p>
            <a:r>
              <a:rPr lang="ru-RU" dirty="0"/>
              <a:t>На этапе актуализации учебного материала ведется беседа, направленная на обобщение, конкретизацию, логику рассуждения. Диалог подвожу к тому, о чем дети не могут рассказать в силу некомпетентности или недостаточно полного обоснования своих действий. Тем самым возникает ситуация, для которой необходимы дополнительные исследования или действия.</a:t>
            </a:r>
          </a:p>
          <a:p>
            <a:r>
              <a:rPr lang="ru-RU" dirty="0"/>
              <a:t>Собери слово</a:t>
            </a:r>
          </a:p>
        </p:txBody>
      </p:sp>
    </p:spTree>
    <p:extLst>
      <p:ext uri="{BB962C8B-B14F-4D97-AF65-F5344CB8AC3E}">
        <p14:creationId xmlns:p14="http://schemas.microsoft.com/office/powerpoint/2010/main" xmlns="" val="12565647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solidFill>
                  <a:srgbClr val="FF0000"/>
                </a:solidFill>
              </a:rPr>
              <a:t>Собери слово</a:t>
            </a:r>
            <a:br>
              <a:rPr lang="ru-RU" dirty="0">
                <a:solidFill>
                  <a:srgbClr val="FF0000"/>
                </a:solidFill>
              </a:rPr>
            </a:b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idx="2"/>
          </p:nvPr>
        </p:nvSpPr>
        <p:spPr/>
        <p:txBody>
          <a:bodyPr>
            <a:normAutofit lnSpcReduction="10000"/>
          </a:bodyPr>
          <a:lstStyle/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Прием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основывается на умение детей выделять в словах первый звук и синтезировать в единое слово. Прием направлен на развитие слухового внимания и на концентрацию мышления к восприятию нового.</a:t>
            </a:r>
          </a:p>
          <a:p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Например, тема урока "Глагол".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–Если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есть возможность и необходимость можно на предложенных словах повторить изученные части речи, провести решение логических задач</a:t>
            </a:r>
            <a:r>
              <a:rPr lang="ru-RU" dirty="0"/>
              <a:t>.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Соберите слово из первых звуков слов: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"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Греметь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 marL="0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ласкать,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аккуратный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голос,</a:t>
            </a:r>
          </a:p>
          <a:p>
            <a:pPr marL="0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остров,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ловить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".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6143536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Ситуация Яркого пятна</a:t>
            </a:r>
            <a:br>
              <a:rPr lang="ru-RU" dirty="0"/>
            </a:b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idx="2"/>
          </p:nvPr>
        </p:nvSpPr>
        <p:spPr>
          <a:xfrm>
            <a:off x="457200" y="1196752"/>
            <a:ext cx="3008313" cy="4929411"/>
          </a:xfrm>
        </p:spPr>
        <p:txBody>
          <a:bodyPr>
            <a:no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Среди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множества однотипных предметов, слов, цифр, букв, фигур одно выделено цветом или размером. Через зрительное восприятие внимание концентрируется на выделенном предмете. Совместно определяется причина обособленности и общности всего предложенного. Далее определяется тема и задачи урока.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Например, тема урока в 1 классе "Число и цифра 6".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91880" y="332656"/>
            <a:ext cx="5040560" cy="5760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2008909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Группировка</a:t>
            </a:r>
            <a:br>
              <a:rPr lang="ru-RU" dirty="0"/>
            </a:b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idx="2"/>
          </p:nvPr>
        </p:nvSpPr>
        <p:spPr/>
        <p:txBody>
          <a:bodyPr>
            <a:normAutofit/>
          </a:bodyPr>
          <a:lstStyle/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Ряд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слов, предметов, фигур, цифр предлагаю детям разделить на группы, обосновывая свои высказывания. Основанием классификации будут внешние признаки, а вопрос: "Почему имеют такие признаки?" будет задачей урока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"Разделите на две группы числа: 6, 12, 17, 5, 46, 1, 21, 72, 9.</a:t>
            </a:r>
          </a:p>
          <a:p>
            <a:r>
              <a:rPr lang="ru-RU" dirty="0"/>
              <a:t>Мягкий знак в именах существительных после шипящих" можно рассмотреть на классификации слов: луч, ночь, речь, сторож, ключ, вещь, мышь, хвощ, печь.</a:t>
            </a:r>
          </a:p>
        </p:txBody>
      </p:sp>
    </p:spTree>
    <p:extLst>
      <p:ext uri="{BB962C8B-B14F-4D97-AF65-F5344CB8AC3E}">
        <p14:creationId xmlns:p14="http://schemas.microsoft.com/office/powerpoint/2010/main" xmlns="" val="39042377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Исключение</a:t>
            </a:r>
            <a:br>
              <a:rPr lang="ru-RU" dirty="0"/>
            </a:b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idx="2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Прием </a:t>
            </a:r>
            <a:r>
              <a:rPr lang="ru-RU" dirty="0"/>
              <a:t>можно использовать через зрительное или слуховое восприятие.</a:t>
            </a:r>
          </a:p>
          <a:p>
            <a:r>
              <a:rPr lang="ru-RU" dirty="0"/>
              <a:t>Первый вид. Повторяется основа приема "Яркое пятно", но в этом случае детям необходимо через анализ общего и отличного, найти лишнее, обосновывая свой выбор.</a:t>
            </a:r>
          </a:p>
          <a:p>
            <a:r>
              <a:rPr lang="ru-RU" dirty="0"/>
              <a:t>Например, тема урока "Дикие животные".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75856" y="260648"/>
            <a:ext cx="5600700" cy="63367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0433414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Домысливание</a:t>
            </a:r>
            <a:br>
              <a:rPr lang="ru-RU" dirty="0"/>
            </a:b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idx="2"/>
          </p:nvPr>
        </p:nvSpPr>
        <p:spPr>
          <a:xfrm>
            <a:off x="179512" y="1124744"/>
            <a:ext cx="3286001" cy="5001419"/>
          </a:xfrm>
        </p:spPr>
        <p:txBody>
          <a:bodyPr/>
          <a:lstStyle/>
          <a:p>
            <a:r>
              <a:rPr lang="ru-RU" dirty="0" smtClean="0"/>
              <a:t>1</a:t>
            </a:r>
            <a:r>
              <a:rPr lang="ru-RU" dirty="0"/>
              <a:t>) Тема урока предлагается в виде схемы или неоконченной фразы. Учащимся необходимо проанализировать увиденное и определить тему и задачу урока.</a:t>
            </a:r>
          </a:p>
          <a:p>
            <a:r>
              <a:rPr lang="ru-RU" dirty="0"/>
              <a:t>Например, на урок русского языка в 1 классе по теме "Предложение" можно предложить схему:</a:t>
            </a:r>
          </a:p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ru-RU" dirty="0"/>
              <a:t>3) Организуется активная познавательная деятельность на поиск закономерности построения ряда составляющих элементов и предположения следующего элемента данного ряда. Доказать или опровергнуть предположение - есть задача урока. Например: для темы "Число 9 и его состав" проводится наблюдение над рядом чисел: 1, 3, 5, 7, …</a:t>
            </a:r>
          </a:p>
          <a:p>
            <a:pPr marL="0" indent="0">
              <a:buNone/>
            </a:pPr>
            <a:r>
              <a:rPr lang="ru-RU" dirty="0"/>
              <a:t>На урок русского языка по теме "Будущее время глаголов" предлагаю детям ряды слов:</a:t>
            </a:r>
          </a:p>
          <a:p>
            <a:pPr marL="0" indent="0">
              <a:buNone/>
            </a:pPr>
            <a:r>
              <a:rPr lang="ru-RU" dirty="0"/>
              <a:t>Играть– играл– играю–…</a:t>
            </a:r>
          </a:p>
          <a:p>
            <a:pPr marL="0" indent="0">
              <a:buNone/>
            </a:pPr>
            <a:r>
              <a:rPr lang="ru-RU" dirty="0"/>
              <a:t>Читать – читал – читаю –…</a:t>
            </a:r>
          </a:p>
          <a:p>
            <a:pPr marL="0" indent="0">
              <a:buNone/>
            </a:pPr>
            <a:r>
              <a:rPr lang="ru-RU" dirty="0"/>
              <a:t>4) Определить причину объединения слов, букв, предметов, проводя анализ закономерности и опираясь на свои знания. Для урока математика по теме "Порядок арифметических действий в выражениях со скобками" предлагаю детям ряд выражений и ставлю вопрос: "Что объединяет все выражения? Как провести вычисление?".</a:t>
            </a:r>
          </a:p>
          <a:p>
            <a:pPr marL="0" indent="0">
              <a:buNone/>
            </a:pPr>
            <a:r>
              <a:rPr lang="ru-RU" dirty="0"/>
              <a:t>( 63 + 7 ) / 10</a:t>
            </a:r>
          </a:p>
          <a:p>
            <a:pPr marL="0" indent="0">
              <a:buNone/>
            </a:pPr>
            <a:r>
              <a:rPr lang="ru-RU" dirty="0"/>
              <a:t>24 / ( 16 –  4 * 2 )</a:t>
            </a:r>
          </a:p>
          <a:p>
            <a:pPr marL="0" indent="0">
              <a:buNone/>
            </a:pPr>
            <a:r>
              <a:rPr lang="ru-RU" dirty="0"/>
              <a:t>( 42 – 12 + 5 ) / 7</a:t>
            </a:r>
          </a:p>
          <a:p>
            <a:pPr marL="0" indent="0">
              <a:buNone/>
            </a:pPr>
            <a:r>
              <a:rPr lang="ru-RU" dirty="0"/>
              <a:t>8 * (7 – 2 * 3)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7544" y="3429000"/>
            <a:ext cx="2808312" cy="10915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 rot="10800000" flipV="1">
            <a:off x="179512" y="4820090"/>
            <a:ext cx="324036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2) Предлагается тема урока и слова "помощники":</a:t>
            </a:r>
          </a:p>
          <a:p>
            <a:r>
              <a:rPr lang="ru-RU" dirty="0" smtClean="0"/>
              <a:t>Повторим. </a:t>
            </a:r>
            <a:r>
              <a:rPr lang="ru-RU" dirty="0" err="1" smtClean="0"/>
              <a:t>Изучим.Узнаем</a:t>
            </a:r>
            <a:endParaRPr lang="ru-RU" dirty="0"/>
          </a:p>
          <a:p>
            <a:r>
              <a:rPr lang="ru-RU" dirty="0"/>
              <a:t>Проверим</a:t>
            </a:r>
          </a:p>
          <a:p>
            <a:r>
              <a:rPr lang="ru-RU" dirty="0"/>
              <a:t>С помощью слов "помощников" дети формулируют задачи урока.</a:t>
            </a:r>
          </a:p>
        </p:txBody>
      </p:sp>
    </p:spTree>
    <p:extLst>
      <p:ext uri="{BB962C8B-B14F-4D97-AF65-F5344CB8AC3E}">
        <p14:creationId xmlns:p14="http://schemas.microsoft.com/office/powerpoint/2010/main" xmlns="" val="5036406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Проблемная ситуация (по </a:t>
            </a:r>
            <a:r>
              <a:rPr lang="ru-RU" dirty="0" err="1"/>
              <a:t>М.И.Махмутову</a:t>
            </a:r>
            <a:r>
              <a:rPr lang="ru-RU" dirty="0"/>
              <a:t>).</a:t>
            </a:r>
            <a:br>
              <a:rPr lang="ru-RU" dirty="0"/>
            </a:b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idx="2"/>
          </p:nvPr>
        </p:nvSpPr>
        <p:spPr/>
        <p:txBody>
          <a:bodyPr>
            <a:normAutofit lnSpcReduction="10000"/>
          </a:bodyPr>
          <a:lstStyle/>
          <a:p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Проблема предыдущего урока</a:t>
            </a:r>
          </a:p>
          <a:p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В конце урока детям предлагается задание, в ходе которого должны возникнуть трудности с выполнением, из-за недостаточности знаний или недостаточностью времени, что подразумевает продолжение работы на следующем уроке. Таким образом, тему урока можно сформулировать накануне, а на следующем уроке лишь восстановить в памяти и обосновать.</a:t>
            </a:r>
          </a:p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 fontScale="40000" lnSpcReduction="20000"/>
          </a:bodyPr>
          <a:lstStyle/>
          <a:p>
            <a:pPr marL="0" indent="0">
              <a:buNone/>
            </a:pPr>
            <a:r>
              <a:rPr lang="ru-RU" dirty="0" smtClean="0"/>
              <a:t>    Создаётся </a:t>
            </a:r>
            <a:r>
              <a:rPr lang="ru-RU" dirty="0"/>
              <a:t>ситуация противоречия между известным и неизвестным на этапе актуализации. Одновременно повторяются знания, необходимые для изучения нового материала. Последовательность применения данного приема такова:</a:t>
            </a:r>
          </a:p>
          <a:p>
            <a:pPr marL="0" indent="0">
              <a:buNone/>
            </a:pPr>
            <a:r>
              <a:rPr lang="ru-RU" dirty="0" smtClean="0"/>
              <a:t>–</a:t>
            </a:r>
            <a:r>
              <a:rPr lang="ru-RU" dirty="0"/>
              <a:t>Самостоятельное решение</a:t>
            </a:r>
          </a:p>
          <a:p>
            <a:pPr marL="0" indent="0">
              <a:buNone/>
            </a:pPr>
            <a:r>
              <a:rPr lang="ru-RU" dirty="0"/>
              <a:t>–Коллективная проверка результатов</a:t>
            </a:r>
          </a:p>
          <a:p>
            <a:pPr marL="0" indent="0">
              <a:buNone/>
            </a:pPr>
            <a:r>
              <a:rPr lang="ru-RU" dirty="0"/>
              <a:t>– Выявление причин разногласий результатов или затруднений выполнения</a:t>
            </a:r>
          </a:p>
          <a:p>
            <a:pPr marL="0" indent="0">
              <a:buNone/>
            </a:pPr>
            <a:r>
              <a:rPr lang="ru-RU" dirty="0"/>
              <a:t>–Постановка задачи урока.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Например</a:t>
            </a:r>
            <a:r>
              <a:rPr lang="ru-RU" dirty="0"/>
              <a:t>, на урок математика по теме "Деление на двузначное число" для самостоятельной работы предлагаю ряд выражений:</a:t>
            </a:r>
          </a:p>
          <a:p>
            <a:pPr marL="0" indent="0">
              <a:buNone/>
            </a:pPr>
            <a:r>
              <a:rPr lang="ru-RU" dirty="0"/>
              <a:t>12*6        14*3</a:t>
            </a:r>
          </a:p>
          <a:p>
            <a:pPr marL="0" indent="0">
              <a:buNone/>
            </a:pPr>
            <a:r>
              <a:rPr lang="ru-RU" dirty="0"/>
              <a:t>32:16        3*16</a:t>
            </a:r>
          </a:p>
          <a:p>
            <a:pPr marL="0" indent="0">
              <a:buNone/>
            </a:pPr>
            <a:r>
              <a:rPr lang="ru-RU" dirty="0"/>
              <a:t>15*4        50:10</a:t>
            </a:r>
          </a:p>
          <a:p>
            <a:pPr marL="0" indent="0">
              <a:buNone/>
            </a:pPr>
            <a:r>
              <a:rPr lang="ru-RU" dirty="0"/>
              <a:t>70 : 7         81 : 27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На </a:t>
            </a:r>
            <a:r>
              <a:rPr lang="ru-RU" dirty="0"/>
              <a:t>урок русского языка по теме "Правописание слов с ъ и ь разделительными знаками" можно предложить желающим записать на доске ряд слов и по возможности объяснить правописание (Слова дети могут написать по зрительному опыту знакомства с ними): семья, варенье, подъезд, вьюга, съемка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03883678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58</TotalTime>
  <Words>2039</Words>
  <Application>Microsoft Office PowerPoint</Application>
  <PresentationFormat>Экран (4:3)</PresentationFormat>
  <Paragraphs>152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Трек</vt:lpstr>
      <vt:lpstr>Интеллектуальное развитие младших школьников                                        Подготовила: Молодцова Н.П.                                                             Учитель нач. классов МОШ № 109  </vt:lpstr>
      <vt:lpstr>Понятие «Интеллектуальные способности».</vt:lpstr>
      <vt:lpstr>   Характеристика интеллектуальных способностей в младшем школьном возрасте. </vt:lpstr>
      <vt:lpstr>Слайд 4</vt:lpstr>
      <vt:lpstr>Слайд 5</vt:lpstr>
      <vt:lpstr>Слайд 6</vt:lpstr>
      <vt:lpstr>Слайд 7</vt:lpstr>
      <vt:lpstr>Приемы  мыслеречевой деятельности учащихся</vt:lpstr>
      <vt:lpstr>Слайд 9</vt:lpstr>
      <vt:lpstr>Приемы активизации мыслеречевой деятельности учащихся </vt:lpstr>
      <vt:lpstr>Собери слово </vt:lpstr>
      <vt:lpstr>Ситуация Яркого пятна </vt:lpstr>
      <vt:lpstr>Группировка </vt:lpstr>
      <vt:lpstr>Исключение </vt:lpstr>
      <vt:lpstr>Домысливание </vt:lpstr>
      <vt:lpstr>Проблемная ситуация (по М.И.Махмутову).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Интеллектуальное развитие младших школьников</dc:title>
  <dc:creator>Mary</dc:creator>
  <cp:lastModifiedBy>Константин</cp:lastModifiedBy>
  <cp:revision>7</cp:revision>
  <dcterms:created xsi:type="dcterms:W3CDTF">2015-02-28T13:43:36Z</dcterms:created>
  <dcterms:modified xsi:type="dcterms:W3CDTF">2015-03-10T18:59:07Z</dcterms:modified>
</cp:coreProperties>
</file>