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4" r:id="rId11"/>
    <p:sldId id="263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415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195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8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04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6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0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38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34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10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917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39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FA0E4-0CE2-4F33-9A47-34ED427B441F}" type="datetimeFigureOut">
              <a:rPr lang="ru-RU" smtClean="0"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F80E4-063B-444C-80CE-609750FCF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7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3096343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</a:rPr>
              <a:t>Русский язык </a:t>
            </a:r>
            <a:br>
              <a:rPr lang="ru-RU" sz="6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</a:rPr>
              <a:t>в современном мире</a:t>
            </a:r>
            <a:endParaRPr lang="ru-RU" sz="6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51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Что такое язык?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5976664" cy="5472608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5400" b="1" i="1" kern="0" dirty="0" smtClean="0">
                <a:solidFill>
                  <a:srgbClr val="7030A0"/>
                </a:solidFill>
                <a:cs typeface="Arial"/>
              </a:rPr>
              <a:t>Язык</a:t>
            </a:r>
            <a:r>
              <a:rPr lang="ru-RU" b="1" kern="0" dirty="0" smtClean="0">
                <a:cs typeface="Arial"/>
              </a:rPr>
              <a:t> – </a:t>
            </a:r>
          </a:p>
          <a:p>
            <a:pPr marL="0" lvl="0" indent="0" algn="ctr">
              <a:buNone/>
            </a:pPr>
            <a:r>
              <a:rPr lang="ru-RU" b="1" kern="0" dirty="0" smtClean="0">
                <a:cs typeface="Arial"/>
              </a:rPr>
              <a:t>исторически </a:t>
            </a:r>
            <a:r>
              <a:rPr lang="ru-RU" b="1" kern="0" dirty="0">
                <a:cs typeface="Arial"/>
              </a:rPr>
              <a:t>сложившаяся система звуковых, словарных и грамматических средств, объективирующая работу мышления и являющаяся средством общения, обмена мыслями и взаимного понимания людей в обществе 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Picture 4" descr="C:\Users\USER\Desktop\146191192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24944"/>
            <a:ext cx="3048853" cy="228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52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Функции русского языка в современном мире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781128"/>
          </a:xfrm>
        </p:spPr>
        <p:txBody>
          <a:bodyPr>
            <a:noAutofit/>
          </a:bodyPr>
          <a:lstStyle/>
          <a:p>
            <a:r>
              <a:rPr lang="ru-RU" sz="4400" b="1" dirty="0"/>
              <a:t>р</a:t>
            </a:r>
            <a:r>
              <a:rPr lang="ru-RU" sz="4400" b="1" dirty="0" smtClean="0"/>
              <a:t>одной язык для русского народа</a:t>
            </a:r>
          </a:p>
          <a:p>
            <a:r>
              <a:rPr lang="ru-RU" sz="4400" b="1" dirty="0" smtClean="0"/>
              <a:t> межнационального общения народов многонациональной России</a:t>
            </a:r>
          </a:p>
          <a:p>
            <a:r>
              <a:rPr lang="ru-RU" sz="4400" b="1" dirty="0"/>
              <a:t>г</a:t>
            </a:r>
            <a:r>
              <a:rPr lang="ru-RU" sz="4400" b="1" dirty="0" smtClean="0"/>
              <a:t>осударственный язык РФ</a:t>
            </a:r>
          </a:p>
          <a:p>
            <a:r>
              <a:rPr lang="ru-RU" sz="4400" b="1" dirty="0"/>
              <a:t>о</a:t>
            </a:r>
            <a:r>
              <a:rPr lang="ru-RU" sz="4400" b="1" dirty="0" smtClean="0"/>
              <a:t>дин из мировых языков</a:t>
            </a:r>
          </a:p>
        </p:txBody>
      </p:sp>
    </p:spTree>
    <p:extLst>
      <p:ext uri="{BB962C8B-B14F-4D97-AF65-F5344CB8AC3E}">
        <p14:creationId xmlns:p14="http://schemas.microsoft.com/office/powerpoint/2010/main" val="362375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141763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Родной язык русского народа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640960" cy="50405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Наш </a:t>
            </a:r>
            <a:r>
              <a:rPr lang="ru-RU" sz="4000" b="1" dirty="0">
                <a:solidFill>
                  <a:srgbClr val="7030A0"/>
                </a:solidFill>
              </a:rPr>
              <a:t>родной язык – </a:t>
            </a:r>
            <a:r>
              <a:rPr lang="ru-RU" sz="4000" b="1" dirty="0" smtClean="0">
                <a:solidFill>
                  <a:srgbClr val="7030A0"/>
                </a:solidFill>
              </a:rPr>
              <a:t>русский. </a:t>
            </a:r>
          </a:p>
          <a:p>
            <a:pPr marL="0" indent="0" algn="ctr">
              <a:buNone/>
            </a:pPr>
            <a:r>
              <a:rPr lang="ru-RU" b="1" dirty="0" smtClean="0"/>
              <a:t>Благодаря родному русскому  </a:t>
            </a:r>
            <a:r>
              <a:rPr lang="ru-RU" b="1" dirty="0"/>
              <a:t>языку мы познаем мир, открываем новое и интересное об окружающих нас предметах и людях. </a:t>
            </a:r>
            <a:r>
              <a:rPr lang="ru-RU" sz="4000" b="1" i="1" u="sng" dirty="0" smtClean="0">
                <a:solidFill>
                  <a:srgbClr val="7030A0"/>
                </a:solidFill>
              </a:rPr>
              <a:t>(мышление)</a:t>
            </a:r>
          </a:p>
          <a:p>
            <a:pPr marL="0" indent="0" algn="ctr">
              <a:buNone/>
            </a:pPr>
            <a:r>
              <a:rPr lang="ru-RU" b="1" dirty="0" smtClean="0"/>
              <a:t>Мы </a:t>
            </a:r>
            <a:r>
              <a:rPr lang="ru-RU" b="1" dirty="0"/>
              <a:t>учимся понимать друг друга, высказываем свои мысли и чувства, делимся наболевшим, передаем знания</a:t>
            </a:r>
            <a:r>
              <a:rPr lang="ru-RU" b="1" dirty="0" smtClean="0"/>
              <a:t>. </a:t>
            </a:r>
          </a:p>
          <a:p>
            <a:pPr marL="0" indent="0" algn="ctr">
              <a:buNone/>
            </a:pPr>
            <a:r>
              <a:rPr lang="ru-RU" sz="4000" b="1" i="1" u="sng" dirty="0" smtClean="0">
                <a:solidFill>
                  <a:srgbClr val="7030A0"/>
                </a:solidFill>
              </a:rPr>
              <a:t>(общение)</a:t>
            </a:r>
            <a:endParaRPr lang="ru-RU" sz="4000" b="1" i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242088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Язык межнационального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</a:rPr>
              <a:t>общения народов многонациональной России</a:t>
            </a:r>
            <a: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800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132856"/>
            <a:ext cx="8856984" cy="45365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/>
              <a:t>Российское государство занимает огромную территорию, которую населяет немало народов. В силу этих условий поиск общего для всех инструмента коммуникации, посредством которого можно было заниматься общими политическими, экономическими, культурными, и другими вопросами, стал неизбежным фактом.</a:t>
            </a:r>
          </a:p>
          <a:p>
            <a:pPr marL="0" indent="0" algn="ctr">
              <a:buNone/>
            </a:pPr>
            <a:r>
              <a:rPr lang="ru-RU" sz="2800" b="1" dirty="0"/>
              <a:t>Исторически сложилось так, что именно </a:t>
            </a:r>
            <a:r>
              <a:rPr lang="ru-RU" b="1" i="1" u="sng" dirty="0">
                <a:solidFill>
                  <a:srgbClr val="7030A0"/>
                </a:solidFill>
              </a:rPr>
              <a:t>русский язык </a:t>
            </a:r>
            <a:r>
              <a:rPr lang="ru-RU" sz="2800" b="1" dirty="0"/>
              <a:t>стал языком общения внутри многонационального государства. </a:t>
            </a:r>
          </a:p>
        </p:txBody>
      </p:sp>
    </p:spTree>
    <p:extLst>
      <p:ext uri="{BB962C8B-B14F-4D97-AF65-F5344CB8AC3E}">
        <p14:creationId xmlns:p14="http://schemas.microsoft.com/office/powerpoint/2010/main" val="344876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242088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Язык межнационального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</a:rPr>
              <a:t>общения народов многонациональной России</a:t>
            </a:r>
            <a:br>
              <a:rPr lang="ru-RU" sz="48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132856"/>
            <a:ext cx="8640960" cy="46085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/>
              <a:t>В многонациональной России отношения между представителями разных народов строятся </a:t>
            </a:r>
            <a:r>
              <a:rPr lang="ru-RU" sz="4000" b="1" i="1" u="sng" dirty="0">
                <a:solidFill>
                  <a:srgbClr val="7030A0"/>
                </a:solidFill>
              </a:rPr>
              <a:t>на двуязычии</a:t>
            </a:r>
            <a:r>
              <a:rPr lang="ru-RU" b="1" dirty="0"/>
              <a:t>.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Причем</a:t>
            </a:r>
            <a:r>
              <a:rPr lang="ru-RU" b="1" dirty="0"/>
              <a:t>, русский язык не вытесняет какие-то другие языки. Все языки, на которых разговаривают народности, проживающие на территории России, пребывают в постоянном равноправном развитии и взаимном обогащении. </a:t>
            </a:r>
          </a:p>
        </p:txBody>
      </p:sp>
    </p:spTree>
    <p:extLst>
      <p:ext uri="{BB962C8B-B14F-4D97-AF65-F5344CB8AC3E}">
        <p14:creationId xmlns:p14="http://schemas.microsoft.com/office/powerpoint/2010/main" val="215054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3" y="1268760"/>
            <a:ext cx="8856984" cy="54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dirty="0"/>
              <a:t>В соответствии с Конституцией Российской Федерации (1993) </a:t>
            </a:r>
            <a:r>
              <a:rPr lang="ru-RU" sz="3600" b="1" i="1" u="sng" dirty="0">
                <a:solidFill>
                  <a:srgbClr val="7030A0"/>
                </a:solidFill>
              </a:rPr>
              <a:t>русский язык является государственным языком Р</a:t>
            </a:r>
            <a:r>
              <a:rPr lang="ru-RU" sz="3000" b="1" dirty="0">
                <a:solidFill>
                  <a:srgbClr val="7030A0"/>
                </a:solidFill>
              </a:rPr>
              <a:t>Ф</a:t>
            </a:r>
            <a:r>
              <a:rPr lang="ru-RU" sz="3000" b="1" dirty="0"/>
              <a:t> на всей её территории.</a:t>
            </a:r>
            <a:endParaRPr lang="ru-RU" sz="3000" b="1" dirty="0" smtClean="0"/>
          </a:p>
          <a:p>
            <a:pPr marL="0" indent="0" algn="ctr">
              <a:buNone/>
            </a:pPr>
            <a:r>
              <a:rPr lang="ru-RU" sz="3000" b="1" dirty="0" smtClean="0"/>
              <a:t>На </a:t>
            </a:r>
            <a:r>
              <a:rPr lang="ru-RU" sz="3000" b="1" dirty="0"/>
              <a:t>нем издаются и публикуются законы, ведется федеральная документация и деловая переписка. </a:t>
            </a:r>
            <a:endParaRPr lang="ru-RU" sz="3000" b="1" dirty="0" smtClean="0"/>
          </a:p>
          <a:p>
            <a:pPr marL="0" indent="0" algn="ctr">
              <a:buNone/>
            </a:pPr>
            <a:r>
              <a:rPr lang="ru-RU" sz="3000" b="1" dirty="0" smtClean="0"/>
              <a:t>А</a:t>
            </a:r>
            <a:r>
              <a:rPr lang="ru-RU" sz="3000" b="1" dirty="0"/>
              <a:t>, кроме того, все народы России строят между собой политические, экономические или культурные отношения именно на русском языке.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Государственный язык РФ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7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5472607" cy="54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/>
              <a:t>Русский язык </a:t>
            </a:r>
            <a:r>
              <a:rPr lang="ru-RU" sz="2800" b="1" dirty="0" smtClean="0"/>
              <a:t>является основным средством общения  </a:t>
            </a:r>
            <a:r>
              <a:rPr lang="ru-RU" sz="2800" b="1" dirty="0"/>
              <a:t>в армии, центральной и местной печати, на телевидении, в образовании и науке, в культуре и </a:t>
            </a:r>
            <a:r>
              <a:rPr lang="ru-RU" sz="2800" b="1" dirty="0" smtClean="0"/>
              <a:t>спорте, медицине, юриспруденции и т.д.</a:t>
            </a:r>
          </a:p>
          <a:p>
            <a:pPr marL="0" indent="0" algn="ctr">
              <a:buNone/>
            </a:pPr>
            <a:endParaRPr lang="ru-RU" sz="2800" b="1" dirty="0"/>
          </a:p>
          <a:p>
            <a:pPr marL="0" indent="0" algn="ctr">
              <a:buNone/>
            </a:pPr>
            <a:r>
              <a:rPr lang="ru-RU" sz="2800" b="1" dirty="0" smtClean="0"/>
              <a:t>А также русский </a:t>
            </a:r>
            <a:r>
              <a:rPr lang="ru-RU" sz="2800" b="1" dirty="0"/>
              <a:t>язык является вторым государственным языком в Белоруссии, официальным языком в </a:t>
            </a:r>
            <a:r>
              <a:rPr lang="ru-RU" sz="2800" b="1" dirty="0" smtClean="0"/>
              <a:t>Казахстане и Киргизии.</a:t>
            </a:r>
            <a:endParaRPr lang="ru-RU" sz="2800" b="1" dirty="0"/>
          </a:p>
          <a:p>
            <a:pPr marL="0" indent="0" algn="ctr">
              <a:buNone/>
            </a:pPr>
            <a:endParaRPr lang="ru-RU" sz="24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Государственный язык РФ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 descr="C:\Users\USER\Desktop\Новая папка\28_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301" y="2708920"/>
            <a:ext cx="3291140" cy="211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73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3" y="1268760"/>
            <a:ext cx="8856984" cy="54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b="1" dirty="0"/>
              <a:t>я</a:t>
            </a:r>
            <a:r>
              <a:rPr lang="ru-RU" sz="4400" b="1" dirty="0" smtClean="0"/>
              <a:t>зык</a:t>
            </a:r>
            <a:r>
              <a:rPr lang="ru-RU" sz="4400" b="1" dirty="0"/>
              <a:t>, использующийся в сфере </a:t>
            </a:r>
            <a:r>
              <a:rPr lang="ru-RU" sz="4400" b="1" i="1" u="sng" dirty="0" smtClean="0">
                <a:solidFill>
                  <a:srgbClr val="7030A0"/>
                </a:solidFill>
              </a:rPr>
              <a:t>официальных международных </a:t>
            </a:r>
            <a:r>
              <a:rPr lang="ru-RU" sz="4400" b="1" i="1" u="sng" dirty="0">
                <a:solidFill>
                  <a:srgbClr val="7030A0"/>
                </a:solidFill>
              </a:rPr>
              <a:t>отношений</a:t>
            </a:r>
            <a:r>
              <a:rPr lang="ru-RU" sz="4400" b="1" dirty="0"/>
              <a:t>. </a:t>
            </a:r>
          </a:p>
          <a:p>
            <a:pPr marL="0" indent="0" algn="ctr">
              <a:buNone/>
            </a:pPr>
            <a:r>
              <a:rPr lang="ru-RU" sz="4000" b="1" dirty="0" smtClean="0"/>
              <a:t>Такие </a:t>
            </a:r>
            <a:r>
              <a:rPr lang="ru-RU" sz="4000" b="1" dirty="0"/>
              <a:t>языки имеют юридически закрепленный статус официальных и рабочих языков международных организаций и </a:t>
            </a:r>
            <a:r>
              <a:rPr lang="ru-RU" sz="4000" b="1" dirty="0" smtClean="0"/>
              <a:t>конференций.</a:t>
            </a:r>
            <a:r>
              <a:rPr lang="ru-RU" sz="4000" b="1" dirty="0"/>
              <a:t> 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Мировой язык - 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75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3" y="1268760"/>
            <a:ext cx="4104455" cy="54006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/>
              <a:t>а</a:t>
            </a:r>
            <a:r>
              <a:rPr lang="ru-RU" sz="4400" b="1" dirty="0" smtClean="0"/>
              <a:t>нглийский</a:t>
            </a:r>
          </a:p>
          <a:p>
            <a:pPr algn="ctr"/>
            <a:r>
              <a:rPr lang="ru-RU" sz="4400" b="1" dirty="0"/>
              <a:t>к</a:t>
            </a:r>
            <a:r>
              <a:rPr lang="ru-RU" sz="4400" b="1" dirty="0" smtClean="0"/>
              <a:t>итайский</a:t>
            </a:r>
            <a:endParaRPr lang="ru-RU" sz="4400" b="1" dirty="0"/>
          </a:p>
          <a:p>
            <a:pPr algn="ctr"/>
            <a:r>
              <a:rPr lang="ru-RU" sz="4400" b="1" dirty="0" smtClean="0"/>
              <a:t> французский</a:t>
            </a:r>
          </a:p>
          <a:p>
            <a:pPr algn="ctr"/>
            <a:r>
              <a:rPr lang="ru-RU" sz="4400" b="1" dirty="0"/>
              <a:t>и</a:t>
            </a:r>
            <a:r>
              <a:rPr lang="ru-RU" sz="4400" b="1" dirty="0" smtClean="0"/>
              <a:t>спанский</a:t>
            </a:r>
          </a:p>
          <a:p>
            <a:pPr algn="ctr"/>
            <a:r>
              <a:rPr lang="ru-RU" sz="4400" b="1" i="1" dirty="0" smtClean="0"/>
              <a:t>русский</a:t>
            </a:r>
          </a:p>
          <a:p>
            <a:pPr algn="ctr"/>
            <a:r>
              <a:rPr lang="ru-RU" sz="4400" b="1" dirty="0" smtClean="0"/>
              <a:t>арабский</a:t>
            </a:r>
          </a:p>
          <a:p>
            <a:pPr algn="ctr"/>
            <a:r>
              <a:rPr lang="ru-RU" sz="4400" b="1" i="1" dirty="0">
                <a:solidFill>
                  <a:srgbClr val="7030A0"/>
                </a:solidFill>
              </a:rPr>
              <a:t>х</a:t>
            </a:r>
            <a:r>
              <a:rPr lang="ru-RU" sz="4400" b="1" i="1" dirty="0" smtClean="0">
                <a:solidFill>
                  <a:srgbClr val="7030A0"/>
                </a:solidFill>
              </a:rPr>
              <a:t>инди </a:t>
            </a:r>
            <a:endParaRPr lang="ru-RU" sz="4400" b="1" i="1" dirty="0">
              <a:solidFill>
                <a:srgbClr val="7030A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Мировые языки: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 descr="C:\Users\USER\Desktop\Новая папка\71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484784"/>
            <a:ext cx="4735413" cy="473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48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605464" cy="43478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/>
              <a:t>С</a:t>
            </a:r>
            <a:r>
              <a:rPr lang="ru-RU" b="1" dirty="0" smtClean="0"/>
              <a:t> </a:t>
            </a:r>
            <a:r>
              <a:rPr lang="ru-RU" b="1" dirty="0"/>
              <a:t>середины XX в. является </a:t>
            </a:r>
            <a:r>
              <a:rPr lang="ru-RU" sz="4000" b="1" i="1" dirty="0">
                <a:solidFill>
                  <a:srgbClr val="7030A0"/>
                </a:solidFill>
              </a:rPr>
              <a:t>официальным языком</a:t>
            </a:r>
            <a:r>
              <a:rPr lang="ru-RU" b="1" dirty="0"/>
              <a:t> </a:t>
            </a:r>
            <a:r>
              <a:rPr lang="ru-RU" b="1" dirty="0" smtClean="0"/>
              <a:t>многих </a:t>
            </a:r>
            <a:r>
              <a:rPr lang="ru-RU" b="1" dirty="0"/>
              <a:t>международных </a:t>
            </a:r>
            <a:r>
              <a:rPr lang="ru-RU" b="1" dirty="0" smtClean="0"/>
              <a:t>организаций, в том числе ООН, ЮНЕСКО, МЕГАТЕ и т.д. </a:t>
            </a:r>
            <a:r>
              <a:rPr lang="ru-RU" b="1" dirty="0"/>
              <a:t>Значит, на русском языке издаются официальные документы, пресс-бюллетени, специальные журналы </a:t>
            </a:r>
            <a:r>
              <a:rPr lang="ru-RU" b="1" dirty="0" smtClean="0"/>
              <a:t>этих </a:t>
            </a:r>
            <a:r>
              <a:rPr lang="ru-RU" b="1" dirty="0"/>
              <a:t>организаций, создаются их сайты в Интернете, ведутся радиопередачи.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Один из мировых языков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48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605464" cy="43478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/>
              <a:t>В</a:t>
            </a:r>
            <a:r>
              <a:rPr lang="ru-RU" sz="3600" b="1" dirty="0" smtClean="0"/>
              <a:t>ыступает </a:t>
            </a:r>
            <a:r>
              <a:rPr lang="ru-RU" sz="3600" b="1" dirty="0"/>
              <a:t>также как</a:t>
            </a:r>
            <a:r>
              <a:rPr lang="ru-RU" b="1" dirty="0"/>
              <a:t> </a:t>
            </a:r>
            <a:r>
              <a:rPr lang="ru-RU" sz="4400" b="1" i="1" dirty="0">
                <a:solidFill>
                  <a:srgbClr val="7030A0"/>
                </a:solidFill>
              </a:rPr>
              <a:t>рабочий язык</a:t>
            </a:r>
            <a:r>
              <a:rPr lang="ru-RU" b="1" i="1" dirty="0"/>
              <a:t> </a:t>
            </a:r>
            <a:r>
              <a:rPr lang="ru-RU" sz="3600" b="1" dirty="0"/>
              <a:t>крупнейших международных конференций, встреч на высшем уровне, обеспечивая общение представителей разных стран</a:t>
            </a:r>
            <a:r>
              <a:rPr lang="ru-RU" sz="3600" b="1" dirty="0" smtClean="0"/>
              <a:t>. А значит, является одним из языков официальной международной документации.</a:t>
            </a:r>
            <a:endParaRPr lang="ru-RU" sz="36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Один из мировых языков</a:t>
            </a: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57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31631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chemeClr val="accent2">
                    <a:lumMod val="75000"/>
                  </a:schemeClr>
                </a:solidFill>
              </a:rPr>
              <a:t>Самые редкие и необычные языки мира</a:t>
            </a:r>
            <a:endParaRPr lang="ru-RU" sz="53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Елена\Desktop\Разное по школе\самые необычные и редкие языки мира\image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28800"/>
            <a:ext cx="4752528" cy="511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51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\Desktop\Разное по школе\самые необычные и редкие языки мира\image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6672"/>
            <a:ext cx="6079188" cy="61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71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лена\Desktop\Разное по школе\самые необычные и редкие языки мира\image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332656"/>
            <a:ext cx="6127111" cy="631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26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лена\Desktop\Разное по школе\самые необычные и редкие языки мира\image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2698"/>
            <a:ext cx="5040560" cy="642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9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лена\Desktop\Разное по школе\самые необычные и редкие языки мира\image (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4971"/>
            <a:ext cx="6480720" cy="622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2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Елена\Desktop\Разное по школе\самые необычные и редкие языки мира\image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7296"/>
            <a:ext cx="5832648" cy="625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15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6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chemeClr val="accent2">
                    <a:lumMod val="75000"/>
                  </a:schemeClr>
                </a:solidFill>
              </a:rPr>
              <a:t>Самые редкие и необычные языки мира</a:t>
            </a:r>
            <a:endParaRPr lang="ru-RU" sz="53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Елена\Desktop\Разное по школе\самые необычные и редкие языки мира\image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264254" cy="502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63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Елена\Desktop\Разное по школе\самые необычные и редкие языки мира\image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47489"/>
            <a:ext cx="5789954" cy="628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13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Елена\Desktop\Разное по школе\самые необычные и редкие языки мира\image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352"/>
            <a:ext cx="5328592" cy="655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99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908720"/>
            <a:ext cx="53285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4000" b="1" kern="0" dirty="0">
                <a:solidFill>
                  <a:srgbClr val="7030A0"/>
                </a:solidFill>
              </a:rPr>
              <a:t>Берегите наш язык, наш прекрасный русский язык, этот клад, это достояние, переданное нам нашими предшественниками</a:t>
            </a:r>
            <a:r>
              <a:rPr lang="ru-RU" sz="4000" b="1" kern="0" dirty="0" smtClean="0">
                <a:solidFill>
                  <a:srgbClr val="7030A0"/>
                </a:solidFill>
              </a:rPr>
              <a:t>.</a:t>
            </a:r>
            <a:r>
              <a:rPr lang="ru-RU" sz="4000" b="1" i="1" kern="0" dirty="0" smtClean="0">
                <a:solidFill>
                  <a:schemeClr val="tx2">
                    <a:lumMod val="75000"/>
                  </a:schemeClr>
                </a:solidFill>
              </a:rPr>
              <a:t>                              </a:t>
            </a:r>
            <a:r>
              <a:rPr lang="ru-RU" sz="4000" b="1" i="1" kern="0" dirty="0">
                <a:solidFill>
                  <a:srgbClr val="7030A0"/>
                </a:solidFill>
              </a:rPr>
              <a:t>И.С.Тургенев</a:t>
            </a:r>
          </a:p>
        </p:txBody>
      </p:sp>
      <p:pic>
        <p:nvPicPr>
          <p:cNvPr id="6" name="Picture 3" descr="C:\Users\USER\Desktop\Новая папка\VtEd0wLZdoI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84416"/>
            <a:ext cx="3487196" cy="446536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09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ablon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shablon3</Template>
  <TotalTime>107</TotalTime>
  <Words>393</Words>
  <Application>Microsoft Office PowerPoint</Application>
  <PresentationFormat>Экран (4:3)</PresentationFormat>
  <Paragraphs>47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shablon3</vt:lpstr>
      <vt:lpstr>Русский язык  в современном мире</vt:lpstr>
      <vt:lpstr>Что такое язык?</vt:lpstr>
      <vt:lpstr>Функции русского языка в современном мире</vt:lpstr>
      <vt:lpstr>Родной язык русского народа</vt:lpstr>
      <vt:lpstr>Язык межнационального общения народов многонациональной России </vt:lpstr>
      <vt:lpstr>Язык межнационального общения народов многонациональной России </vt:lpstr>
      <vt:lpstr> Государственный язык РФ</vt:lpstr>
      <vt:lpstr> Государственный язык РФ</vt:lpstr>
      <vt:lpstr> Мировой язык - </vt:lpstr>
      <vt:lpstr> Мировые языки:</vt:lpstr>
      <vt:lpstr> Один из мировых языков</vt:lpstr>
      <vt:lpstr> Один из мировых языков</vt:lpstr>
      <vt:lpstr> Самые редкие и необычные языки мира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Самые редкие и необычные языки мира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  в современном мире</dc:title>
  <dc:creator>Елена</dc:creator>
  <cp:lastModifiedBy>HP</cp:lastModifiedBy>
  <cp:revision>32</cp:revision>
  <dcterms:created xsi:type="dcterms:W3CDTF">2017-08-23T04:25:38Z</dcterms:created>
  <dcterms:modified xsi:type="dcterms:W3CDTF">2019-09-01T23:25:10Z</dcterms:modified>
</cp:coreProperties>
</file>