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1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854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248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432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3234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30400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2566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22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401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080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4695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653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148447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684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851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08765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312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5007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954BF05-F29D-4CDB-A1D7-1B49963EDDFC}" type="datetimeFigureOut">
              <a:rPr lang="ru-RU" smtClean="0"/>
              <a:t>31.03.2020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EAB81D8-1CD2-4235-8251-5A42B25F52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633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  <p:sldLayoutId id="2147483728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rmnt.ru/constructionequipment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rmnt.ru/story/water/obzor-pogruzhnyx-nasosov-dlja-zagorodnogo-doma.684807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14398" y="240215"/>
            <a:ext cx="100148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ylfaen" panose="010A0502050306030303" pitchFamily="18" charset="0"/>
                <a:cs typeface="Sylfaen" panose="010A0502050306030303" pitchFamily="18" charset="0"/>
              </a:rPr>
              <a:t>Тема 1.1 Водоснабжение поселений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75409" y="778823"/>
            <a:ext cx="71831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Системы и схемы наружных сетей водоснабжения</a:t>
            </a:r>
            <a:endParaRPr lang="ru-RU" sz="2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45009" y="1218187"/>
            <a:ext cx="117275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водоснабжения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– это комплекс сооружений для забора воды, очистки, хранения и подачи потребителям.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0494" y="1779687"/>
            <a:ext cx="1166948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водоснабжения классифицируются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на: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городские,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поселковые,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промышленные (производственные),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сельскохозяйственные,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железнодорожные и др.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назначению: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450215" algn="l"/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хозяйственно-питьевые предназначены для подачи потребителям питьевой воды, необходимой для хозяйственно-питьевых нужд;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450215" algn="l"/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производственные – для подачи воды на производственные нужды, качество такой воды определяется требованиями технологического процесса;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450215" algn="l"/>
                <a:tab pos="540385" algn="l"/>
              </a:tabLs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противопожарные предназначены для тушения огня, по качеству вода может быть и не питьевой.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способу подачи воды: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самотечные;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напорные (подача воды с помощью насосов).</a:t>
            </a: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виду используемых природных источников: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забирающие воду из поверхностных источников (реки, озера и т. п.);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забирающие из подземных источников (артезианские, родниковые).</a:t>
            </a:r>
          </a:p>
        </p:txBody>
      </p:sp>
    </p:spTree>
    <p:extLst>
      <p:ext uri="{BB962C8B-B14F-4D97-AF65-F5344CB8AC3E}">
        <p14:creationId xmlns:p14="http://schemas.microsoft.com/office/powerpoint/2010/main" val="2344771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69256" y="1326500"/>
            <a:ext cx="1132114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Различают также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районную систему водоснабжения, обеспечивающую водой несколько объектов;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местную систему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зонную систему, устраиваемую при значительной территории водоснабжения и при значительных ризницах в отметках отдельных потребителей воды. </a:t>
            </a:r>
          </a:p>
          <a:p>
            <a:pPr algn="just">
              <a:spcAft>
                <a:spcPts val="0"/>
              </a:spcAft>
            </a:pPr>
            <a:endParaRPr lang="ru-RU" sz="2400" u="sng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2400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зависимости от использования воды на промышленных предприятиях системы могут быть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прямоточными (с однократным использованием воды),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прямоточными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последовательным (повторным) использованием воды и </a:t>
            </a:r>
          </a:p>
          <a:p>
            <a:pPr marL="342900" lvl="0" indent="-342900" algn="just">
              <a:spcAft>
                <a:spcPts val="0"/>
              </a:spcAft>
              <a:buFont typeface="Symbol" panose="05050102010706020507" pitchFamily="18" charset="2"/>
              <a:buChar char=""/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оборотными с многократным использованием воды после ее доочистки или охлаждения в зависимости от технологического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181661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90287" y="130628"/>
            <a:ext cx="7525656" cy="649408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6661150" algn="l"/>
              </a:tabLst>
            </a:pP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водоснабжения различают:</a:t>
            </a:r>
            <a:endParaRPr lang="ru-RU" sz="16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lvl="0">
              <a:spcAft>
                <a:spcPts val="0"/>
              </a:spcAft>
              <a:tabLst>
                <a:tab pos="6661150" algn="l"/>
              </a:tabLst>
            </a:pPr>
            <a:r>
              <a:rPr lang="ru-RU" sz="1600" b="1" u="sng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 </a:t>
            </a: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видам объектов водоснабжения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водоснабже­ния городов (рис. 1.2, </a:t>
            </a:r>
            <a:r>
              <a:rPr lang="ru-RU" sz="16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а,б,в,г</a:t>
            </a: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);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водоснабжения посел­ков и сельских населенных пунктов (рис. 1.2, д);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водо­снабжения производственных (включая сельскохозяйственные) объектов (рис. 1.2, ж, з);</a:t>
            </a:r>
          </a:p>
          <a:p>
            <a:pPr lvl="0">
              <a:spcAft>
                <a:spcPts val="0"/>
              </a:spcAft>
              <a:tabLst>
                <a:tab pos="6661150" algn="l"/>
              </a:tabLst>
            </a:pP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охвату снабжаемых объектов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водоснабже­ния групповые (районные), охватывающие группу объектов (рис. 1.2, е);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водоснабжения одного объекта;</a:t>
            </a:r>
          </a:p>
          <a:p>
            <a:pPr lvl="0">
              <a:spcAft>
                <a:spcPts val="0"/>
              </a:spcAft>
              <a:tabLst>
                <a:tab pos="6661150" algn="l"/>
              </a:tabLst>
            </a:pP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природным источникам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водоснабжения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системы, ис­пользующие воду поверхностных источников (рис. 1.2, а, г, е, ж, з);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системы, использующие подземные воды (рис. 1.2, б, в, д);</a:t>
            </a:r>
          </a:p>
          <a:p>
            <a:pPr lvl="0">
              <a:spcAft>
                <a:spcPts val="0"/>
              </a:spcAft>
              <a:tabLst>
                <a:tab pos="6661150" algn="l"/>
              </a:tabLst>
            </a:pP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кратности использования воды </a:t>
            </a:r>
            <a:endParaRPr lang="ru-RU" sz="16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прямоточные системы (рис. 1.2, ж);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с последовательным использованием воды (рис. 1.2, ж);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оборотные системы водоснабжения (рис. 1.2, з);</a:t>
            </a:r>
          </a:p>
          <a:p>
            <a:pPr lvl="0">
              <a:spcAft>
                <a:spcPts val="0"/>
              </a:spcAft>
              <a:tabLst>
                <a:tab pos="6661150" algn="l"/>
              </a:tabLst>
            </a:pP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способам подачи воды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самотечные системы (гравита­ционные);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механической подачей воды (нагнетательные);</a:t>
            </a:r>
          </a:p>
          <a:p>
            <a:pPr lvl="0">
              <a:spcAft>
                <a:spcPts val="0"/>
              </a:spcAft>
              <a:tabLst>
                <a:tab pos="6661150" algn="l"/>
              </a:tabLst>
            </a:pPr>
            <a:r>
              <a:rPr lang="ru-RU" sz="1600" b="1" u="sng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видам потребителей</a:t>
            </a:r>
            <a:r>
              <a:rPr lang="ru-RU" sz="16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системы хозяйственно-питьевого водоснабжения;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производственного водоснабжения,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противопо­жарного водоснабжения;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поливочные;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6661150" algn="l"/>
              </a:tabLst>
            </a:pPr>
            <a:r>
              <a:rPr lang="ru-RU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многофункциональные, ох­ватывающие несколько видов потребителей.</a:t>
            </a:r>
          </a:p>
        </p:txBody>
      </p:sp>
      <p:pic>
        <p:nvPicPr>
          <p:cNvPr id="5" name="Рисунок 4" descr="C:\Documents and Settings\Admin\Рабочий стол\Инженерные сети\925 гр. ИС\image042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70652" y="0"/>
            <a:ext cx="4612640" cy="415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Documents and Settings\Admin\Рабочий стол\Инженерные сети\925 гр. ИС\image04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3920" y="4156075"/>
            <a:ext cx="4958080" cy="1808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45182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61256" y="930983"/>
            <a:ext cx="5529944" cy="563231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 рис.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представлены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примеры наиболее распространен­ных схем систем водоснабжения, где вода на хозяйственно-пить­евые нужды, поливку и пожаротушение подается по единой (многофункциональной) системе, а для технологических нужд промышленных предприятий — по различным вариантам: а — все группы потребителей, в том числе и предприятия, обслужи­ваются единой системой; б — технологические процессы пред­приятия, не требующие воды питьевого качества, удовлетворяют свой спрос на техническую воду через обособленную систему технического водоснабжения; в — техническая вода для пред­приятия подается единой насосной станцией 1-го подъема; г — то же, с установкой на НС-1 отдельной группы насосов для пода­чи воды на предприятие</a:t>
            </a:r>
          </a:p>
        </p:txBody>
      </p:sp>
      <p:pic>
        <p:nvPicPr>
          <p:cNvPr id="7" name="Рисунок 6" descr="C:\Documents and Settings\Admin\Рабочий стол\Инженерные сети\925 гр. ИС\image046 (1)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-1"/>
            <a:ext cx="6400801" cy="6734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04185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98058" y="283419"/>
            <a:ext cx="628448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kern="18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Источники водоснабжения</a:t>
            </a:r>
            <a:endParaRPr lang="ru-RU" sz="2800" dirty="0">
              <a:solidFill>
                <a:srgbClr val="C00000"/>
              </a:solidFill>
            </a:endParaRPr>
          </a:p>
        </p:txBody>
      </p:sp>
      <p:pic>
        <p:nvPicPr>
          <p:cNvPr id="5" name="Рисунок 4" descr="C:\Documents and Settings\Admin\Рабочий стол\Инженерные сети\slide-37.jpg"/>
          <p:cNvPicPr/>
          <p:nvPr/>
        </p:nvPicPr>
        <p:blipFill>
          <a:blip r:embed="rId2"/>
          <a:srcRect t="7614" b="20558"/>
          <a:stretch>
            <a:fillRect/>
          </a:stretch>
        </p:blipFill>
        <p:spPr bwMode="auto">
          <a:xfrm>
            <a:off x="1480458" y="1045030"/>
            <a:ext cx="8577942" cy="5442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25301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/>
          <a:srcRect l="9025" t="15714" r="37528" b="29364"/>
          <a:stretch>
            <a:fillRect/>
          </a:stretch>
        </p:blipFill>
        <p:spPr bwMode="auto">
          <a:xfrm>
            <a:off x="1973943" y="420914"/>
            <a:ext cx="8534399" cy="6154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932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827314" y="1055637"/>
            <a:ext cx="1088571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6661150" algn="l"/>
              </a:tabLs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Источник водоснабжения должен удовлетворять следующим требованиям:</a:t>
            </a:r>
            <a:endParaRPr lang="ru-RU" sz="2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6611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 обеспечивать получение из него требуемых количеств воды с учетом перспективы;</a:t>
            </a:r>
          </a:p>
          <a:p>
            <a:pPr algn="just">
              <a:spcAft>
                <a:spcPts val="0"/>
              </a:spcAft>
              <a:tabLst>
                <a:tab pos="66611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 беспрерывность в снабжении водой;</a:t>
            </a:r>
          </a:p>
          <a:p>
            <a:pPr algn="just">
              <a:spcAft>
                <a:spcPts val="0"/>
              </a:spcAft>
              <a:tabLst>
                <a:tab pos="66611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 давать воду, отвечающую требованиям потребителей или требующую простую и дешевую ее очистку;</a:t>
            </a:r>
          </a:p>
          <a:p>
            <a:pPr algn="just">
              <a:spcAft>
                <a:spcPts val="0"/>
              </a:spcAft>
              <a:tabLst>
                <a:tab pos="6661150" algn="l"/>
              </a:tabLs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4. подавать воду с наименьшими затратами.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62856" y="4191952"/>
            <a:ext cx="1152434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9375"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Санитарные правила предлагают выбирать источники водоснабжения в следующем порядке: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1.Межпластовые напорные (артезианские) воды.</a:t>
            </a: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2.Межпластовые напорные воды.</a:t>
            </a: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3.Грунтовые воды.</a:t>
            </a:r>
          </a:p>
          <a:p>
            <a:pPr marR="79375" algn="just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4.Открытые водоемы.</a:t>
            </a:r>
          </a:p>
        </p:txBody>
      </p:sp>
    </p:spTree>
    <p:extLst>
      <p:ext uri="{BB962C8B-B14F-4D97-AF65-F5344CB8AC3E}">
        <p14:creationId xmlns:p14="http://schemas.microsoft.com/office/powerpoint/2010/main" val="3143085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932315"/>
              </p:ext>
            </p:extLst>
          </p:nvPr>
        </p:nvGraphicFramePr>
        <p:xfrm>
          <a:off x="283746" y="1521616"/>
          <a:ext cx="11567884" cy="51287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9538">
                  <a:extLst>
                    <a:ext uri="{9D8B030D-6E8A-4147-A177-3AD203B41FA5}">
                      <a16:colId xmlns:a16="http://schemas.microsoft.com/office/drawing/2014/main" val="1181753436"/>
                    </a:ext>
                  </a:extLst>
                </a:gridCol>
                <a:gridCol w="4789173">
                  <a:extLst>
                    <a:ext uri="{9D8B030D-6E8A-4147-A177-3AD203B41FA5}">
                      <a16:colId xmlns:a16="http://schemas.microsoft.com/office/drawing/2014/main" val="1330087101"/>
                    </a:ext>
                  </a:extLst>
                </a:gridCol>
                <a:gridCol w="4789173">
                  <a:extLst>
                    <a:ext uri="{9D8B030D-6E8A-4147-A177-3AD203B41FA5}">
                      <a16:colId xmlns:a16="http://schemas.microsoft.com/office/drawing/2014/main" val="1212323183"/>
                    </a:ext>
                  </a:extLst>
                </a:gridCol>
              </a:tblGrid>
              <a:tr h="440173">
                <a:tc>
                  <a:txBody>
                    <a:bodyPr/>
                    <a:lstStyle/>
                    <a:p>
                      <a:pPr indent="1187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Виды систем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1187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Достоинства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indent="1187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Недостатки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07715627"/>
                  </a:ext>
                </a:extLst>
              </a:tr>
              <a:tr h="2145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 поверхност­ным источником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Обеспечивает подачу практи­чески любого необходимого ко­личества воды с учетом перспективного роста городов. Надеж­на 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Большая строительная и экс­плуатационная стоимости. Гро­моздкость. Экологическое несо­вершенство ввиду возможного увеличения объема очистных сооружений 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72128442"/>
                  </a:ext>
                </a:extLst>
              </a:tr>
              <a:tr h="21457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С подземным источником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</a:rPr>
                        <a:t>Обеспечивает высокое санитарное качество воды. Не нару­шает экологию окружающей среды 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Ограниченность применения из-за недостаточной мощности водоносных горизонтов. Возмо­жность нарушения в ряде случа­ев несущей способности грунтов  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476230379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5605" y="105844"/>
            <a:ext cx="11784166" cy="141577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19063"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8275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8275" algn="l"/>
              </a:tabLst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Сравнительная характеристика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систем водоснабжения города с поверхностным и поземным источниками обобщает основные достоинства и недостатки описанных выше систем.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1906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438275" algn="l"/>
              </a:tabLst>
            </a:pPr>
            <a:r>
              <a: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7109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Рисунок 86" descr="http://ok-t.ru/studopediaru/baza2/1958838355849.files/image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95" r="7826"/>
          <a:stretch>
            <a:fillRect/>
          </a:stretch>
        </p:blipFill>
        <p:spPr bwMode="auto">
          <a:xfrm>
            <a:off x="0" y="1133356"/>
            <a:ext cx="6333244" cy="512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531428" y="215980"/>
            <a:ext cx="5500915" cy="634019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67516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51638" algn="l"/>
              </a:tabLst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Сети и сооружения системы водоснабжения города с подземным источником представлены на рис. 1</a:t>
            </a:r>
            <a:r>
              <a:rPr kumimoji="0" lang="ru-RU" alt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51638" algn="l"/>
              </a:tabLst>
            </a:pPr>
            <a:endParaRPr lang="ru-RU" altLang="ru-RU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51638" algn="l"/>
              </a:tabLst>
            </a:pP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51638" algn="l"/>
              </a:tabLst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значительно упро­щена по сравнению со схемой водоснабжения города с поверхностным источником, так как отсутствует дорогостоящий комплекс очистки воды, поскольку подземные воды обладают не только прекрасными вкусовыми качествами, но также не требуют глубо­кой очистки. В отдельных случаях могут применяться местные установки для обезжелезивания или удаления избыточных солей, а также для обеззараживания воды. Они устанавливаются на насос­ной станции. Поэтому, согласно схеме (см. рис. 1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б),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вода из водозаборных скважин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поступает в сборный резервуар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12,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за­тем насосами насосной станции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подается в городскую водопро­водную сеть</a:t>
            </a:r>
            <a:r>
              <a:rPr kumimoji="0" lang="ru-RU" alt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Подача воды в город в ряде случаев может быть и двусторонней.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751638" algn="l"/>
              </a:tabLst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240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31953" y="0"/>
            <a:ext cx="317849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</a:pP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Водоприемники</a:t>
            </a:r>
            <a:endParaRPr lang="ru-RU" sz="24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88229" y="765352"/>
            <a:ext cx="8128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получения подземной воды применяют следующие сооружения: трубчатые колодцы (водозаборные скважины), шахтные колодцы, горизонтальные водозаборы, </a:t>
            </a:r>
            <a:r>
              <a:rPr lang="ru-RU" sz="2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каптажные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камеры.</a:t>
            </a:r>
          </a:p>
          <a:p>
            <a:pPr algn="just">
              <a:spcAft>
                <a:spcPts val="0"/>
              </a:spcAft>
            </a:pPr>
            <a:r>
              <a:rPr lang="ru-RU" sz="24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Трубчатые колодцы </a:t>
            </a: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(водозаборные скважины) используются при глубине залегания вод (напорных и безнапорных) более 10 м – это наиболее распространенное водоприемное сооружение (рис.).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75772" y="325425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4097" name="Рисунок 47" descr="image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772" y="1299021"/>
            <a:ext cx="3450858" cy="5387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031953" y="4177583"/>
            <a:ext cx="8128000" cy="2308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электродвигатель; 2 – всасывающий патрубок с сеткой; 3 – насос; 4 – уст­ройство для смачивания подшипников насоса; 5 – эксплуатационная колонна; б – устье скважины; 7 – манометр; 8 – вантуз; 9 – трубопровод для сброса промывной воды; 10 – обратный кла­пан; 11 – задвижка; 12 –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дифманометр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855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13" y="486221"/>
            <a:ext cx="11829143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Скважины бурят по типу бурения скважин на нефть. Стенки скважин закрепляют обсадными трубами (стальные трубы на муфтах с резьбой). По мере заглубления их диаметр уменьшается, в результате скважина имеет телескопическую форму. В зазоры между обсадными трубами закладывают цементный раствор. В скальных грунтах крепления не делают. Над верхом колодца скважины устраивают камеру из кирпича, бетона или железобетона, вход в нее через люк. При глубоком залегании (более 20 м) скважину оборудуют насосами. При </a:t>
            </a:r>
            <a:r>
              <a:rPr lang="ru-RU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самоизливе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воду из скважин отводят самотеком по трубам, а при небольшом залегании – по сифоновым трубопроводам в сборный колодец, а оттуда откачивают насосом.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 нижней части скважин устанавливают фильтр, через который вода поступает в колодец, в трещиноватых грунтах – не устанавливаются. Применяют фильтры: дырчатые, щелевые, сетчатые, проволочные, гравийные.</a:t>
            </a:r>
          </a:p>
          <a:p>
            <a:pPr algn="just">
              <a:spcAft>
                <a:spcPts val="0"/>
              </a:spcAft>
            </a:pPr>
            <a:r>
              <a:rPr lang="ru-RU" sz="2000" i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Шахтные колодцы</a:t>
            </a:r>
            <a:r>
              <a:rPr lang="ru-RU" sz="3200" dirty="0" smtClean="0">
                <a:effectLst/>
                <a:latin typeface="Times New Roman" panose="02020603050405020304" pitchFamily="18" charset="0"/>
                <a:ea typeface="Sylfaen" panose="010A0502050306030303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применяются при залегании подземных вод более 30 м, используются в системах индивидуального водоснабжения в сельской местности, в дачных поселках.</a:t>
            </a: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Колодец выполняется из кирпича, бетона, железобетона, бутового камня, дерева. Чаще всего шахтные колодцы строят опускным способом, поэтому они имеют круглую форму, а деревянные колодцы – в виде сруба квадратной формы. В дне колодца сооружают обратный фильтр из крупнозернистого материала (галька, гравий, щебень, песок), насыпанного слоями с постепенным увеличением крупности зерен снизу вверх. Бетонные, железобетонные колодцы имеют в боковых стенках водоприемные отверстия из труб, закладываемых при бетонировании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8358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2228" y="565251"/>
            <a:ext cx="11756571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Вокруг колодца устраивают глиняный замок 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отмостку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из булыжника на песчаном основании. Стенки колодца на 0,8 м выше земли, что исключает засорение, попадание поверхностных стоков. Для увеличения забора воды устраивают несколько колодцев, из которых вода по самотечным или сифонным трубопроводам поступает в сборный колодец, из которого прием воды обеспечивается насосами потребителю или на очистные сооружения.</a:t>
            </a:r>
          </a:p>
          <a:p>
            <a:pPr algn="just">
              <a:spcAft>
                <a:spcPts val="0"/>
              </a:spcAft>
            </a:pP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Горизонтальные водозаборы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Sylfaen" panose="010A0502050306030303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служат для забора воды (грунтовой) при глубине до 8 м при малой мощности водоносного горизонта. Представляют собой бетонные, железобетонные, керамические трубы, с круглыми или щелевыми отверстиями, по сечению – овальные, т.к. такие сечения труб имеют большую водоприемную поверхность. Обязательно вокруг труб, сверху и с боков обсыпают фильтрующей засыпкой (обратный фильтр) с гравийно-песчаной подготовкой. Сверху (для исключения попадания поверхностных стоков) засыпают глиной (подушка, экран из глины), а затем грунтом.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Вода по трубам с уклоном I=0,001 поступает самотеком, из которого забирается насосами. Керамические и бетонные трубы малого диаметра применяют без отверстий, но укладывают без заделки стыков, через которые вода и поступает в трубы.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По длине горизонтального водозабора через 50-150 м устраивают смотровые колодцы для осмотра и очистки.</a:t>
            </a:r>
          </a:p>
          <a:p>
            <a:pPr algn="just">
              <a:spcAft>
                <a:spcPts val="0"/>
              </a:spcAft>
            </a:pPr>
            <a:r>
              <a:rPr lang="ru-RU" i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Каптажные</a:t>
            </a:r>
            <a:r>
              <a:rPr lang="ru-RU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камеры</a:t>
            </a:r>
            <a:r>
              <a:rPr lang="ru-RU" sz="2800" dirty="0" smtClean="0">
                <a:effectLst/>
                <a:latin typeface="Times New Roman" panose="02020603050405020304" pitchFamily="18" charset="0"/>
                <a:ea typeface="Sylfaen" panose="010A0502050306030303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предназначены для забора подземной родниковой воды, выходящей на поверхность (каптаж ключей). Для каптажа напорной (восходящих ключей) подземной воды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каптажные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камеры по типу шахтных колодцев. При нисходящих ключах (безнапорные подземные воды) каптаж осуществляют через боковые стенки </a:t>
            </a:r>
            <a:r>
              <a:rPr lang="ru-RU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каптажной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камеры.</a:t>
            </a:r>
          </a:p>
          <a:p>
            <a:pPr algn="just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Для приема поверхностных вод используют следующие водоприемные сооружения: береговые водоприемники, русловые водозаборы, специальные водоприемники.</a:t>
            </a:r>
          </a:p>
        </p:txBody>
      </p:sp>
    </p:spTree>
    <p:extLst>
      <p:ext uri="{BB962C8B-B14F-4D97-AF65-F5344CB8AC3E}">
        <p14:creationId xmlns:p14="http://schemas.microsoft.com/office/powerpoint/2010/main" val="12289543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5833704" y="415499"/>
            <a:ext cx="6169610" cy="6463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3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Береговые водоприемники</a:t>
            </a: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3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строят двух типов: раздельные и совмещенные с насосными станциями; устраивают на реках с достаточной глубиной воды у берега. Береговой водоприемник состоит из водоприемного берегового колодца и насосной станции. Принципиальная схема такого водозабора приводится на рис. Водоприемный колодец разделяется на секции по числу всасывающих трубопроводов или принимается равным 2 (для случая ремонта). Каждая секция разделяется перегородкой на 2 камеры: приемную и всасывающую, где находятся всасывающие трубы насосов. Вода поступает в приемную камеру через окна, которые перекрываются снаружи решетками с вертикально расположенными стержнями диаметром 6 – 10 мм.</a:t>
            </a:r>
            <a:endParaRPr kumimoji="0" lang="ru-RU" altLang="ru-RU" sz="23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5121" name="Рисунок 48" descr="image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83" b="6589"/>
          <a:stretch>
            <a:fillRect/>
          </a:stretch>
        </p:blipFill>
        <p:spPr bwMode="auto">
          <a:xfrm>
            <a:off x="0" y="0"/>
            <a:ext cx="5833704" cy="5212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0" y="5226784"/>
            <a:ext cx="5833704" cy="163121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раздельного водоприемника берегового типа: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приемная камера; 2 – всасывающая камера; 3 – насосная станция; 4 – насосы; 5 – всасываю­щие линии; 6 – водоприемный колодец; 7 – сетка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4285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5" name="Рисунок 49" descr="image01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057" y="457200"/>
            <a:ext cx="5094124" cy="4884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326571" y="5473005"/>
            <a:ext cx="11538857" cy="138499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берегового во­доприемника, совмещенного с насосной станцией: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водоприемное отделение; 2 – на­сосный зал; 3 – водоприемная сетка;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– центробежный насос с электро­двигателем</a:t>
            </a:r>
            <a:endParaRPr kumimoji="0" lang="ru-RU" altLang="ru-RU" sz="4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894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162787"/>
            <a:ext cx="11978640" cy="230832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Водоприемники руслового типа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ylfaen" panose="010A0502050306030303" pitchFamily="18" charset="0"/>
                <a:cs typeface="Times New Roman" panose="02020603050405020304" pitchFamily="18" charset="0"/>
              </a:rPr>
              <a:t> 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применяются для забора воды из реки с пологими берегами, когда требуемые для забора воды глубины реки находятся на некотором расстоянии от берега (при малых глубинах воды в реках).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Водоприемник (рис.) состоит из оголовка, самотечных труб, берегового колодца, насосной станции. Иногда выносят водозабор берегового типа, совмещенный с насосной станцией, в русло реки.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69" name="Рисунок 50" descr="image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133"/>
          <a:stretch>
            <a:fillRect/>
          </a:stretch>
        </p:blipFill>
        <p:spPr bwMode="auto">
          <a:xfrm>
            <a:off x="1805940" y="2856189"/>
            <a:ext cx="9235440" cy="3078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1805940" y="5934669"/>
            <a:ext cx="9235440" cy="923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Схема руслового водоприемника: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 – оголовок; 2 – самотечная линия; 3 – береговой колодец; 4 – насосная станция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4875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66355" y="0"/>
            <a:ext cx="57544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Водозаборные сооружения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98119" y="688126"/>
            <a:ext cx="11732623" cy="132343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наличии различных источников водоснабжения, предпочтение следует отдавать подземным водам перед поверхностными, а среди подземных вод - </a:t>
            </a:r>
            <a:r>
              <a:rPr kumimoji="0" lang="ru-RU" altLang="ru-RU" sz="2000" b="0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напорным и не напорным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(межпластовым) перед грунтовыми водами. Рассмотрим основные элементы системы водоснабжения города на поверхностном </a:t>
            </a:r>
            <a:r>
              <a:rPr kumimoji="0" lang="ru-RU" alt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водоисточнике</a:t>
            </a: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Система водопровода, базирующегося на поверхностном источнике показана на рис.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193" name="Рисунок 21" descr="1-5.1.-kratkaya-harakteristika-istochnikov-vo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1" t="1129" r="3850" b="11143"/>
          <a:stretch>
            <a:fillRect/>
          </a:stretch>
        </p:blipFill>
        <p:spPr bwMode="auto">
          <a:xfrm>
            <a:off x="1621347" y="2053360"/>
            <a:ext cx="8448983" cy="3788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98120" y="5842337"/>
            <a:ext cx="1153668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водопровода, базирующегося на поверхностном источнике: 1 – водоприемное устройство; 2 – насосная станция первого подъема; 3 – сооружения для обработки воды; 4 – резервуары чистой воды; 5 – насосная станция второго подъема; 6 – водопроводы; 7 – водонапорная башня; 8 – водонапорная сеть 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1437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7714" y="389476"/>
            <a:ext cx="11814629" cy="60809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систему водоснабжения города на поверхностном </a:t>
            </a:r>
            <a:r>
              <a:rPr lang="ru-RU" sz="20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водоисточнике</a:t>
            </a:r>
            <a:r>
              <a:rPr lang="ru-RU" sz="20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входят: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головные водозаборные сооружения и устройства, с помощью которых из источников забирается вода;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насосные станции первого подъема, которые подают воду из водозаборных сооружений на очистные сооружения и к резервуарам чистой воды;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очистные сооружения (смесительная камера, камера реакции, отстойники, фильтры,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хлораторная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в которых производится обработка и обеззараживание (хлорирование, озонирование, бактерицидное облучение) воды, а также очистка воды от РВ (радиоактивные вещества), ОВ(отравляющие вещества) и БС (биологические средства);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резервуары чистой воды для хранения запасов очищенной воды и выравнивания суточного графика ее потребления;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насосные станции 2-го подъема (а иногда 3-го подъема), обеспечивающие подъем воды на высокие отметки и подачу ее по водоводам в городскую сеть;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водонапорные башни или пневматические установки с водяными баками, обеспечивающими напор воды и регулирующие подачу ее в водопроводную сеть в зависимости от колебаний в водопотреблении; </a:t>
            </a:r>
            <a:endParaRPr lang="ru-RU" sz="20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Symbol" panose="05050102010706020507" pitchFamily="18" charset="2"/>
              <a:buChar char=""/>
              <a:tabLst>
                <a:tab pos="540385" algn="l"/>
              </a:tabLs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водоводы, по которым вода поступает от насосных станций в городскую сеть; городская водопроводная сеть, по которым вода подается потребителям, состо­ящая из магистральных и распределительных трубопроводов (сетей); внутренний водопровод. 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784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25729" y="90397"/>
            <a:ext cx="11940540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Несколько проще выглядит система водоснабжения, питающаяся из подземных </a:t>
            </a:r>
            <a:r>
              <a:rPr kumimoji="0" lang="ru-RU" altLang="ru-RU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водоисточников</a:t>
            </a:r>
            <a:r>
              <a:rPr kumimoji="0" lang="ru-RU" alt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качестве водозаборных сооружений или приемных устройств подземных вод применяются водозаборные скважины. Система водопровода, базирующегося на подземном источнике показана на рис.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217" name="Рисунок 22" descr="2-5.1.-kratkaya-harakteristika-istochnikov-vod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0411" y="1660057"/>
            <a:ext cx="5751177" cy="4130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3"/>
          <p:cNvSpPr>
            <a:spLocks noChangeArrowheads="1"/>
          </p:cNvSpPr>
          <p:nvPr/>
        </p:nvSpPr>
        <p:spPr bwMode="auto">
          <a:xfrm>
            <a:off x="259080" y="5790097"/>
            <a:ext cx="11704320" cy="101566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Рис. Система водопровода, базирующегося на подземном источнике: 1 – насосная станция первого подъема; 2 – резервуар; 3 – насосная станция второго подъема; 4 – водонапорная башня; 5 – водопроводная сеть; 6 – насос; 7 – пневматическая  установка </a:t>
            </a:r>
            <a:endParaRPr kumimoji="0" lang="ru-RU" alt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0692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86150" y="0"/>
            <a:ext cx="474989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Aft>
                <a:spcPts val="0"/>
              </a:spcAft>
              <a:tabLst>
                <a:tab pos="1438275" algn="l"/>
              </a:tabLst>
            </a:pPr>
            <a:r>
              <a:rPr lang="ru-RU" sz="36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Водонапорные башни</a:t>
            </a:r>
            <a:endParaRPr lang="ru-RU" sz="28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6114" y="822182"/>
            <a:ext cx="11945257" cy="120032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457200">
              <a:spcAft>
                <a:spcPts val="0"/>
              </a:spcAft>
              <a:tabLst>
                <a:tab pos="1438275" algn="l"/>
              </a:tabLs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Водонапорная </a:t>
            </a: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башня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— гидротехническое сооружение для перекачки и хранения воды. Представляет собой резервуар, установленный на определённой высоте. Принцип работы основан на действии Закона сообщающихся сосудов, который является одним из базовых законов гидростатики. Данный вид</a:t>
            </a:r>
            <a:r>
              <a:rPr lang="ru-RU" dirty="0">
                <a:latin typeface="Times New Roman" panose="02020603050405020304" pitchFamily="18" charset="0"/>
                <a:ea typeface="Sylfaen" panose="010A0502050306030303" pitchFamily="18" charset="0"/>
              </a:rPr>
              <a:t> </a:t>
            </a:r>
            <a:r>
              <a:rPr lang="ru-RU" u="sng" dirty="0">
                <a:solidFill>
                  <a:srgbClr val="1237AA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сооружений</a:t>
            </a:r>
            <a:r>
              <a:rPr lang="ru-RU" dirty="0">
                <a:latin typeface="Times New Roman" panose="02020603050405020304" pitchFamily="18" charset="0"/>
                <a:ea typeface="Sylfaen" panose="010A0502050306030303" pitchFamily="18" charset="0"/>
              </a:rPr>
              <a:t> 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известен с древности, но и в наши дни водонапорные башни не утратили актуальности, особенно для местности с дефицитом энергии.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3381828" y="174116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41" name="Рисунок 32" descr="9dcd0IP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114" y="2408299"/>
            <a:ext cx="4961448" cy="3531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70114" y="6150114"/>
            <a:ext cx="11437256" cy="707886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539750" algn="l"/>
              </a:tabLst>
            </a:pPr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 — насосная станция с автоматикой; 2 — подающая труба; 3 — резервуар; 4 — вентиляционный люк; 5 — трубопровод подачи воды потребителям</a:t>
            </a:r>
            <a:endParaRPr kumimoji="0" lang="ru-RU" alt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Documents and Settings\Admin\Рабочий стол\Инженерные сети\925 гр. ИС\nzTeKXgF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3542" y="2162279"/>
            <a:ext cx="2121218" cy="2588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Documents and Settings\Admin\Рабочий стол\Инженерные сети\925 гр. ИС\iftiupdd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604760" y="3872493"/>
            <a:ext cx="2072005" cy="2277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Рисунок 8" descr="C:\Documents and Settings\Admin\Рабочий стол\Инженерные сети\925 гр. ИС\LQ3590sV.jpg"/>
          <p:cNvPicPr/>
          <p:nvPr/>
        </p:nvPicPr>
        <p:blipFill rotWithShape="1">
          <a:blip r:embed="rId6"/>
          <a:srcRect l="47187"/>
          <a:stretch/>
        </p:blipFill>
        <p:spPr bwMode="auto">
          <a:xfrm>
            <a:off x="9627711" y="1969762"/>
            <a:ext cx="2485526" cy="2679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83320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52400" y="0"/>
            <a:ext cx="11826240" cy="66572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</a:pPr>
            <a:r>
              <a:rPr lang="ru-RU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Элементы водонапорной башни</a:t>
            </a:r>
            <a:endParaRPr lang="ru-RU" sz="2000" b="1" dirty="0" smtClean="0">
              <a:solidFill>
                <a:srgbClr val="4F81BD"/>
              </a:solidFill>
              <a:effectLst/>
              <a:latin typeface="Cambria" panose="0204050305040603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Все башни имеют приблизительно одинаковый набор узлов, который может усложняться или упрощаться в зависимости от года постройки, качества воды, уровня грунтовых вод и т. д. Но есть стандартный «комплект» признаков, объединяющий все типы этих уникальных сооружений: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Резервуар,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установленный на высоте. Он может быть выполнен из любого материала, не подверженного быстрому разложению (сталь, бетон, пластик). Дно резервуара должно располагаться выше самой высокой точки потребления.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Опора резервуара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Собственно то, что делает башню башней. Здесь лучше всего проявляется фантазия архитектора, особенно когда речь идёт о сооружениях, установленных в черте города и оживлённых местах. Советские инженеры нашли изящный (эффективный) способ комбинирования двух функций в одном элементе, создав стальную башню с опорным трубопроводом. </a:t>
            </a:r>
            <a:endParaRPr lang="ru-RU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Вертикальный </a:t>
            </a: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трубопровод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Точнее, их два — подающий и отводящий. Подающий прокладывается от насосов под верхнюю крышку основного резервуара. Через него бак заполняется водой. Отводящий имеет значительный диаметр (от 200 мм) и подключен к системе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водоразбора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Вентиляционный стояк или люк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Расположен в верхней части бака и служит для выравнивания объёма воздуха и поддержания постоянного атмосферного давления.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Насосная станция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Отдельно стоящее здание, построенное над скважиной, в котором расположены </a:t>
            </a:r>
            <a:r>
              <a:rPr lang="ru-RU" u="sng" dirty="0">
                <a:solidFill>
                  <a:srgbClr val="1237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водоподъёмные насосы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Её задача — обеспечить заполнение резервуара до необходимого (максимального) уровня.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Автоматика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Даже примитивная ВБ должна быть снабжена как минимум датчиком заполнения, который включит насосы на подкачку в случае падения уровня воды.</a:t>
            </a:r>
            <a:endParaRPr lang="ru-RU" sz="1600" dirty="0" smtClean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+mj-lt"/>
              <a:buAutoNum type="arabicPeriod"/>
              <a:tabLst>
                <a:tab pos="540385" algn="l"/>
                <a:tab pos="1218565" algn="l"/>
              </a:tabLst>
            </a:pPr>
            <a:r>
              <a:rPr lang="ru-RU" u="sng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Система фильтрации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Каждая башня предусматривает возможность установки фильтров любого уровня.</a:t>
            </a:r>
            <a:endParaRPr lang="ru-RU" sz="16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75897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77</TotalTime>
  <Words>1492</Words>
  <Application>Microsoft Office PowerPoint</Application>
  <PresentationFormat>Широкоэкранный</PresentationFormat>
  <Paragraphs>129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</vt:lpstr>
      <vt:lpstr>Sylfaen</vt:lpstr>
      <vt:lpstr>Symbol</vt:lpstr>
      <vt:lpstr>Times New Roman</vt:lpstr>
      <vt:lpstr>Tw Cen MT</vt:lpstr>
      <vt:lpstr>Капля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8</cp:revision>
  <dcterms:created xsi:type="dcterms:W3CDTF">2020-03-20T16:49:17Z</dcterms:created>
  <dcterms:modified xsi:type="dcterms:W3CDTF">2020-03-30T18:58:10Z</dcterms:modified>
</cp:coreProperties>
</file>