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86" r:id="rId3"/>
    <p:sldId id="343" r:id="rId4"/>
    <p:sldId id="314" r:id="rId5"/>
    <p:sldId id="349" r:id="rId6"/>
    <p:sldId id="345" r:id="rId7"/>
    <p:sldId id="375" r:id="rId8"/>
    <p:sldId id="376" r:id="rId9"/>
    <p:sldId id="348" r:id="rId10"/>
    <p:sldId id="353" r:id="rId11"/>
    <p:sldId id="356" r:id="rId12"/>
    <p:sldId id="357" r:id="rId13"/>
    <p:sldId id="358" r:id="rId14"/>
    <p:sldId id="359" r:id="rId15"/>
    <p:sldId id="362" r:id="rId16"/>
    <p:sldId id="361" r:id="rId17"/>
    <p:sldId id="363" r:id="rId18"/>
    <p:sldId id="366" r:id="rId19"/>
    <p:sldId id="367" r:id="rId20"/>
    <p:sldId id="364" r:id="rId21"/>
    <p:sldId id="370" r:id="rId22"/>
    <p:sldId id="325" r:id="rId23"/>
    <p:sldId id="351" r:id="rId24"/>
    <p:sldId id="332" r:id="rId25"/>
    <p:sldId id="333" r:id="rId26"/>
    <p:sldId id="374" r:id="rId27"/>
    <p:sldId id="371" r:id="rId28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77B52"/>
    <a:srgbClr val="3F762A"/>
    <a:srgbClr val="93A130"/>
    <a:srgbClr val="B5CC21"/>
    <a:srgbClr val="D9E284"/>
    <a:srgbClr val="C00000"/>
    <a:srgbClr val="EAEAEA"/>
    <a:srgbClr val="C6D1A7"/>
    <a:srgbClr val="FFF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71" autoAdjust="0"/>
    <p:restoredTop sz="87454" autoAdjust="0"/>
  </p:normalViewPr>
  <p:slideViewPr>
    <p:cSldViewPr snapToGrid="0">
      <p:cViewPr>
        <p:scale>
          <a:sx n="59" d="100"/>
          <a:sy n="59" d="100"/>
        </p:scale>
        <p:origin x="1338" y="288"/>
      </p:cViewPr>
      <p:guideLst>
        <p:guide orient="horz" pos="2160"/>
        <p:guide pos="2857"/>
      </p:guideLst>
    </p:cSldViewPr>
  </p:slideViewPr>
  <p:outlineViewPr>
    <p:cViewPr>
      <p:scale>
        <a:sx n="33" d="100"/>
        <a:sy n="33" d="100"/>
      </p:scale>
      <p:origin x="0" y="-12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295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886450" y="582930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D4153-CB37-41B6-9538-A5E361713E12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227A9-D365-469E-90C0-B9765ACC89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3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 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227A9-D365-469E-90C0-B9765ACC898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635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227A9-D365-469E-90C0-B9765ACC898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373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227A9-D365-469E-90C0-B9765ACC898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725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227A9-D365-469E-90C0-B9765ACC8981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215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227A9-D365-469E-90C0-B9765ACC8981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176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227A9-D365-469E-90C0-B9765ACC8981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331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967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9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75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15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66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2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01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306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83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59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44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9BED3-CCD7-412D-AE47-07CD158A2AA1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193AE-0C1F-47D9-99C2-29D17F85CD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913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pn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png"/><Relationship Id="rId5" Type="http://schemas.openxmlformats.org/officeDocument/2006/relationships/image" Target="../media/image39.jpeg"/><Relationship Id="rId10" Type="http://schemas.openxmlformats.org/officeDocument/2006/relationships/image" Target="../media/image44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8476" y="569338"/>
            <a:ext cx="6939864" cy="2308324"/>
          </a:xfrm>
          <a:prstGeom prst="rect">
            <a:avLst/>
          </a:prstGeom>
          <a:noFill/>
          <a:scene3d>
            <a:camera prst="orthographicFront"/>
            <a:lightRig rig="contrasting" dir="t"/>
          </a:scene3d>
          <a:sp3d>
            <a:bevelT w="114300" prst="hardEdg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chemeClr val="bg1">
                      <a:alpha val="85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БРЕЙН – РИНГ </a:t>
            </a:r>
          </a:p>
          <a:p>
            <a:pPr algn="ctr"/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chemeClr val="bg1">
                      <a:alpha val="85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«Юные участники</a:t>
            </a:r>
          </a:p>
          <a:p>
            <a:pPr algn="ctr"/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chemeClr val="bg1">
                      <a:alpha val="85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дорожного движения»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7764">
            <a:off x="6350520" y="3323298"/>
            <a:ext cx="1655776" cy="16557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4194">
            <a:off x="6439196" y="681666"/>
            <a:ext cx="1352852" cy="99025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194" y="4742773"/>
            <a:ext cx="1341906" cy="130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quia.com/files/quia/users/ritacarvalho/soccerboy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2610">
            <a:off x="5524876" y="3244634"/>
            <a:ext cx="871001" cy="113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0219">
            <a:off x="2022265" y="2758614"/>
            <a:ext cx="2038095" cy="304761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9BCD30-215F-4B5F-A952-EBBCEBD55BFB}"/>
              </a:ext>
            </a:extLst>
          </p:cNvPr>
          <p:cNvSpPr txBox="1"/>
          <p:nvPr/>
        </p:nvSpPr>
        <p:spPr>
          <a:xfrm>
            <a:off x="4160046" y="5183685"/>
            <a:ext cx="4539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spc="50" dirty="0">
                <a:ln w="952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Подготовила учитель начальных классов МОУ «</a:t>
            </a:r>
            <a:r>
              <a:rPr lang="ru-RU" b="1" spc="50" dirty="0" err="1">
                <a:ln w="952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ЦО</a:t>
            </a:r>
            <a:r>
              <a:rPr lang="ru-RU" b="1" spc="50" dirty="0">
                <a:ln w="952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Тайдаковский» </a:t>
            </a:r>
          </a:p>
          <a:p>
            <a:pPr algn="r"/>
            <a:r>
              <a:rPr lang="ru-RU" b="1" spc="50" dirty="0">
                <a:ln w="952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Ясногорского района Тульской области</a:t>
            </a:r>
          </a:p>
          <a:p>
            <a:pPr algn="r"/>
            <a:r>
              <a:rPr lang="ru-RU" b="1" spc="50" dirty="0" err="1">
                <a:ln w="952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Квачко</a:t>
            </a:r>
            <a:r>
              <a:rPr lang="ru-RU" b="1" spc="50" dirty="0">
                <a:ln w="952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Зинаида </a:t>
            </a:r>
            <a:r>
              <a:rPr lang="ru-RU" b="1" spc="50" dirty="0" err="1">
                <a:ln w="9525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Сабитовна</a:t>
            </a:r>
            <a:endParaRPr lang="ru-RU" b="1" spc="50" dirty="0">
              <a:ln w="9525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7145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2591">
            <a:off x="715587" y="999566"/>
            <a:ext cx="7712826" cy="502367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Прямоугольник 2"/>
          <p:cNvSpPr/>
          <p:nvPr/>
        </p:nvSpPr>
        <p:spPr>
          <a:xfrm rot="222533">
            <a:off x="1901511" y="2487237"/>
            <a:ext cx="5115765" cy="332398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sz="3000" b="1" dirty="0">
              <a:ln w="11430"/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ru-RU" sz="3000" b="1" dirty="0">
              <a:ln w="11430"/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endParaRPr lang="ru-RU" sz="3000" b="1" dirty="0">
              <a:ln w="11430"/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Чтобы проверить это, приглашаем принять </a:t>
            </a:r>
          </a:p>
          <a:p>
            <a:pPr algn="ctr"/>
            <a:r>
              <a:rPr lang="ru-RU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участие в </a:t>
            </a:r>
            <a:r>
              <a:rPr lang="ru-RU" sz="3000" b="1" dirty="0" err="1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брейн</a:t>
            </a:r>
            <a:r>
              <a:rPr lang="ru-RU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-ринге!</a:t>
            </a:r>
          </a:p>
          <a:p>
            <a:pPr algn="ctr"/>
            <a:endParaRPr lang="ru-RU" sz="3000" b="1" dirty="0">
              <a:ln w="11430"/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22533">
            <a:off x="1901511" y="3872230"/>
            <a:ext cx="5115765" cy="5539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sz="3000" b="1" dirty="0">
              <a:ln w="11430"/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9193E8-B400-430F-9F73-3E8A3513740B}"/>
              </a:ext>
            </a:extLst>
          </p:cNvPr>
          <p:cNvSpPr txBox="1"/>
          <p:nvPr/>
        </p:nvSpPr>
        <p:spPr>
          <a:xfrm rot="273005">
            <a:off x="2984161" y="2504321"/>
            <a:ext cx="317567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000" b="1" dirty="0">
              <a:ln w="11430"/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30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А вы знаете ПДД?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13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10FDCD-ED17-4A0A-BF45-4FF0D624F1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2591">
            <a:off x="715587" y="917160"/>
            <a:ext cx="7712826" cy="502367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 rot="312129">
            <a:off x="2320933" y="3264595"/>
            <a:ext cx="5200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0070C0"/>
                </a:solidFill>
              </a:rPr>
              <a:t>Разминка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87927" y="269981"/>
            <a:ext cx="8358909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Разгадайте ребусы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97" y="1640711"/>
            <a:ext cx="2285129" cy="792000"/>
          </a:xfrm>
          <a:prstGeom prst="rect">
            <a:avLst/>
          </a:prstGeom>
          <a:noFill/>
          <a:ln>
            <a:noFill/>
          </a:ln>
          <a:effectLst>
            <a:glow rad="127000">
              <a:srgbClr val="93A130">
                <a:alpha val="50000"/>
              </a:srgbClr>
            </a:glo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97" y="5017728"/>
            <a:ext cx="2279695" cy="792000"/>
          </a:xfrm>
          <a:prstGeom prst="rect">
            <a:avLst/>
          </a:prstGeom>
          <a:noFill/>
          <a:ln>
            <a:noFill/>
          </a:ln>
          <a:effectLst>
            <a:glow rad="127000">
              <a:srgbClr val="93A130">
                <a:alpha val="50000"/>
              </a:srgbClr>
            </a:glo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098" y="3302683"/>
            <a:ext cx="2178473" cy="792000"/>
          </a:xfrm>
          <a:prstGeom prst="rect">
            <a:avLst/>
          </a:prstGeom>
          <a:noFill/>
          <a:ln>
            <a:noFill/>
          </a:ln>
          <a:effectLst>
            <a:glow rad="127000">
              <a:srgbClr val="93A130">
                <a:alpha val="50000"/>
              </a:srgbClr>
            </a:glo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623" y="5017728"/>
            <a:ext cx="2171948" cy="792000"/>
          </a:xfrm>
          <a:prstGeom prst="rect">
            <a:avLst/>
          </a:prstGeom>
          <a:noFill/>
          <a:ln>
            <a:noFill/>
          </a:ln>
          <a:effectLst>
            <a:glow rad="127000">
              <a:srgbClr val="93A130">
                <a:alpha val="50000"/>
              </a:srgbClr>
            </a:glo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97" y="3302683"/>
            <a:ext cx="2295136" cy="792000"/>
          </a:xfrm>
          <a:prstGeom prst="rect">
            <a:avLst/>
          </a:prstGeom>
          <a:noFill/>
          <a:ln>
            <a:noFill/>
          </a:ln>
          <a:effectLst>
            <a:glow rad="127000">
              <a:srgbClr val="93A130">
                <a:alpha val="50000"/>
              </a:srgbClr>
            </a:glow>
          </a:effec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819" y="1640711"/>
            <a:ext cx="2189752" cy="792000"/>
          </a:xfrm>
          <a:prstGeom prst="rect">
            <a:avLst/>
          </a:prstGeom>
          <a:noFill/>
          <a:ln>
            <a:noFill/>
          </a:ln>
          <a:effectLst>
            <a:glow rad="127000">
              <a:srgbClr val="93A130">
                <a:alpha val="5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712" y="1640711"/>
            <a:ext cx="2216576" cy="792000"/>
          </a:xfrm>
          <a:prstGeom prst="rect">
            <a:avLst/>
          </a:prstGeom>
          <a:noFill/>
          <a:ln>
            <a:noFill/>
          </a:ln>
          <a:effectLst>
            <a:glow rad="127000">
              <a:srgbClr val="93A130">
                <a:alpha val="5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000" y="5017728"/>
            <a:ext cx="2196000" cy="792000"/>
          </a:xfrm>
          <a:prstGeom prst="rect">
            <a:avLst/>
          </a:prstGeom>
          <a:noFill/>
          <a:ln>
            <a:noFill/>
          </a:ln>
          <a:effectLst>
            <a:glow rad="127000">
              <a:srgbClr val="93A130">
                <a:alpha val="5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60421" y="3406296"/>
            <a:ext cx="2457450" cy="584775"/>
          </a:xfrm>
          <a:prstGeom prst="rect">
            <a:avLst/>
          </a:prstGeom>
          <a:solidFill>
            <a:srgbClr val="B5CC21"/>
          </a:solidFill>
          <a:ln w="19050">
            <a:solidFill>
              <a:srgbClr val="3F76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</a:rPr>
              <a:t>остановка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60421" y="3406296"/>
            <a:ext cx="2457450" cy="584775"/>
          </a:xfrm>
          <a:prstGeom prst="rect">
            <a:avLst/>
          </a:prstGeom>
          <a:solidFill>
            <a:srgbClr val="B5CC21"/>
          </a:solidFill>
          <a:ln w="19050">
            <a:solidFill>
              <a:srgbClr val="3F76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</a:rPr>
              <a:t>мостовая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60421" y="3406296"/>
            <a:ext cx="2457450" cy="584775"/>
          </a:xfrm>
          <a:prstGeom prst="rect">
            <a:avLst/>
          </a:prstGeom>
          <a:solidFill>
            <a:srgbClr val="B5CC21"/>
          </a:solidFill>
          <a:ln w="19050">
            <a:solidFill>
              <a:srgbClr val="3F76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</a:rPr>
              <a:t>перекрёсток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60421" y="3406296"/>
            <a:ext cx="2457450" cy="584775"/>
          </a:xfrm>
          <a:prstGeom prst="rect">
            <a:avLst/>
          </a:prstGeom>
          <a:solidFill>
            <a:srgbClr val="B5CC21"/>
          </a:solidFill>
          <a:ln w="19050">
            <a:solidFill>
              <a:srgbClr val="3F76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</a:rPr>
              <a:t>переход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60421" y="3406296"/>
            <a:ext cx="2457450" cy="584775"/>
          </a:xfrm>
          <a:prstGeom prst="rect">
            <a:avLst/>
          </a:prstGeom>
          <a:solidFill>
            <a:srgbClr val="B5CC21"/>
          </a:solidFill>
          <a:ln w="19050">
            <a:solidFill>
              <a:srgbClr val="3F76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</a:rPr>
              <a:t>трамвай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60421" y="3406296"/>
            <a:ext cx="2457450" cy="584775"/>
          </a:xfrm>
          <a:prstGeom prst="rect">
            <a:avLst/>
          </a:prstGeom>
          <a:solidFill>
            <a:srgbClr val="B5CC21"/>
          </a:solidFill>
          <a:ln w="19050">
            <a:solidFill>
              <a:srgbClr val="3F76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</a:rPr>
              <a:t>дорога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60421" y="3406296"/>
            <a:ext cx="2457450" cy="584775"/>
          </a:xfrm>
          <a:prstGeom prst="rect">
            <a:avLst/>
          </a:prstGeom>
          <a:solidFill>
            <a:srgbClr val="B5CC21"/>
          </a:solidFill>
          <a:ln w="19050">
            <a:solidFill>
              <a:srgbClr val="3F76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</a:rPr>
              <a:t>пешеход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60421" y="3406296"/>
            <a:ext cx="2457450" cy="584775"/>
          </a:xfrm>
          <a:prstGeom prst="rect">
            <a:avLst/>
          </a:prstGeom>
          <a:solidFill>
            <a:srgbClr val="B5CC21"/>
          </a:solidFill>
          <a:ln w="19050">
            <a:solidFill>
              <a:srgbClr val="3F762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</a:rPr>
              <a:t>шоссе</a:t>
            </a:r>
          </a:p>
        </p:txBody>
      </p:sp>
    </p:spTree>
    <p:extLst>
      <p:ext uri="{BB962C8B-B14F-4D97-AF65-F5344CB8AC3E}">
        <p14:creationId xmlns:p14="http://schemas.microsoft.com/office/powerpoint/2010/main" val="44235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3" grpId="0" animBg="1"/>
      <p:bldP spid="3" grpId="3" animBg="1"/>
      <p:bldP spid="3" grpId="4" animBg="1"/>
      <p:bldP spid="3" grpId="5" animBg="1"/>
      <p:bldP spid="3" grpId="6" animBg="1"/>
      <p:bldP spid="3" grpId="7" animBg="1"/>
      <p:bldP spid="3" grpId="8" animBg="1"/>
      <p:bldP spid="3" grpId="9" animBg="1"/>
      <p:bldP spid="21" grpId="2" animBg="1"/>
      <p:bldP spid="21" grpId="4" animBg="1"/>
      <p:bldP spid="21" grpId="5" animBg="1"/>
      <p:bldP spid="21" grpId="6" animBg="1"/>
      <p:bldP spid="21" grpId="7" animBg="1"/>
      <p:bldP spid="21" grpId="8" animBg="1"/>
      <p:bldP spid="21" grpId="9" animBg="1"/>
      <p:bldP spid="21" grpId="10" animBg="1"/>
      <p:bldP spid="21" grpId="11" animBg="1"/>
      <p:bldP spid="22" grpId="2" animBg="1"/>
      <p:bldP spid="22" grpId="4" animBg="1"/>
      <p:bldP spid="22" grpId="5" animBg="1"/>
      <p:bldP spid="22" grpId="6" animBg="1"/>
      <p:bldP spid="22" grpId="7" animBg="1"/>
      <p:bldP spid="22" grpId="8" animBg="1"/>
      <p:bldP spid="22" grpId="9" animBg="1"/>
      <p:bldP spid="22" grpId="10" animBg="1"/>
      <p:bldP spid="22" grpId="11" animBg="1"/>
      <p:bldP spid="23" grpId="2" animBg="1"/>
      <p:bldP spid="23" grpId="5" animBg="1"/>
      <p:bldP spid="23" grpId="6" animBg="1"/>
      <p:bldP spid="23" grpId="7" animBg="1"/>
      <p:bldP spid="23" grpId="8" animBg="1"/>
      <p:bldP spid="23" grpId="9" animBg="1"/>
      <p:bldP spid="23" grpId="10" animBg="1"/>
      <p:bldP spid="23" grpId="11" animBg="1"/>
      <p:bldP spid="23" grpId="12" animBg="1"/>
      <p:bldP spid="24" grpId="2" animBg="1"/>
      <p:bldP spid="24" grpId="5" animBg="1"/>
      <p:bldP spid="24" grpId="6" animBg="1"/>
      <p:bldP spid="24" grpId="7" animBg="1"/>
      <p:bldP spid="24" grpId="8" animBg="1"/>
      <p:bldP spid="24" grpId="9" animBg="1"/>
      <p:bldP spid="24" grpId="10" animBg="1"/>
      <p:bldP spid="24" grpId="11" animBg="1"/>
      <p:bldP spid="24" grpId="12" animBg="1"/>
      <p:bldP spid="25" grpId="2" animBg="1"/>
      <p:bldP spid="25" grpId="5" animBg="1"/>
      <p:bldP spid="25" grpId="6" animBg="1"/>
      <p:bldP spid="25" grpId="7" animBg="1"/>
      <p:bldP spid="25" grpId="8" animBg="1"/>
      <p:bldP spid="25" grpId="9" animBg="1"/>
      <p:bldP spid="25" grpId="10" animBg="1"/>
      <p:bldP spid="25" grpId="11" animBg="1"/>
      <p:bldP spid="25" grpId="12" animBg="1"/>
      <p:bldP spid="26" grpId="2" animBg="1"/>
      <p:bldP spid="26" grpId="5" animBg="1"/>
      <p:bldP spid="26" grpId="6" animBg="1"/>
      <p:bldP spid="26" grpId="7" animBg="1"/>
      <p:bldP spid="26" grpId="8" animBg="1"/>
      <p:bldP spid="26" grpId="9" animBg="1"/>
      <p:bldP spid="26" grpId="10" animBg="1"/>
      <p:bldP spid="26" grpId="11" animBg="1"/>
      <p:bldP spid="26" grpId="12" animBg="1"/>
      <p:bldP spid="27" grpId="2" animBg="1"/>
      <p:bldP spid="27" grpId="5" animBg="1"/>
      <p:bldP spid="27" grpId="6" animBg="1"/>
      <p:bldP spid="27" grpId="7" animBg="1"/>
      <p:bldP spid="27" grpId="8" animBg="1"/>
      <p:bldP spid="27" grpId="9" animBg="1"/>
      <p:bldP spid="27" grpId="10" animBg="1"/>
      <p:bldP spid="27" grpId="11" animBg="1"/>
      <p:bldP spid="27" grpId="1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721755-0F4E-4237-9B3E-2588DE7407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2591">
            <a:off x="486988" y="917160"/>
            <a:ext cx="7712826" cy="502367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 rot="312129">
            <a:off x="2597261" y="3289555"/>
            <a:ext cx="49224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0070C0"/>
                </a:solidFill>
              </a:rPr>
              <a:t>Дорога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C139A66-CC9C-40AF-9AA9-62914968431E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7F5E1A-FA1A-407D-BBFD-77627886F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62" y="1428750"/>
            <a:ext cx="5172075" cy="4000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72AB56-F7C2-4B5D-81C6-3B1DC752408D}"/>
              </a:ext>
            </a:extLst>
          </p:cNvPr>
          <p:cNvSpPr txBox="1"/>
          <p:nvPr/>
        </p:nvSpPr>
        <p:spPr>
          <a:xfrm>
            <a:off x="1971561" y="247484"/>
            <a:ext cx="53261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Какое правило нарушили</a:t>
            </a:r>
          </a:p>
          <a:p>
            <a:r>
              <a:rPr lang="ru-RU" sz="3600" b="1" dirty="0">
                <a:solidFill>
                  <a:srgbClr val="002060"/>
                </a:solidFill>
              </a:rPr>
              <a:t> веселые человечки?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91649-9105-4F02-946C-8A6BB603AF9C}"/>
              </a:ext>
            </a:extLst>
          </p:cNvPr>
          <p:cNvSpPr txBox="1"/>
          <p:nvPr/>
        </p:nvSpPr>
        <p:spPr>
          <a:xfrm>
            <a:off x="923784" y="5440710"/>
            <a:ext cx="79058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Нельзя переходить (перебегать) дорогу перед близко идущим транспортом.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312129">
            <a:off x="2597261" y="3289555"/>
            <a:ext cx="49224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0070C0"/>
                </a:solidFill>
              </a:rPr>
              <a:t>Дорога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50542BE-FBC6-4F3D-83AC-4B8160D63413}"/>
              </a:ext>
            </a:extLst>
          </p:cNvPr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Как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99AF8B-7B58-48A7-B785-14F76D75E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084" y="1629359"/>
            <a:ext cx="6219825" cy="3276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9FE362-3AAA-4AF8-BEC3-9EBF9A06D7FA}"/>
              </a:ext>
            </a:extLst>
          </p:cNvPr>
          <p:cNvSpPr txBox="1"/>
          <p:nvPr/>
        </p:nvSpPr>
        <p:spPr>
          <a:xfrm>
            <a:off x="1137500" y="331470"/>
            <a:ext cx="686899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Какое правило дорожного движения</a:t>
            </a:r>
          </a:p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 нарушил Незнайка?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08BA7-17F9-40F7-88D4-4BFF9FF46EBE}"/>
              </a:ext>
            </a:extLst>
          </p:cNvPr>
          <p:cNvSpPr txBox="1"/>
          <p:nvPr/>
        </p:nvSpPr>
        <p:spPr>
          <a:xfrm>
            <a:off x="1137500" y="5218080"/>
            <a:ext cx="6868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Нужно идти по обочине дороги навстречу движущемуся транспорту.</a:t>
            </a:r>
          </a:p>
        </p:txBody>
      </p:sp>
    </p:spTree>
    <p:extLst>
      <p:ext uri="{BB962C8B-B14F-4D97-AF65-F5344CB8AC3E}">
        <p14:creationId xmlns:p14="http://schemas.microsoft.com/office/powerpoint/2010/main" val="333650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E0896E-0E69-46F6-91D6-8000B90D00B1}"/>
              </a:ext>
            </a:extLst>
          </p:cNvPr>
          <p:cNvSpPr txBox="1"/>
          <p:nvPr/>
        </p:nvSpPr>
        <p:spPr>
          <a:xfrm>
            <a:off x="1494064" y="150364"/>
            <a:ext cx="61558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Где нужно остановиться, если вы не успели перейти дорогу?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329997-29B0-4A90-AD23-6AACE06D8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18" y="1521277"/>
            <a:ext cx="4203561" cy="34834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B96C8D-73EF-44CB-8147-B071F37443C5}"/>
              </a:ext>
            </a:extLst>
          </p:cNvPr>
          <p:cNvSpPr txBox="1"/>
          <p:nvPr/>
        </p:nvSpPr>
        <p:spPr>
          <a:xfrm>
            <a:off x="226898" y="5568043"/>
            <a:ext cx="86901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Нужно остановиться на островке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220199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9AAFF8-8B70-4B6C-99FC-9681D8A23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35" y="1592036"/>
            <a:ext cx="4657725" cy="3314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FC9E67-D939-4D5D-803A-18064CD5FE84}"/>
              </a:ext>
            </a:extLst>
          </p:cNvPr>
          <p:cNvSpPr txBox="1"/>
          <p:nvPr/>
        </p:nvSpPr>
        <p:spPr>
          <a:xfrm>
            <a:off x="1186200" y="228600"/>
            <a:ext cx="67715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Какие правила для велосипедистов </a:t>
            </a:r>
          </a:p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нарушили Карандаш и Самоделкин?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6ADB67-0007-45C6-8EEB-750E5E3466A8}"/>
              </a:ext>
            </a:extLst>
          </p:cNvPr>
          <p:cNvSpPr txBox="1"/>
          <p:nvPr/>
        </p:nvSpPr>
        <p:spPr>
          <a:xfrm>
            <a:off x="1186200" y="5084233"/>
            <a:ext cx="8752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>
                <a:solidFill>
                  <a:srgbClr val="FF0000"/>
                </a:solidFill>
              </a:rPr>
              <a:t>Ездить на велосипеде по проезжей части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разрешается только с 14 лет.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2. Нельзя перевозить пассажиров на велосипеде,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          не  приспособленном для этого.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2FF31F-657C-4194-98F3-1AA729D451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2591">
            <a:off x="568630" y="917162"/>
            <a:ext cx="7712826" cy="502367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 rot="312129">
            <a:off x="1726997" y="3394125"/>
            <a:ext cx="56900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chemeClr val="accent6">
                    <a:lumMod val="50000"/>
                  </a:schemeClr>
                </a:solidFill>
              </a:rPr>
              <a:t>Пассажиры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pict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9349" y="1227909"/>
            <a:ext cx="6296297" cy="4088674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13954" y="418012"/>
            <a:ext cx="9286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О чём должны помнить дети в транспорте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4949" y="5799909"/>
            <a:ext cx="919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Не забывайте уступать взрослым место в транспорте!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5291" y="1619794"/>
            <a:ext cx="5852161" cy="4010297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23851" y="300446"/>
            <a:ext cx="82551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Чего не должен делать мальчик</a:t>
            </a:r>
          </a:p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                 как пассажир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8873" y="5972779"/>
            <a:ext cx="7586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Нельзя высовываться в открытое окно.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7129" y="1240970"/>
            <a:ext cx="6535271" cy="3997235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00099" y="76922"/>
            <a:ext cx="80989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Сформулируйте правило, как правильно выходить из общественного транспорта.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2514" y="5390351"/>
            <a:ext cx="80989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Взрослые пассажиры помогают детям войти или выйти из транспорта.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ict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8537" y="1345475"/>
            <a:ext cx="6466114" cy="3918856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91886" y="378823"/>
            <a:ext cx="9916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Какое правила нарушает девочка – пассажир?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2012" y="5378825"/>
            <a:ext cx="131054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Не отвлекайте водителя разговорами во 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время движения транспортного средства.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25808C-CC07-415C-9519-AEBED61DB9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2591">
            <a:off x="715587" y="721979"/>
            <a:ext cx="7712826" cy="502367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 rot="312129">
            <a:off x="3132597" y="3084122"/>
            <a:ext cx="4406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chemeClr val="accent6">
                    <a:lumMod val="75000"/>
                  </a:schemeClr>
                </a:solidFill>
              </a:rPr>
              <a:t>Знаки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796ABE-9473-4334-A47D-36ED27623BEE}"/>
              </a:ext>
            </a:extLst>
          </p:cNvPr>
          <p:cNvSpPr/>
          <p:nvPr/>
        </p:nvSpPr>
        <p:spPr>
          <a:xfrm>
            <a:off x="824593" y="212270"/>
            <a:ext cx="7494814" cy="11919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Что обозначает этот знак? Назовите его вид.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7FDB97-F816-4309-A332-FF96BEB41477}"/>
              </a:ext>
            </a:extLst>
          </p:cNvPr>
          <p:cNvSpPr/>
          <p:nvPr/>
        </p:nvSpPr>
        <p:spPr>
          <a:xfrm>
            <a:off x="824593" y="5571308"/>
            <a:ext cx="7494814" cy="1074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9F78E2-417B-4DC9-A3BD-59FAF846D32F}"/>
              </a:ext>
            </a:extLst>
          </p:cNvPr>
          <p:cNvSpPr txBox="1"/>
          <p:nvPr/>
        </p:nvSpPr>
        <p:spPr>
          <a:xfrm flipH="1">
            <a:off x="1481817" y="5754444"/>
            <a:ext cx="6180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Указательный знак «ПЕШЕХОДНЫЙ ПЕРЕХОД».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16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2CF77EE-A150-4692-8F1B-15F1FB1FD61E}"/>
              </a:ext>
            </a:extLst>
          </p:cNvPr>
          <p:cNvSpPr/>
          <p:nvPr/>
        </p:nvSpPr>
        <p:spPr>
          <a:xfrm>
            <a:off x="489857" y="212271"/>
            <a:ext cx="8049986" cy="11756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Что обозначает этот знак? Назовите его вид.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91CEBE-E6E5-4EE0-82A7-37EA6CC80F66}"/>
              </a:ext>
            </a:extLst>
          </p:cNvPr>
          <p:cNvSpPr/>
          <p:nvPr/>
        </p:nvSpPr>
        <p:spPr>
          <a:xfrm>
            <a:off x="326571" y="5943600"/>
            <a:ext cx="8213271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Указательный знак «ПУНКТ МЕДИЦИНСКОЙ ПОМОЩИ».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pict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829" y="1737359"/>
            <a:ext cx="3174274" cy="2965269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6958" y="455976"/>
            <a:ext cx="8866413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К какому виду относится этот знак и  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что он обозначает?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9847" y="5316583"/>
            <a:ext cx="8102237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Запрещающий знак «Движение  на велосипедах запрещено».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pict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6271" y="1707777"/>
            <a:ext cx="2770093" cy="2931458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01783" y="431074"/>
            <a:ext cx="6643998" cy="10772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К какому виду относится этот знак и</a:t>
            </a:r>
          </a:p>
          <a:p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                что он обозначает?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4158" y="4924697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Запрещающий знак «Движение пешеходов запрещено». </a:t>
            </a:r>
          </a:p>
          <a:p>
            <a:r>
              <a:rPr lang="ru-RU" sz="3200" b="1" dirty="0"/>
              <a:t>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50BED2-5ECE-4F24-9E80-60855D5AEA6F}"/>
              </a:ext>
            </a:extLst>
          </p:cNvPr>
          <p:cNvSpPr/>
          <p:nvPr/>
        </p:nvSpPr>
        <p:spPr>
          <a:xfrm>
            <a:off x="865413" y="261257"/>
            <a:ext cx="7690757" cy="12083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Какой знак лишний? Назовите его вид.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463C97-8B8F-4C50-A881-B317C865C7B1}"/>
              </a:ext>
            </a:extLst>
          </p:cNvPr>
          <p:cNvSpPr/>
          <p:nvPr/>
        </p:nvSpPr>
        <p:spPr>
          <a:xfrm>
            <a:off x="310243" y="5517884"/>
            <a:ext cx="8523514" cy="10675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Запрещающий знак «Въезд запрещен».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C5502E-3F10-4157-846B-8739D12F54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2591">
            <a:off x="715587" y="624009"/>
            <a:ext cx="7712826" cy="502367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 rot="312129">
            <a:off x="2158222" y="2930321"/>
            <a:ext cx="5393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chemeClr val="accent6">
                    <a:lumMod val="75000"/>
                  </a:schemeClr>
                </a:solidFill>
              </a:rPr>
              <a:t>Угадай-ка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92545" y="141745"/>
            <a:ext cx="8358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Дорожные ловушки. Укажите их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35086" y="6024229"/>
            <a:ext cx="2403564" cy="461665"/>
          </a:xfrm>
          <a:prstGeom prst="rect">
            <a:avLst/>
          </a:prstGeom>
          <a:noFill/>
          <a:ln>
            <a:solidFill>
              <a:srgbClr val="545F1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545F1B"/>
                </a:solidFill>
              </a:rPr>
              <a:t>1, 3, 4 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567656" y="957952"/>
            <a:ext cx="3238552" cy="2274283"/>
            <a:chOff x="567656" y="957952"/>
            <a:chExt cx="3238552" cy="2274283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029" y="1090235"/>
              <a:ext cx="3045179" cy="2142000"/>
            </a:xfrm>
            <a:prstGeom prst="rect">
              <a:avLst/>
            </a:prstGeom>
            <a:noFill/>
            <a:ln>
              <a:noFill/>
            </a:ln>
            <a:effectLst>
              <a:glow rad="127000">
                <a:srgbClr val="93A130">
                  <a:alpha val="84000"/>
                </a:srgbClr>
              </a:glow>
            </a:effectLst>
          </p:spPr>
        </p:pic>
        <p:sp>
          <p:nvSpPr>
            <p:cNvPr id="3" name="Овал 2"/>
            <p:cNvSpPr/>
            <p:nvPr/>
          </p:nvSpPr>
          <p:spPr>
            <a:xfrm>
              <a:off x="567656" y="957952"/>
              <a:ext cx="548640" cy="478971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93A1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rgbClr val="3F762A"/>
                  </a:solidFill>
                </a:rPr>
                <a:t>1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567656" y="3339746"/>
            <a:ext cx="3205673" cy="2365127"/>
            <a:chOff x="567656" y="3339746"/>
            <a:chExt cx="3205673" cy="2365127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523" y="3582492"/>
              <a:ext cx="3012806" cy="2122381"/>
            </a:xfrm>
            <a:prstGeom prst="rect">
              <a:avLst/>
            </a:prstGeom>
            <a:noFill/>
            <a:ln>
              <a:noFill/>
            </a:ln>
            <a:effectLst>
              <a:glow rad="127000">
                <a:srgbClr val="93A130">
                  <a:alpha val="84000"/>
                </a:srgbClr>
              </a:glow>
            </a:effectLst>
          </p:spPr>
        </p:pic>
        <p:sp>
          <p:nvSpPr>
            <p:cNvPr id="20" name="Овал 19"/>
            <p:cNvSpPr/>
            <p:nvPr/>
          </p:nvSpPr>
          <p:spPr>
            <a:xfrm>
              <a:off x="567656" y="3339746"/>
              <a:ext cx="548640" cy="478971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93A1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rgbClr val="3F762A"/>
                  </a:solidFill>
                </a:rPr>
                <a:t>3</a:t>
              </a: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5014546" y="957952"/>
            <a:ext cx="3367406" cy="2254987"/>
            <a:chOff x="5014546" y="957952"/>
            <a:chExt cx="3367406" cy="2254987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951" y="1091531"/>
              <a:ext cx="3048001" cy="2121408"/>
            </a:xfrm>
            <a:prstGeom prst="rect">
              <a:avLst/>
            </a:prstGeom>
            <a:noFill/>
            <a:ln>
              <a:noFill/>
            </a:ln>
            <a:effectLst>
              <a:glow rad="127000">
                <a:srgbClr val="93A130">
                  <a:alpha val="84000"/>
                </a:srgbClr>
              </a:glow>
            </a:effectLst>
          </p:spPr>
        </p:pic>
        <p:sp>
          <p:nvSpPr>
            <p:cNvPr id="21" name="Овал 20"/>
            <p:cNvSpPr/>
            <p:nvPr/>
          </p:nvSpPr>
          <p:spPr>
            <a:xfrm>
              <a:off x="5014546" y="957952"/>
              <a:ext cx="548640" cy="478971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93A1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rgbClr val="3F762A"/>
                  </a:solidFill>
                </a:rPr>
                <a:t>2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014546" y="3339746"/>
            <a:ext cx="3353905" cy="2382324"/>
            <a:chOff x="5014546" y="3339746"/>
            <a:chExt cx="3353905" cy="238232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951" y="3583296"/>
              <a:ext cx="3034500" cy="2138774"/>
            </a:xfrm>
            <a:prstGeom prst="rect">
              <a:avLst/>
            </a:prstGeom>
            <a:noFill/>
            <a:ln>
              <a:noFill/>
            </a:ln>
            <a:effectLst>
              <a:glow rad="127000">
                <a:srgbClr val="93A130">
                  <a:alpha val="84000"/>
                </a:srgbClr>
              </a:glow>
            </a:effectLst>
          </p:spPr>
        </p:pic>
        <p:sp>
          <p:nvSpPr>
            <p:cNvPr id="22" name="Овал 21"/>
            <p:cNvSpPr/>
            <p:nvPr/>
          </p:nvSpPr>
          <p:spPr>
            <a:xfrm>
              <a:off x="5014546" y="3339746"/>
              <a:ext cx="548640" cy="478971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93A1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rgbClr val="3F762A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135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87927" y="269981"/>
            <a:ext cx="8358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Где нарушают ПДД?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5885" y="5880538"/>
            <a:ext cx="1523822" cy="461665"/>
          </a:xfrm>
          <a:prstGeom prst="rect">
            <a:avLst/>
          </a:prstGeom>
          <a:noFill/>
          <a:ln>
            <a:solidFill>
              <a:srgbClr val="545F1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545F1B"/>
                </a:solidFill>
              </a:rPr>
              <a:t>1, 2, 3</a:t>
            </a:r>
          </a:p>
        </p:txBody>
      </p:sp>
      <p:grpSp>
        <p:nvGrpSpPr>
          <p:cNvPr id="4" name="Группа 6"/>
          <p:cNvGrpSpPr/>
          <p:nvPr/>
        </p:nvGrpSpPr>
        <p:grpSpPr>
          <a:xfrm>
            <a:off x="661851" y="957952"/>
            <a:ext cx="3261467" cy="2290353"/>
            <a:chOff x="661851" y="957952"/>
            <a:chExt cx="3261467" cy="2290353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31579" y="1105997"/>
              <a:ext cx="3091739" cy="2142308"/>
            </a:xfrm>
            <a:prstGeom prst="rect">
              <a:avLst/>
            </a:prstGeom>
            <a:noFill/>
            <a:ln>
              <a:noFill/>
            </a:ln>
            <a:effectLst>
              <a:glow rad="127000">
                <a:srgbClr val="93A130">
                  <a:alpha val="84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Овал 2"/>
            <p:cNvSpPr/>
            <p:nvPr/>
          </p:nvSpPr>
          <p:spPr>
            <a:xfrm>
              <a:off x="661851" y="957952"/>
              <a:ext cx="548640" cy="478971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93A1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rgbClr val="3F762A"/>
                  </a:solidFill>
                </a:rPr>
                <a:t>1</a:t>
              </a:r>
            </a:p>
          </p:txBody>
        </p:sp>
      </p:grpSp>
      <p:grpSp>
        <p:nvGrpSpPr>
          <p:cNvPr id="5" name="Группа 7"/>
          <p:cNvGrpSpPr/>
          <p:nvPr/>
        </p:nvGrpSpPr>
        <p:grpSpPr>
          <a:xfrm>
            <a:off x="640080" y="3339746"/>
            <a:ext cx="3278785" cy="2292836"/>
            <a:chOff x="640080" y="3339746"/>
            <a:chExt cx="3278785" cy="2292836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7323" y="3467893"/>
              <a:ext cx="3091542" cy="2164689"/>
            </a:xfrm>
            <a:prstGeom prst="rect">
              <a:avLst/>
            </a:prstGeom>
            <a:noFill/>
            <a:ln>
              <a:noFill/>
            </a:ln>
            <a:effectLst>
              <a:glow rad="127000">
                <a:srgbClr val="93A130">
                  <a:alpha val="84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Овал 19"/>
            <p:cNvSpPr/>
            <p:nvPr/>
          </p:nvSpPr>
          <p:spPr>
            <a:xfrm>
              <a:off x="640080" y="3339746"/>
              <a:ext cx="548640" cy="478971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93A1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rgbClr val="3F762A"/>
                  </a:solidFill>
                </a:rPr>
                <a:t>3</a:t>
              </a:r>
            </a:p>
          </p:txBody>
        </p:sp>
      </p:grpSp>
      <p:grpSp>
        <p:nvGrpSpPr>
          <p:cNvPr id="6" name="Группа 3"/>
          <p:cNvGrpSpPr/>
          <p:nvPr/>
        </p:nvGrpSpPr>
        <p:grpSpPr>
          <a:xfrm>
            <a:off x="4959531" y="997141"/>
            <a:ext cx="3384267" cy="2251164"/>
            <a:chOff x="4959531" y="997141"/>
            <a:chExt cx="3384267" cy="2251164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76403" y="1105997"/>
              <a:ext cx="3067395" cy="2142308"/>
            </a:xfrm>
            <a:prstGeom prst="rect">
              <a:avLst/>
            </a:prstGeom>
            <a:noFill/>
            <a:ln>
              <a:noFill/>
            </a:ln>
            <a:effectLst>
              <a:glow rad="127000">
                <a:srgbClr val="93A130">
                  <a:alpha val="84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Овал 20"/>
            <p:cNvSpPr/>
            <p:nvPr/>
          </p:nvSpPr>
          <p:spPr>
            <a:xfrm>
              <a:off x="4959531" y="997141"/>
              <a:ext cx="548640" cy="478971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93A1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rgbClr val="3F762A"/>
                  </a:solidFill>
                </a:rPr>
                <a:t>2</a:t>
              </a:r>
            </a:p>
          </p:txBody>
        </p:sp>
      </p:grpSp>
      <p:grpSp>
        <p:nvGrpSpPr>
          <p:cNvPr id="7" name="Группа 5"/>
          <p:cNvGrpSpPr/>
          <p:nvPr/>
        </p:nvGrpSpPr>
        <p:grpSpPr>
          <a:xfrm>
            <a:off x="4942114" y="3357163"/>
            <a:ext cx="3405050" cy="2275728"/>
            <a:chOff x="4942114" y="3357163"/>
            <a:chExt cx="3405050" cy="2275728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73038" y="3467584"/>
              <a:ext cx="3074126" cy="2165307"/>
            </a:xfrm>
            <a:prstGeom prst="rect">
              <a:avLst/>
            </a:prstGeom>
            <a:noFill/>
            <a:ln>
              <a:noFill/>
            </a:ln>
            <a:effectLst>
              <a:glow rad="127000">
                <a:srgbClr val="93A130">
                  <a:alpha val="84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Овал 21"/>
            <p:cNvSpPr/>
            <p:nvPr/>
          </p:nvSpPr>
          <p:spPr>
            <a:xfrm>
              <a:off x="4942114" y="3357163"/>
              <a:ext cx="548640" cy="478971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rgbClr val="93A1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rgbClr val="3F762A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94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51849" y="5893799"/>
            <a:ext cx="7840302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87927" y="269981"/>
            <a:ext cx="8358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Замените рисунки знаками</a:t>
            </a:r>
            <a:endParaRPr lang="ru-RU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36" y="1032701"/>
            <a:ext cx="2273700" cy="21600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3">
                <a:lumMod val="75000"/>
                <a:alpha val="6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929" y="1032701"/>
            <a:ext cx="2192460" cy="21600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3">
                <a:lumMod val="75000"/>
                <a:alpha val="60000"/>
              </a:schemeClr>
            </a:glo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83" y="1032701"/>
            <a:ext cx="2160000" cy="21600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3">
                <a:lumMod val="75000"/>
                <a:alpha val="60000"/>
              </a:schemeClr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72" y="3595402"/>
            <a:ext cx="2249561" cy="21600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3">
                <a:lumMod val="75000"/>
                <a:alpha val="60000"/>
              </a:schemeClr>
            </a:glo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050" y="3595402"/>
            <a:ext cx="2223814" cy="21600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3">
                <a:lumMod val="75000"/>
                <a:alpha val="60000"/>
              </a:schemeClr>
            </a:glo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557" y="3595402"/>
            <a:ext cx="2180859" cy="21600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3">
                <a:lumMod val="75000"/>
                <a:alpha val="60000"/>
              </a:schemeClr>
            </a:glo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72"/>
          <a:stretch/>
        </p:blipFill>
        <p:spPr>
          <a:xfrm>
            <a:off x="6144142" y="3725035"/>
            <a:ext cx="1895475" cy="195505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65"/>
          <a:stretch/>
        </p:blipFill>
        <p:spPr>
          <a:xfrm>
            <a:off x="1081715" y="3697874"/>
            <a:ext cx="1895475" cy="194532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21"/>
          <a:stretch/>
        </p:blipFill>
        <p:spPr bwMode="auto">
          <a:xfrm>
            <a:off x="1085294" y="1140701"/>
            <a:ext cx="1841984" cy="190729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1.gazu.ru/uploads/znaki/24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39"/>
          <a:stretch/>
        </p:blipFill>
        <p:spPr bwMode="auto">
          <a:xfrm>
            <a:off x="3473461" y="1136829"/>
            <a:ext cx="2181396" cy="194400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0" t="-673" r="2240" b="61573"/>
          <a:stretch/>
        </p:blipFill>
        <p:spPr bwMode="auto">
          <a:xfrm>
            <a:off x="6143083" y="1100502"/>
            <a:ext cx="1944000" cy="202439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220" y="3831268"/>
            <a:ext cx="1895475" cy="1680179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63211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87927" y="269981"/>
            <a:ext cx="8358909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Наблюдаем за дорогой:</a:t>
            </a:r>
          </a:p>
          <a:p>
            <a:pPr algn="ctr"/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найди 10 отличий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583" y="1657350"/>
            <a:ext cx="7226834" cy="4343400"/>
          </a:xfrm>
          <a:prstGeom prst="rect">
            <a:avLst/>
          </a:prstGeom>
          <a:noFill/>
          <a:ln>
            <a:noFill/>
          </a:ln>
          <a:effectLst>
            <a:glow rad="215900">
              <a:srgbClr val="93A130">
                <a:alpha val="5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1190625" y="5019676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638675" y="5095876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5736596"/>
            <a:ext cx="400051" cy="697762"/>
          </a:xfrm>
          <a:prstGeom prst="rect">
            <a:avLst/>
          </a:prstGeom>
        </p:spPr>
      </p:pic>
      <p:sp>
        <p:nvSpPr>
          <p:cNvPr id="15" name="Стрелка вправо 14"/>
          <p:cNvSpPr/>
          <p:nvPr/>
        </p:nvSpPr>
        <p:spPr>
          <a:xfrm rot="3427612">
            <a:off x="3419475" y="140970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3427612">
            <a:off x="6867525" y="148590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2305050" y="396240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753100" y="403860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560197">
            <a:off x="3228975" y="320040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560197">
            <a:off x="6677025" y="327660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8192800">
            <a:off x="2609850" y="2200276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8192800">
            <a:off x="6057900" y="2276476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1657350" y="375285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5105400" y="382905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8135431">
            <a:off x="2438400" y="5924550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8135431">
            <a:off x="5886450" y="6000750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3244587">
            <a:off x="2743199" y="3086100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3244587">
            <a:off x="6191249" y="3162300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5203763">
            <a:off x="4086225" y="198120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5203763">
            <a:off x="7534275" y="2057401"/>
            <a:ext cx="419100" cy="3048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8547316">
            <a:off x="3924299" y="2476501"/>
            <a:ext cx="419100" cy="304800"/>
          </a:xfrm>
          <a:prstGeom prst="rightArrow">
            <a:avLst/>
          </a:prstGeom>
          <a:solidFill>
            <a:srgbClr val="C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8547316">
            <a:off x="7372349" y="2552701"/>
            <a:ext cx="419100" cy="304800"/>
          </a:xfrm>
          <a:prstGeom prst="rightArrow">
            <a:avLst/>
          </a:prstGeom>
          <a:solidFill>
            <a:srgbClr val="C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Управляющая кнопка: далее 32">
            <a:hlinkClick r:id="rId5" action="ppaction://hlinksldjump" highlightClick="1"/>
          </p:cNvPr>
          <p:cNvSpPr/>
          <p:nvPr/>
        </p:nvSpPr>
        <p:spPr>
          <a:xfrm flipH="1">
            <a:off x="8226820" y="6179999"/>
            <a:ext cx="440991" cy="245660"/>
          </a:xfrm>
          <a:prstGeom prst="actionButtonForwardNext">
            <a:avLst/>
          </a:prstGeom>
          <a:solidFill>
            <a:srgbClr val="868F2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52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2" presetClass="exit" presetSubtype="4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2" presetClass="exit" presetSubtype="4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13" grpId="0" animBg="1"/>
      <p:bldP spid="13" grpId="1" animBg="1"/>
      <p:bldP spid="13" grpId="2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308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7dde93f0e7bc9b5c1b8b523671bc9b7dac9"/>
</p:tagLst>
</file>

<file path=ppt/theme/theme1.xml><?xml version="1.0" encoding="utf-8"?>
<a:theme xmlns:a="http://schemas.openxmlformats.org/drawingml/2006/main" name="Тема Office">
  <a:themeElements>
    <a:clrScheme name="Другая 8">
      <a:dk1>
        <a:srgbClr val="626A19"/>
      </a:dk1>
      <a:lt1>
        <a:sysClr val="window" lastClr="FFFFFF"/>
      </a:lt1>
      <a:dk2>
        <a:srgbClr val="2F581F"/>
      </a:dk2>
      <a:lt2>
        <a:srgbClr val="E3DED1"/>
      </a:lt2>
      <a:accent1>
        <a:srgbClr val="3F762A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26A19"/>
      </a:hlink>
      <a:folHlink>
        <a:srgbClr val="939F26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Андреева Н.Н. Игра Безопасный маршрут</Template>
  <TotalTime>244</TotalTime>
  <Words>343</Words>
  <Application>Microsoft Office PowerPoint</Application>
  <PresentationFormat>Экран (4:3)</PresentationFormat>
  <Paragraphs>88</Paragraphs>
  <Slides>27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Андреева</dc:creator>
  <cp:lastModifiedBy>Оксана</cp:lastModifiedBy>
  <cp:revision>54</cp:revision>
  <dcterms:created xsi:type="dcterms:W3CDTF">2015-05-17T06:23:36Z</dcterms:created>
  <dcterms:modified xsi:type="dcterms:W3CDTF">2020-08-27T10:37:51Z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5995710</vt:lpwstr>
  </property>
  <property fmtid="{D5CDD505-2E9C-101B-9397-08002B2CF9AE}" pid="3" name="NXPowerLiteSettings">
    <vt:lpwstr>E6000400038000</vt:lpwstr>
  </property>
  <property fmtid="{D5CDD505-2E9C-101B-9397-08002B2CF9AE}" pid="4" name="NXPowerLiteVersion">
    <vt:lpwstr>D4.3.1</vt:lpwstr>
  </property>
</Properties>
</file>