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62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CE2F6A-17D2-4F7D-9A8D-3C30DE722F81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4CA0D4-C9A6-4D2B-9F55-7B2ED11184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490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4CA0D4-C9A6-4D2B-9F55-7B2ED111844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030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D6686-B4B6-4601-A637-D2993449F326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2CAF4-CA4F-4E66-A840-5F93FE4011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D6686-B4B6-4601-A637-D2993449F326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2CAF4-CA4F-4E66-A840-5F93FE40115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D6686-B4B6-4601-A637-D2993449F326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2CAF4-CA4F-4E66-A840-5F93FE4011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D6686-B4B6-4601-A637-D2993449F326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2CAF4-CA4F-4E66-A840-5F93FE40115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D6686-B4B6-4601-A637-D2993449F326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2CAF4-CA4F-4E66-A840-5F93FE4011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D6686-B4B6-4601-A637-D2993449F326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2CAF4-CA4F-4E66-A840-5F93FE4011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D6686-B4B6-4601-A637-D2993449F326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2CAF4-CA4F-4E66-A840-5F93FE4011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D6686-B4B6-4601-A637-D2993449F326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2CAF4-CA4F-4E66-A840-5F93FE40115A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D6686-B4B6-4601-A637-D2993449F326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2CAF4-CA4F-4E66-A840-5F93FE40115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D6686-B4B6-4601-A637-D2993449F326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2CAF4-CA4F-4E66-A840-5F93FE40115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D6686-B4B6-4601-A637-D2993449F326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2CAF4-CA4F-4E66-A840-5F93FE40115A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09D6686-B4B6-4601-A637-D2993449F326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562CAF4-CA4F-4E66-A840-5F93FE40115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histol.ru/tables/epithel.htm" TargetMode="External"/><Relationship Id="rId2" Type="http://schemas.openxmlformats.org/officeDocument/2006/relationships/hyperlink" Target="http://www.morphology.dp.ua/_mp3/connective1.php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blackGray">
          <a:xfrm>
            <a:off x="1547664" y="41564"/>
            <a:ext cx="5688631" cy="504056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МОУ «Школа №46 города Донецка»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1556792"/>
            <a:ext cx="7344816" cy="1008112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урока: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 животных и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88224" y="4653136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Подготовил: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биологии</a:t>
            </a: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Мицкан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В.В.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7904" y="6253281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Донецк - 2020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ÐÐ¾ÑÑÐ½Ð°Ñ ÑÐºÐ°Ð½Ñ ÑÑÐ¾ ÑÐ°Ð·Ð½Ð¾Ð²Ð¸Ð´Ð½Ð¾ÑÑÑ ÑÐ¿Ð¸ÑÐµÐ»Ð¸Ð°Ð»ÑÐ½Ð¾Ð¹ ÑÐºÐ°Ð½Ð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36" y="2687140"/>
            <a:ext cx="1991417" cy="1173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Ð£ÑÐ¾Ðº 3: Ð¢ÐºÐ°Ð½Ð¸ Ð¾ÑÐ³Ð°Ð½Ð¸Ð·Ð¼Ð° - 100urokov.r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304106" y="3861048"/>
            <a:ext cx="3450283" cy="1865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5259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2491" y="2044048"/>
            <a:ext cx="879199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Ткань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это система клеток и межклеточного вещества, объединенных общим происхождением, строением и выполняемыми функциями.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Строение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тканей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живых организмов изучает наука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гистология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(от греч.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histos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ткань +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logos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учение, наука) - наука о развитии, строении, функциях и реактивных свойствах клеток, тканей и органов животного организма. </a:t>
            </a:r>
          </a:p>
        </p:txBody>
      </p:sp>
    </p:spTree>
    <p:extLst>
      <p:ext uri="{BB962C8B-B14F-4D97-AF65-F5344CB8AC3E}">
        <p14:creationId xmlns:p14="http://schemas.microsoft.com/office/powerpoint/2010/main" val="82663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64068"/>
            <a:ext cx="8229600" cy="1252728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ЭПИТЕЛИАЛЬНОЙ ТКАНИ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2483768" y="1124744"/>
            <a:ext cx="720080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652120" y="980728"/>
            <a:ext cx="792088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259632" y="2179281"/>
            <a:ext cx="662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Покровный                                       Железистый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99592" y="2708419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окрывают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снаружи и изнутри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08104" y="2822059"/>
            <a:ext cx="2592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бразуют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секреторные отделы и выводные протоки экзокринных желез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6444208" y="2628237"/>
            <a:ext cx="0" cy="2272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1835696" y="2594779"/>
            <a:ext cx="0" cy="2272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339752" y="4293096"/>
            <a:ext cx="4104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СТРОЕНИЮ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>
            <a:off x="5508104" y="4869160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>
            <a:off x="2843808" y="4869160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439652" y="5445224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Однослойный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788024" y="5445224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ногослойный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157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0375" y="150889"/>
            <a:ext cx="7859216" cy="432048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№1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покровного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эпителия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2" descr="http://histol.ru/tables/epithe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http://histol.ru/tables/epithel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75" y="605772"/>
            <a:ext cx="5052591" cy="5877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364088" y="620688"/>
            <a:ext cx="3528392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- однослойный плоский эпителий 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 - однослойный кубический эпителий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- однослойный призматический однорядный эпителий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 - однослойный призматический многорядный эпителий: справа - каемчатый, в центре - обычный, слева -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реснитчастый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(мерцательный)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 - двухслойный кубический эпителий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 - двухслойный призматический эпителий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 - многослойный плоский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неороговевающий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эпителий: 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 1 - базальный слой 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 2 - шиповатый (промежуточный) слой 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 3 - поверхностный слой 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- многослойный плоский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ороговевающий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эпителий (эпидермис): 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 1 - базальный слой 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 2 - шиповатый слой 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 3 - зернистый слой 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 4 - блестящий слой 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 5 - роговой слой 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- переходный эпителий (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уротелий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 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 1 -базальные клетки 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 2 - покровные клетки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60367" y="6514311"/>
            <a:ext cx="3935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 взят с сайта: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http://histol.ru/tables/epithel.htm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0375" y="629861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Рис.1 Типы Э.Т.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164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23728" y="445314"/>
            <a:ext cx="56166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№2 Железистый эпителия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059832" y="1163984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87314"/>
            <a:ext cx="8848725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38033" y="4594864"/>
            <a:ext cx="82089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Железистый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эпителий образован секреторными клетками, у которых ядро, как правило, располагается в базальной части, а аппарат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Гольджи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эндоплазматический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ретикулум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апикальной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60367" y="6514311"/>
            <a:ext cx="3935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 взят с сайта: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http://histol.ru/tables/epithel.htm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89985" y="3827017"/>
            <a:ext cx="52277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№1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железистого эпителия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624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Соединительная ткань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1844824"/>
            <a:ext cx="77768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Костная ткань;</a:t>
            </a:r>
          </a:p>
          <a:p>
            <a:pPr marL="342900" indent="-342900">
              <a:buAutoNum type="arabicParenR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Кровь и лимфа;</a:t>
            </a:r>
          </a:p>
          <a:p>
            <a:pPr marL="342900" indent="-342900">
              <a:buAutoNum type="arabicParenR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Хрящевая;</a:t>
            </a:r>
          </a:p>
          <a:p>
            <a:pPr marL="342900" indent="-342900">
              <a:buAutoNum type="arabicParenR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Рыхлая волокнистая соединительная ткань;</a:t>
            </a:r>
          </a:p>
          <a:p>
            <a:pPr marL="342900" indent="-342900">
              <a:buAutoNum type="arabicParenR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Плотная рыхлая соединительная ткань.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04248" y="6138180"/>
            <a:ext cx="22322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Гис­то­ло­гия, эм­брио­ло­гия, ци­то­ло­гия / Под ред. Ю. И. Афа­нась­е­ва, Н. А. Юри­ной. 6-е изд. М., 2012.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528" y="3645024"/>
            <a:ext cx="85689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СОЕДИНИТЕЛЬНАЯ ТКАНЬ – это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ткань жи­вот­но­го ор­га­низ­ма, осо­бен­ность строе­ния ко­то­рой за­клю­ча­ет­ся в пре­об­ла­да­нии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меж­кле­точ­но­го ве­ще­ст­ва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раз­ви­ва­ет­ся из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ме­зен­хи­мы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уча­ст­ву­ет в фор­ми­ро­ва­нии стро­мы ор­га­нов, про­сло­ек ме­ж­ду тка­ня­ми в ор­га­нах, фор­ми­ру­ет дер­му ко­жи, фас­ции и кап­су­лы, су­хо­жи­лия и связ­ки, хря­щи и кос­ти.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ком­по­нен­ты С. т.: кол­ла­ге­но­вые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эла­стические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во­лок­на, аморф­ное (ос­нов­ное) ве­ще­ст­во, иг­раю­щее роль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ме­та­бо­лической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сре­ды, и кле­точ­ные эле­мен­ты, ко­то­рые соз­да­ют и под­дер­жи­ва­ют ко­ли­че­ст­вен­ное и ка­че­ст­вен­ное со­от­но­ше­ние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со­ста­ва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не­кле­точ­ных ком­по­нен­тов.</a:t>
            </a:r>
          </a:p>
        </p:txBody>
      </p:sp>
    </p:spTree>
    <p:extLst>
      <p:ext uri="{BB962C8B-B14F-4D97-AF65-F5344CB8AC3E}">
        <p14:creationId xmlns:p14="http://schemas.microsoft.com/office/powerpoint/2010/main" val="2089913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23728" y="188640"/>
            <a:ext cx="511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39944" y="2132856"/>
            <a:ext cx="8064503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 соединительная ткань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включает:</a:t>
            </a: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рыхлую волокнистую соединительную ткань;</a:t>
            </a: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плотную неоформленную соединительную ткань;</a:t>
            </a: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плотную оформленную соединительную ткань.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Соединительные ткани со специальными свойствами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включают:</a:t>
            </a: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ретикулярную ткань;</a:t>
            </a: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жировые ткани;</a:t>
            </a: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слизистую ткань.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Скелетные ткани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включают:</a:t>
            </a: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хрящевые ткани,</a:t>
            </a: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костные ткани,</a:t>
            </a: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 и дентин зуба.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868144" y="6293351"/>
            <a:ext cx="3096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 взят с сайта: </a:t>
            </a:r>
            <a:r>
              <a:rPr lang="en-GB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http://www.morphology.dp.ua/_mp3/connective1.php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225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Заполните таблицу №2, используя учебник параграф №6 (Пасечник В.В. 8 класс)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621993"/>
              </p:ext>
            </p:extLst>
          </p:nvPr>
        </p:nvGraphicFramePr>
        <p:xfrm>
          <a:off x="251520" y="2132856"/>
          <a:ext cx="8640960" cy="38674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0"/>
                <a:gridCol w="2160240"/>
                <a:gridCol w="2304256"/>
                <a:gridCol w="2016224"/>
              </a:tblGrid>
              <a:tr h="6912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ТКАНИ И ИХ ВИДЫ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СТРОЕНИЕ ТКАНИ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МЕСТОНАХОЖДЕНИЕ В ОРГАНИЗМЕ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ФУНКЦИИ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912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Соединительная: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Плотная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волокнистая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Рыхлая волокнистая</a:t>
                      </a:r>
                      <a:endParaRPr lang="ru-RU" sz="1400" dirty="0" smtClean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9127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Хрящевая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9127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Костная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9127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Кровь и лимфа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9728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1440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Мышечная ткань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1700808"/>
            <a:ext cx="79208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Мышечные ткани можно разделить на 3 вида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AutoNum type="arabicParenR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поперечнополосатую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скелетную мышечную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ткань; </a:t>
            </a:r>
          </a:p>
          <a:p>
            <a:pPr marL="342900" indent="-342900">
              <a:buAutoNum type="arabicParenR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поперечнополосатую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сердечную мышечную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ткань;</a:t>
            </a:r>
          </a:p>
          <a:p>
            <a:pPr marL="342900" indent="-342900">
              <a:buAutoNum type="arabicParenR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гладкую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мышечную ткань (включая сюда мышечную ткань внутренних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сосудов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радужки).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759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88840"/>
            <a:ext cx="3952875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19672" y="776532"/>
            <a:ext cx="64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Поперечнополосатая скелетная мышечная ткань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5589290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Рис.2 Срез языка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(По С. Л. Кузнецову)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04395" y="1988840"/>
            <a:ext cx="46880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Продольно срезанные пучки мышечных волокон;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Поперечно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срезанные пучки мышечных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волокон;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Прослойки рыхлой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Ткани, между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мыш.волокнами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Прослойки рыхлой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соед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Ткани,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пучками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мыш.волокон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015" y="4498097"/>
            <a:ext cx="2586385" cy="1432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863926" y="5958622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Рис.3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Саркомер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(чередование темных и светлых полос)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436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95500"/>
            <a:ext cx="4231696" cy="306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4"/>
          <p:cNvSpPr txBox="1">
            <a:spLocks noGrp="1"/>
          </p:cNvSpPr>
          <p:nvPr>
            <p:ph type="title"/>
          </p:nvPr>
        </p:nvSpPr>
        <p:spPr>
          <a:xfrm>
            <a:off x="457200" y="733859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Поперечнополосатая сердечная мышечная ткань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5373216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Рис.4 Регенерация ПСМТ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44008" y="2276872"/>
            <a:ext cx="449999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Поперечная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исчерченность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функциональных волокнах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мискарда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Вставочные диски: имеют вид темных полос и разделяют функциональные волокна на отдельные клетки-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кардиомиоциты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клетке – ядра занимают центральное положение.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03186" y="6381328"/>
            <a:ext cx="676875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Атлас по гистологии, цитологии и эмбриологии/ С.Л. Кузнецов, Н.Н.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Мушкамбаров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В.Л.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Горячкин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М.: Медицинское информационное агентство, 2002. – 374 с.: ил.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6336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xfrm>
            <a:off x="457200" y="733859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Гладкая мышечная ткань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12776"/>
            <a:ext cx="4248472" cy="3076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413330"/>
            <a:ext cx="4035896" cy="3076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98789" y="4485254"/>
            <a:ext cx="633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4-5 ГМТ – тонкой кишки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- малое, Б - большое увеличение.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– продольно 2 – поперечно срезанные пучки гладких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миоцитов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3 – ядра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миоцитов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63888" y="3942559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00392" y="3938091"/>
            <a:ext cx="523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03186" y="6381328"/>
            <a:ext cx="676875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Атлас по гистологии, цитологии и эмбриологии/ С.Л. Кузнецов, Н.Н.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Мушкамбаров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В.Л.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Горячкин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М.: Медицинское информационное агентство, 2002. – 374 с.: ил.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4270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332656"/>
            <a:ext cx="72728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Заполните таблицу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№3 Мышечная ткань</a:t>
            </a:r>
            <a:endParaRPr lang="ru-RU" sz="2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4851159"/>
              </p:ext>
            </p:extLst>
          </p:nvPr>
        </p:nvGraphicFramePr>
        <p:xfrm>
          <a:off x="251520" y="1556791"/>
          <a:ext cx="8568951" cy="49894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38971"/>
                <a:gridCol w="2474581"/>
                <a:gridCol w="1971141"/>
                <a:gridCol w="2184258"/>
              </a:tblGrid>
              <a:tr h="6044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ТКАНИ И ИХ ВИДЫ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СТРОЕНИЕ ТКАНИ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МЕСТОНАХОЖДЕНИЕ В ОРГАНИЗМЕ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ФУНКЦИИ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14964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Мышечные: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Поперечно-полосатая скелетная, сердечная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Многоядерные клетки цилиндрической формы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10 см длины, исчерченные поперечными полосами.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Скелетные мышцы, сердечная мышца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Произвольное движение тела и его частей, мимика лица, речь. Непроизвольные сокращения сердечной мышцы.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53156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Гладкая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Одноядерные клетки до 0,5 мм длины с заострёнными концами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Стенки пищеварительного канала, кровеносных и лимфатических сосудов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Непроизвольные сокращения стенок внутренних органов. Поднятие волос на коже.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7643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49838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Нервная ткань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0" y="2564904"/>
            <a:ext cx="4572268" cy="289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5460901"/>
            <a:ext cx="71287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Рис. 6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Нейроцит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спинного мозга 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мультиполярный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– ядро; 2 –дендриты; 3 – аксон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– большое Б – малое увеличение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968" y="2568833"/>
            <a:ext cx="4334095" cy="2892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89961" y="509156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8388424" y="502655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8032" y="854558"/>
            <a:ext cx="8532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Нервная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ткань является основной среди тех тканей, которые формируют нервную систему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 – клетки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двух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типов: Нервные-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нейроциты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или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нейроны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глиальные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глиоциты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или нейроглия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403186" y="6381328"/>
            <a:ext cx="676875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Атлас по гистологии, цитологии и эмбриологии/ С.Л. Кузнецов, Н.Н.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Мушкамбаров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В.Л.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Горячкин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М.: Медицинское информационное агентство, 2002. – 374 с.: ил.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34117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282360"/>
          </a:xfrm>
        </p:spPr>
        <p:txBody>
          <a:bodyPr>
            <a:normAutofit fontScale="90000"/>
          </a:bodyPr>
          <a:lstStyle/>
          <a:p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</a:t>
            </a:r>
            <a:endParaRPr lang="ru-RU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1268760"/>
            <a:ext cx="62646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Рецепция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Возбуждение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торможение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Проведение возбуждения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 Передача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63480" y="6381328"/>
            <a:ext cx="468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 взят с сайта: </a:t>
            </a:r>
            <a:r>
              <a:rPr lang="en-GB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https://nsau.edu.ru/images/vetfac/images/ebooks/histology/histology/r4/t12.html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83768" y="2429009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передачи сигнала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7510" y="3096106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Прямой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объектом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Непрямое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воздействие через кровь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64334" y="3645024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Глия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520" y="4283234"/>
            <a:ext cx="38164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Глиальные клетки обеспечивают деятельность нейронов, играя вспомогательную роль -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опорную,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трофическую,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барьерную и защитную.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60032" y="4283234"/>
            <a:ext cx="38164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Секреторная функция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того, некоторые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глиоциты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выполняют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секреторную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функцию, образуя жидкость (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ликвор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которая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заполняет спинномозговой канал и желудочки мозга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262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42637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Закрепление знаний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844824"/>
            <a:ext cx="777686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ткань?</a:t>
            </a:r>
          </a:p>
          <a:p>
            <a:pPr marL="342900" indent="-342900">
              <a:buAutoNum type="arabicParenR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выделяют группы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тканей?</a:t>
            </a:r>
          </a:p>
          <a:p>
            <a:pPr marL="342900" indent="-342900">
              <a:buAutoNum type="arabicParenR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образована эпителиальная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ткань?</a:t>
            </a:r>
          </a:p>
          <a:p>
            <a:pPr marL="342900" indent="-342900">
              <a:buAutoNum type="arabicParenR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характерны для эпителиальной ткани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buAutoNum type="arabicParenR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соединительной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ткани?</a:t>
            </a:r>
          </a:p>
          <a:p>
            <a:pPr marL="342900" indent="-342900">
              <a:buAutoNum type="arabicParenR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такое межклеточное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вещество?</a:t>
            </a:r>
          </a:p>
          <a:p>
            <a:pPr marL="342900" indent="-342900">
              <a:buAutoNum type="arabicParenR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характерны для гладкой мышечной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ткани?</a:t>
            </a:r>
          </a:p>
          <a:p>
            <a:pPr marL="342900" indent="-342900">
              <a:buAutoNum type="arabicParenR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строения отличают поперечно-полосатую мышечную ткань от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сердечной?</a:t>
            </a:r>
          </a:p>
          <a:p>
            <a:pPr marL="342900" indent="-342900">
              <a:buAutoNum type="arabicParenR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нейрон?</a:t>
            </a:r>
          </a:p>
          <a:p>
            <a:pPr marL="342900" indent="-342900">
              <a:buAutoNum type="arabicParenR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устроен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нейрон?</a:t>
            </a:r>
          </a:p>
          <a:p>
            <a:pPr marL="342900" indent="-342900">
              <a:buAutoNum type="arabicParenR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Каковы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нейроглии?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18557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2204864"/>
            <a:ext cx="64087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Прочитать параграф №6. Отвечать на вопросы в конце (устно).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Выучить конспект урока.</a:t>
            </a:r>
          </a:p>
        </p:txBody>
      </p:sp>
    </p:spTree>
    <p:extLst>
      <p:ext uri="{BB962C8B-B14F-4D97-AF65-F5344CB8AC3E}">
        <p14:creationId xmlns:p14="http://schemas.microsoft.com/office/powerpoint/2010/main" val="14129886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2564904"/>
            <a:ext cx="734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внимание!!!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3918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5656" y="764704"/>
            <a:ext cx="6624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использованной литературы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2420888"/>
            <a:ext cx="86409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Учебники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Гис­то­ло­гия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эм­брио­ло­гия, ци­то­ло­гия / Под ред. Ю. И. Афа­нась­е­ва, Н. А. Юри­ной. 6-е изд. М., 2012.</a:t>
            </a:r>
          </a:p>
          <a:p>
            <a:pPr lvl="1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Атлас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гистологии, цитологии и эмбриологии/ С.Л. Кузнецов, Н.Н.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Мушкамбаров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В.Л.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Горячкин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М.: Медицинское информационное агентство, 2002. – 374 с.: ил.</a:t>
            </a:r>
          </a:p>
          <a:p>
            <a:pPr lvl="1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Биология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8 класс : учеб.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учреждений / В. В. Пасечник, А. А. Каменский, Г. Г. Швецов ; под ред. В. В. Пасечника ; Рос. акад. наук, Рос. акад. образования, 2010. — 255 с.: ил. — (Академический школьный учебник) (Линия жизни). — ISBN 978-5-09-018548-6.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Электронные ресурсы (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сайты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1) </a:t>
            </a:r>
            <a:r>
              <a:rPr lang="en-GB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en-GB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GB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morphology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GB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dp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GB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ua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/_</a:t>
            </a:r>
            <a:r>
              <a:rPr lang="en-GB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mp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3/</a:t>
            </a:r>
            <a:r>
              <a:rPr lang="en-GB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connective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1.</a:t>
            </a:r>
            <a:r>
              <a:rPr lang="en-GB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php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2) </a:t>
            </a:r>
            <a:r>
              <a:rPr lang="en-GB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</a:t>
            </a:r>
            <a:r>
              <a:rPr lang="en-GB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histol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GB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ru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r>
              <a:rPr lang="en-GB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tables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r>
              <a:rPr lang="en-GB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epithel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GB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htm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https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://nsau.edu.ru/images/vetfac/images/ebooks/histology/histology/r4/t12.html</a:t>
            </a:r>
          </a:p>
        </p:txBody>
      </p:sp>
    </p:spTree>
    <p:extLst>
      <p:ext uri="{BB962C8B-B14F-4D97-AF65-F5344CB8AC3E}">
        <p14:creationId xmlns:p14="http://schemas.microsoft.com/office/powerpoint/2010/main" val="8397219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291</TotalTime>
  <Words>740</Words>
  <Application>Microsoft Office PowerPoint</Application>
  <PresentationFormat>Экран (4:3)</PresentationFormat>
  <Paragraphs>159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Волна</vt:lpstr>
      <vt:lpstr>МОУ «Школа №46 города Донецка»</vt:lpstr>
      <vt:lpstr>Презентация PowerPoint</vt:lpstr>
      <vt:lpstr>КЛАССИФИКАЦИЯ ЭПИТЕЛИАЛЬНОЙ ТКАНИ</vt:lpstr>
      <vt:lpstr>Таблица №1 Классификация покровного эпителия</vt:lpstr>
      <vt:lpstr>Презентация PowerPoint</vt:lpstr>
      <vt:lpstr>Соединительная ткань</vt:lpstr>
      <vt:lpstr>Презентация PowerPoint</vt:lpstr>
      <vt:lpstr>Заполните таблицу №2, используя учебник параграф №6 (Пасечник В.В. 8 класс)</vt:lpstr>
      <vt:lpstr>Мышечная ткань</vt:lpstr>
      <vt:lpstr>Презентация PowerPoint</vt:lpstr>
      <vt:lpstr>Поперечнополосатая сердечная мышечная ткань</vt:lpstr>
      <vt:lpstr>Гладкая мышечная ткань</vt:lpstr>
      <vt:lpstr>Презентация PowerPoint</vt:lpstr>
      <vt:lpstr>Нервная ткань</vt:lpstr>
      <vt:lpstr>Функции</vt:lpstr>
      <vt:lpstr>Закрепление знаний</vt:lpstr>
      <vt:lpstr>Домашнее задание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МОУ «Школа №46 города Донецка»</dc:title>
  <dc:creator>VLAD</dc:creator>
  <cp:lastModifiedBy>VLAD</cp:lastModifiedBy>
  <cp:revision>28</cp:revision>
  <dcterms:created xsi:type="dcterms:W3CDTF">2020-08-22T16:08:00Z</dcterms:created>
  <dcterms:modified xsi:type="dcterms:W3CDTF">2020-09-14T18:31:38Z</dcterms:modified>
</cp:coreProperties>
</file>