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7" r:id="rId4"/>
    <p:sldId id="266" r:id="rId5"/>
    <p:sldId id="270" r:id="rId6"/>
    <p:sldId id="271" r:id="rId7"/>
    <p:sldId id="268" r:id="rId8"/>
    <p:sldId id="272" r:id="rId9"/>
    <p:sldId id="269" r:id="rId10"/>
    <p:sldId id="26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10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88E6-2FB0-4621-A42B-7CE4434F5503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74050-AB43-4F8B-A2C4-79D8EB6E9B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88E6-2FB0-4621-A42B-7CE4434F5503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74050-AB43-4F8B-A2C4-79D8EB6E9B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88E6-2FB0-4621-A42B-7CE4434F5503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74050-AB43-4F8B-A2C4-79D8EB6E9B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88E6-2FB0-4621-A42B-7CE4434F5503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74050-AB43-4F8B-A2C4-79D8EB6E9B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88E6-2FB0-4621-A42B-7CE4434F5503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74050-AB43-4F8B-A2C4-79D8EB6E9B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88E6-2FB0-4621-A42B-7CE4434F5503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74050-AB43-4F8B-A2C4-79D8EB6E9B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88E6-2FB0-4621-A42B-7CE4434F5503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74050-AB43-4F8B-A2C4-79D8EB6E9B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88E6-2FB0-4621-A42B-7CE4434F5503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74050-AB43-4F8B-A2C4-79D8EB6E9B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88E6-2FB0-4621-A42B-7CE4434F5503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74050-AB43-4F8B-A2C4-79D8EB6E9B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88E6-2FB0-4621-A42B-7CE4434F5503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74050-AB43-4F8B-A2C4-79D8EB6E9B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88E6-2FB0-4621-A42B-7CE4434F5503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74050-AB43-4F8B-A2C4-79D8EB6E9B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288E6-2FB0-4621-A42B-7CE4434F5503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74050-AB43-4F8B-A2C4-79D8EB6E9B8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.png"/><Relationship Id="rId7" Type="http://schemas.openxmlformats.org/officeDocument/2006/relationships/slide" Target="slide8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slide" Target="slide3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slide" Target="slide3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Рисунок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0" y="0"/>
            <a:ext cx="9127859" cy="6858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2844" y="214290"/>
            <a:ext cx="5662211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B0F0"/>
                </a:solidFill>
                <a:latin typeface="Comic Sans MS" pitchFamily="66" charset="0"/>
              </a:rPr>
              <a:t>Путешествие по станциям</a:t>
            </a:r>
            <a:endParaRPr lang="ru-RU" sz="4200" b="1" dirty="0">
              <a:ln>
                <a:solidFill>
                  <a:schemeClr val="bg1"/>
                </a:solidFill>
              </a:ln>
              <a:solidFill>
                <a:srgbClr val="0099FF"/>
              </a:solidFill>
              <a:latin typeface="Comic Sans MS" pitchFamily="66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446" y="2643182"/>
            <a:ext cx="382530" cy="3691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04820">
            <a:off x="5719073" y="404150"/>
            <a:ext cx="457488" cy="60363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28" y="1571612"/>
            <a:ext cx="470785" cy="597534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214282" y="1714488"/>
            <a:ext cx="7500990" cy="150019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урок – игра по теме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«Умножение и деление натуральных чисел»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27859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4282" y="500042"/>
            <a:ext cx="85725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B0F0"/>
                </a:solidFill>
                <a:latin typeface="Comic Sans MS" pitchFamily="66" charset="0"/>
              </a:rPr>
              <a:t>УСТНЫЙ СЧЕТ</a:t>
            </a:r>
            <a:endParaRPr lang="ru-RU" sz="4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1142985"/>
            <a:ext cx="164307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24-19</a:t>
            </a:r>
            <a:endParaRPr lang="ru-RU" sz="4000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     *8</a:t>
            </a:r>
          </a:p>
          <a:p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   </a:t>
            </a:r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+22</a:t>
            </a:r>
            <a:endParaRPr lang="ru-RU" sz="4000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   -17</a:t>
            </a:r>
          </a:p>
          <a:p>
            <a:r>
              <a:rPr lang="ru-RU" sz="4000" u="sng" dirty="0" smtClean="0">
                <a:solidFill>
                  <a:srgbClr val="7030A0"/>
                </a:solidFill>
                <a:latin typeface="Comic Sans MS" pitchFamily="66" charset="0"/>
              </a:rPr>
              <a:t>     :9</a:t>
            </a:r>
          </a:p>
          <a:p>
            <a:endParaRPr lang="ru-RU" sz="4000" b="1" dirty="0">
              <a:solidFill>
                <a:srgbClr val="7030A0"/>
              </a:solidFill>
              <a:latin typeface="Comic Sans MS" pitchFamily="66" charset="0"/>
            </a:endParaRPr>
          </a:p>
          <a:p>
            <a:endParaRPr lang="ru-RU" sz="4000" dirty="0">
              <a:latin typeface="Comic Sans MS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928794" y="2000240"/>
            <a:ext cx="185738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42-33</a:t>
            </a:r>
          </a:p>
          <a:p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    </a:t>
            </a:r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*6</a:t>
            </a:r>
          </a:p>
          <a:p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    </a:t>
            </a:r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 +27</a:t>
            </a:r>
            <a:endParaRPr lang="ru-RU" sz="4000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      -9</a:t>
            </a:r>
          </a:p>
          <a:p>
            <a:r>
              <a:rPr lang="ru-RU" sz="4000" u="sng" dirty="0" smtClean="0">
                <a:solidFill>
                  <a:srgbClr val="7030A0"/>
                </a:solidFill>
                <a:latin typeface="Comic Sans MS" pitchFamily="66" charset="0"/>
              </a:rPr>
              <a:t>      :8</a:t>
            </a:r>
            <a:endParaRPr lang="ru-RU" sz="4000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857620" y="2428868"/>
            <a:ext cx="171451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57-49</a:t>
            </a:r>
          </a:p>
          <a:p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     *7</a:t>
            </a:r>
          </a:p>
          <a:p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   </a:t>
            </a:r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 +</a:t>
            </a:r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14</a:t>
            </a:r>
          </a:p>
          <a:p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    -28</a:t>
            </a:r>
          </a:p>
          <a:p>
            <a:r>
              <a:rPr lang="ru-RU" sz="4000" u="sng" dirty="0" smtClean="0">
                <a:solidFill>
                  <a:srgbClr val="7030A0"/>
                </a:solidFill>
                <a:latin typeface="Comic Sans MS" pitchFamily="66" charset="0"/>
              </a:rPr>
              <a:t>      :7</a:t>
            </a:r>
            <a:endParaRPr lang="ru-RU" sz="4000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500694" y="3000372"/>
            <a:ext cx="192882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66-59</a:t>
            </a:r>
          </a:p>
          <a:p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     *7</a:t>
            </a:r>
          </a:p>
          <a:p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   </a:t>
            </a:r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 +</a:t>
            </a:r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17</a:t>
            </a:r>
          </a:p>
          <a:p>
            <a:r>
              <a:rPr lang="ru-RU" sz="4000" dirty="0" smtClean="0">
                <a:solidFill>
                  <a:srgbClr val="7030A0"/>
                </a:solidFill>
                <a:latin typeface="Comic Sans MS" pitchFamily="66" charset="0"/>
              </a:rPr>
              <a:t>    -38</a:t>
            </a:r>
          </a:p>
          <a:p>
            <a:r>
              <a:rPr lang="ru-RU" sz="4000" u="sng" dirty="0" smtClean="0">
                <a:solidFill>
                  <a:srgbClr val="7030A0"/>
                </a:solidFill>
                <a:latin typeface="Comic Sans MS" pitchFamily="66" charset="0"/>
              </a:rPr>
              <a:t>    </a:t>
            </a:r>
            <a:r>
              <a:rPr lang="ru-RU" sz="4000" u="sng" dirty="0" smtClean="0">
                <a:solidFill>
                  <a:srgbClr val="7030A0"/>
                </a:solidFill>
                <a:latin typeface="Comic Sans MS" pitchFamily="66" charset="0"/>
              </a:rPr>
              <a:t>  </a:t>
            </a:r>
            <a:r>
              <a:rPr lang="ru-RU" sz="4000" u="sng" dirty="0" smtClean="0">
                <a:solidFill>
                  <a:srgbClr val="7030A0"/>
                </a:solidFill>
                <a:latin typeface="Comic Sans MS" pitchFamily="66" charset="0"/>
              </a:rPr>
              <a:t>:4</a:t>
            </a:r>
            <a:endParaRPr lang="ru-RU" sz="4000" u="sng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24" name="Рисунок 23" descr="mario_PNG5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12" y="104588"/>
            <a:ext cx="2357454" cy="2967222"/>
          </a:xfrm>
          <a:prstGeom prst="rect">
            <a:avLst/>
          </a:prstGeom>
        </p:spPr>
      </p:pic>
      <p:grpSp>
        <p:nvGrpSpPr>
          <p:cNvPr id="27" name="Группа 26"/>
          <p:cNvGrpSpPr/>
          <p:nvPr/>
        </p:nvGrpSpPr>
        <p:grpSpPr>
          <a:xfrm>
            <a:off x="428596" y="4429132"/>
            <a:ext cx="1214446" cy="1000132"/>
            <a:chOff x="428596" y="4429132"/>
            <a:chExt cx="1214446" cy="1000132"/>
          </a:xfrm>
        </p:grpSpPr>
        <p:sp>
          <p:nvSpPr>
            <p:cNvPr id="25" name="Облако 24"/>
            <p:cNvSpPr/>
            <p:nvPr/>
          </p:nvSpPr>
          <p:spPr>
            <a:xfrm>
              <a:off x="428596" y="4429132"/>
              <a:ext cx="1214446" cy="1000132"/>
            </a:xfrm>
            <a:prstGeom prst="cloud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14348" y="4643446"/>
              <a:ext cx="6429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 smtClean="0">
                  <a:solidFill>
                    <a:srgbClr val="C00000"/>
                  </a:solidFill>
                  <a:latin typeface="Comic Sans MS" pitchFamily="66" charset="0"/>
                </a:rPr>
                <a:t>5</a:t>
              </a:r>
              <a:endParaRPr lang="ru-RU" sz="4000" dirty="0">
                <a:solidFill>
                  <a:srgbClr val="C00000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2214546" y="5214950"/>
            <a:ext cx="1214446" cy="1000132"/>
            <a:chOff x="428596" y="4429132"/>
            <a:chExt cx="1214446" cy="1000132"/>
          </a:xfrm>
        </p:grpSpPr>
        <p:sp>
          <p:nvSpPr>
            <p:cNvPr id="29" name="Облако 28"/>
            <p:cNvSpPr/>
            <p:nvPr/>
          </p:nvSpPr>
          <p:spPr>
            <a:xfrm>
              <a:off x="428596" y="4429132"/>
              <a:ext cx="1214446" cy="1000132"/>
            </a:xfrm>
            <a:prstGeom prst="cloud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14348" y="4643446"/>
              <a:ext cx="6429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 smtClean="0">
                  <a:solidFill>
                    <a:srgbClr val="C00000"/>
                  </a:solidFill>
                  <a:latin typeface="Comic Sans MS" pitchFamily="66" charset="0"/>
                </a:rPr>
                <a:t>9</a:t>
              </a:r>
              <a:endParaRPr lang="ru-RU" sz="4000" dirty="0">
                <a:solidFill>
                  <a:srgbClr val="C00000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3929058" y="5715016"/>
            <a:ext cx="1214446" cy="1000132"/>
            <a:chOff x="428596" y="4429132"/>
            <a:chExt cx="1214446" cy="1000132"/>
          </a:xfrm>
        </p:grpSpPr>
        <p:sp>
          <p:nvSpPr>
            <p:cNvPr id="32" name="Облако 31"/>
            <p:cNvSpPr/>
            <p:nvPr/>
          </p:nvSpPr>
          <p:spPr>
            <a:xfrm>
              <a:off x="428596" y="4429132"/>
              <a:ext cx="1214446" cy="1000132"/>
            </a:xfrm>
            <a:prstGeom prst="cloud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14348" y="4643446"/>
              <a:ext cx="6429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 smtClean="0">
                  <a:solidFill>
                    <a:srgbClr val="C00000"/>
                  </a:solidFill>
                  <a:latin typeface="Comic Sans MS" pitchFamily="66" charset="0"/>
                </a:rPr>
                <a:t>6</a:t>
              </a:r>
              <a:endParaRPr lang="ru-RU" sz="4000" dirty="0">
                <a:solidFill>
                  <a:srgbClr val="C00000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7000892" y="5715016"/>
            <a:ext cx="1214446" cy="1000132"/>
            <a:chOff x="428596" y="4429132"/>
            <a:chExt cx="1214446" cy="1000132"/>
          </a:xfrm>
        </p:grpSpPr>
        <p:sp>
          <p:nvSpPr>
            <p:cNvPr id="35" name="Облако 34"/>
            <p:cNvSpPr/>
            <p:nvPr/>
          </p:nvSpPr>
          <p:spPr>
            <a:xfrm>
              <a:off x="428596" y="4429132"/>
              <a:ext cx="1214446" cy="1000132"/>
            </a:xfrm>
            <a:prstGeom prst="cloud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14348" y="4643446"/>
              <a:ext cx="6429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 smtClean="0">
                  <a:solidFill>
                    <a:srgbClr val="C00000"/>
                  </a:solidFill>
                  <a:latin typeface="Comic Sans MS" pitchFamily="66" charset="0"/>
                </a:rPr>
                <a:t>7</a:t>
              </a:r>
              <a:endParaRPr lang="ru-RU" sz="4000" dirty="0">
                <a:solidFill>
                  <a:srgbClr val="C00000"/>
                </a:solidFill>
                <a:latin typeface="Comic Sans MS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2016 школа\2018-2019\5 класс факультатив\транспортир\Рисунок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56" y="0"/>
            <a:ext cx="913994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7158" y="500042"/>
            <a:ext cx="73581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B0F0"/>
                </a:solidFill>
                <a:latin typeface="Comic Sans MS" pitchFamily="66" charset="0"/>
              </a:rPr>
              <a:t>МАРШРУТНАЯ КАРТА</a:t>
            </a:r>
            <a:endParaRPr lang="ru-RU" sz="4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poezd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857232"/>
            <a:ext cx="7858148" cy="1604063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 rot="5400000">
            <a:off x="1643042" y="2643182"/>
            <a:ext cx="857256" cy="7143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3071802" y="2643182"/>
            <a:ext cx="857256" cy="7143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6200000" flipH="1">
            <a:off x="4929190" y="2857496"/>
            <a:ext cx="928694" cy="3571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6572264" y="2571744"/>
            <a:ext cx="857256" cy="8572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>
            <a:off x="214282" y="3500438"/>
            <a:ext cx="1857388" cy="1143008"/>
            <a:chOff x="214282" y="3500438"/>
            <a:chExt cx="1857388" cy="1143008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214282" y="3500438"/>
              <a:ext cx="1857388" cy="1143008"/>
            </a:xfrm>
            <a:prstGeom prst="round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57158" y="3786190"/>
              <a:ext cx="15716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00B050"/>
                  </a:solidFill>
                  <a:latin typeface="Comic Sans MS" pitchFamily="66" charset="0"/>
                  <a:hlinkClick r:id="rId4" action="ppaction://hlinksldjump"/>
                </a:rPr>
                <a:t>Станция</a:t>
              </a:r>
              <a:endParaRPr lang="ru-RU" sz="2000" b="1" dirty="0" smtClean="0">
                <a:solidFill>
                  <a:srgbClr val="00B050"/>
                </a:solidFill>
                <a:latin typeface="Comic Sans MS" pitchFamily="66" charset="0"/>
              </a:endParaRPr>
            </a:p>
            <a:p>
              <a:pPr algn="ctr"/>
              <a:r>
                <a:rPr lang="ru-RU" sz="2000" b="1" dirty="0" smtClean="0">
                  <a:solidFill>
                    <a:srgbClr val="00B050"/>
                  </a:solidFill>
                  <a:latin typeface="Comic Sans MS" pitchFamily="66" charset="0"/>
                </a:rPr>
                <a:t>«Ребус»</a:t>
              </a:r>
              <a:endParaRPr lang="ru-RU" sz="2000" b="1" dirty="0">
                <a:solidFill>
                  <a:srgbClr val="00B050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2285984" y="3500438"/>
            <a:ext cx="2000264" cy="1143008"/>
            <a:chOff x="2285984" y="3500438"/>
            <a:chExt cx="2000264" cy="1143008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2285984" y="3500438"/>
              <a:ext cx="2000264" cy="1143008"/>
            </a:xfrm>
            <a:prstGeom prst="round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428860" y="3786190"/>
              <a:ext cx="17859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00B050"/>
                  </a:solidFill>
                  <a:latin typeface="Comic Sans MS" pitchFamily="66" charset="0"/>
                  <a:hlinkClick r:id="rId5" action="ppaction://hlinksldjump"/>
                </a:rPr>
                <a:t>Станция</a:t>
              </a:r>
              <a:endParaRPr lang="ru-RU" sz="2000" b="1" dirty="0" smtClean="0">
                <a:solidFill>
                  <a:srgbClr val="00B050"/>
                </a:solidFill>
                <a:latin typeface="Comic Sans MS" pitchFamily="66" charset="0"/>
              </a:endParaRPr>
            </a:p>
            <a:p>
              <a:pPr algn="ctr"/>
              <a:r>
                <a:rPr lang="ru-RU" sz="2000" b="1" dirty="0" smtClean="0">
                  <a:solidFill>
                    <a:srgbClr val="00B050"/>
                  </a:solidFill>
                  <a:latin typeface="Comic Sans MS" pitchFamily="66" charset="0"/>
                </a:rPr>
                <a:t>«Кроссворд»</a:t>
              </a:r>
              <a:endParaRPr lang="ru-RU" sz="2000" b="1" dirty="0">
                <a:solidFill>
                  <a:srgbClr val="00B050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4500562" y="3500438"/>
            <a:ext cx="2286016" cy="1143008"/>
            <a:chOff x="4500562" y="3500438"/>
            <a:chExt cx="2071702" cy="1143008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4500562" y="3500438"/>
              <a:ext cx="2071702" cy="1143008"/>
            </a:xfrm>
            <a:prstGeom prst="round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00562" y="3786190"/>
              <a:ext cx="207170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00B050"/>
                  </a:solidFill>
                  <a:latin typeface="Comic Sans MS" pitchFamily="66" charset="0"/>
                  <a:hlinkClick r:id="rId6" action="ppaction://hlinksldjump"/>
                </a:rPr>
                <a:t>Станция</a:t>
              </a:r>
              <a:endParaRPr lang="ru-RU" sz="2000" b="1" dirty="0" smtClean="0">
                <a:solidFill>
                  <a:srgbClr val="00B050"/>
                </a:solidFill>
                <a:latin typeface="Comic Sans MS" pitchFamily="66" charset="0"/>
              </a:endParaRPr>
            </a:p>
            <a:p>
              <a:pPr algn="ctr"/>
              <a:r>
                <a:rPr lang="ru-RU" sz="2000" b="1" dirty="0" smtClean="0">
                  <a:solidFill>
                    <a:srgbClr val="00B050"/>
                  </a:solidFill>
                  <a:latin typeface="Comic Sans MS" pitchFamily="66" charset="0"/>
                </a:rPr>
                <a:t>«Вычислители»</a:t>
              </a:r>
              <a:endParaRPr lang="ru-RU" sz="2000" b="1" dirty="0">
                <a:solidFill>
                  <a:srgbClr val="00B050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6786578" y="3500438"/>
            <a:ext cx="2071702" cy="1143008"/>
            <a:chOff x="6786578" y="3500438"/>
            <a:chExt cx="2071702" cy="1143008"/>
          </a:xfrm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6929454" y="3500438"/>
              <a:ext cx="1857388" cy="1143008"/>
            </a:xfrm>
            <a:prstGeom prst="round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786578" y="3786190"/>
              <a:ext cx="207170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7030A0"/>
                  </a:solidFill>
                  <a:latin typeface="Comic Sans MS" pitchFamily="66" charset="0"/>
                  <a:hlinkClick r:id="rId7" action="ppaction://hlinksldjump"/>
                </a:rPr>
                <a:t>Станция</a:t>
              </a:r>
              <a:endParaRPr lang="ru-RU" sz="2000" b="1" dirty="0" smtClean="0">
                <a:solidFill>
                  <a:srgbClr val="7030A0"/>
                </a:solidFill>
                <a:latin typeface="Comic Sans MS" pitchFamily="66" charset="0"/>
              </a:endParaRPr>
            </a:p>
            <a:p>
              <a:pPr algn="ctr"/>
              <a:r>
                <a:rPr lang="ru-RU" sz="2000" b="1" dirty="0" smtClean="0">
                  <a:solidFill>
                    <a:srgbClr val="00B050"/>
                  </a:solidFill>
                  <a:latin typeface="Comic Sans MS" pitchFamily="66" charset="0"/>
                </a:rPr>
                <a:t>«Движение»</a:t>
              </a:r>
              <a:endParaRPr lang="ru-RU" sz="2000" b="1" dirty="0">
                <a:solidFill>
                  <a:srgbClr val="00B050"/>
                </a:solidFill>
                <a:latin typeface="Comic Sans MS" pitchFamily="66" charset="0"/>
              </a:endParaRPr>
            </a:p>
          </p:txBody>
        </p:sp>
      </p:grpSp>
      <p:pic>
        <p:nvPicPr>
          <p:cNvPr id="29" name="Рисунок 28" descr="image156448291.png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7554" y="4786322"/>
            <a:ext cx="1933565" cy="18404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2016 школа\2018-2019\5 класс факультатив\транспортир\Рисунок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28" y="0"/>
            <a:ext cx="913994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14414" y="571480"/>
            <a:ext cx="650085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400" b="1" dirty="0" smtClean="0">
                <a:solidFill>
                  <a:srgbClr val="00B0F0"/>
                </a:solidFill>
                <a:latin typeface="Comic Sans MS" pitchFamily="66" charset="0"/>
              </a:rPr>
              <a:t>СТАНЦИЯ «РЕБУС»</a:t>
            </a:r>
            <a:endParaRPr lang="ru-RU" sz="44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030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" name="Рисунок 26" descr="2b3a9524170b4e78c239aa189aac916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428604"/>
            <a:ext cx="1785918" cy="3617050"/>
          </a:xfrm>
          <a:prstGeom prst="rect">
            <a:avLst/>
          </a:prstGeom>
        </p:spPr>
      </p:pic>
      <p:pic>
        <p:nvPicPr>
          <p:cNvPr id="28" name="Рисунок 27" descr="hello_html_237c7678.png"/>
          <p:cNvPicPr/>
          <p:nvPr/>
        </p:nvPicPr>
        <p:blipFill>
          <a:blip r:embed="rId4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785918" y="1643050"/>
            <a:ext cx="3000396" cy="1571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Рисунок 28" descr="hello_html_4135f9e1.png"/>
          <p:cNvPicPr/>
          <p:nvPr/>
        </p:nvPicPr>
        <p:blipFill>
          <a:blip r:embed="rId5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286380" y="2285992"/>
            <a:ext cx="3071834" cy="1714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Рисунок 29" descr="hello_html_100ff91c.png"/>
          <p:cNvPicPr/>
          <p:nvPr/>
        </p:nvPicPr>
        <p:blipFill>
          <a:blip r:embed="rId6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857224" y="4143380"/>
            <a:ext cx="3000396" cy="1571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Рисунок 30" descr="hello_html_4526685a.png"/>
          <p:cNvPicPr/>
          <p:nvPr/>
        </p:nvPicPr>
        <p:blipFill>
          <a:blip r:embed="rId7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00570"/>
            <a:ext cx="2928958" cy="17690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Рисунок 31" descr="ab2f3a9f39969553d4ff8d8fae055be9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715272" y="5715016"/>
            <a:ext cx="1095366" cy="7558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2016 школа\2018-2019\5 класс факультатив\транспортир\Рисунок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56" y="0"/>
            <a:ext cx="913994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00100" y="357166"/>
            <a:ext cx="73581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B0F0"/>
                </a:solidFill>
                <a:latin typeface="Comic Sans MS" pitchFamily="66" charset="0"/>
              </a:rPr>
              <a:t>СТАНЦИЯ «КРОССВОРД»</a:t>
            </a:r>
            <a:endParaRPr lang="ru-RU" sz="4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030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Рисунок 14" descr="mari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0598" y="1214422"/>
            <a:ext cx="2703402" cy="3357586"/>
          </a:xfrm>
          <a:prstGeom prst="rect">
            <a:avLst/>
          </a:prstGeom>
        </p:spPr>
      </p:pic>
      <p:pic>
        <p:nvPicPr>
          <p:cNvPr id="16" name="Рисунок 15" descr="ab2f3a9f39969553d4ff8d8fae055be9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15272" y="5857892"/>
            <a:ext cx="1095366" cy="755803"/>
          </a:xfrm>
          <a:prstGeom prst="rect">
            <a:avLst/>
          </a:prstGeom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14282" y="1214422"/>
            <a:ext cx="7643834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По горизонтали: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3) Выражение с неизвестными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4) Результат вычитания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5) Угол 90 градусов называется …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7) Некоторое количество предметов сходных по определенным свойствам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8) Промежуток времени в 52 недели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9) Десять сантиметров - это…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По вертикали: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1) Тысяча грамм-это…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2) На какое число делить нельзя?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6) Четырехугольник, у которого все стороны равны, а углы прямые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mic Sans MS" pitchFamily="66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</a:b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2016 школа\2018-2019\5 класс факультатив\транспортир\Рисунок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28" y="0"/>
            <a:ext cx="913994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7158" y="571480"/>
            <a:ext cx="73581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B0F0"/>
                </a:solidFill>
                <a:latin typeface="Comic Sans MS" pitchFamily="66" charset="0"/>
              </a:rPr>
              <a:t>СТАНЦИЯ «КРОССВОРД»</a:t>
            </a:r>
            <a:endParaRPr lang="ru-RU" sz="4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030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642910" y="1785926"/>
          <a:ext cx="7500988" cy="4000529"/>
        </p:xfrm>
        <a:graphic>
          <a:graphicData uri="http://schemas.openxmlformats.org/drawingml/2006/table">
            <a:tbl>
              <a:tblPr/>
              <a:tblGrid>
                <a:gridCol w="466314"/>
                <a:gridCol w="466314"/>
                <a:gridCol w="468665"/>
                <a:gridCol w="470232"/>
                <a:gridCol w="468665"/>
                <a:gridCol w="468665"/>
                <a:gridCol w="468665"/>
                <a:gridCol w="468665"/>
                <a:gridCol w="468665"/>
                <a:gridCol w="468665"/>
                <a:gridCol w="468665"/>
                <a:gridCol w="470232"/>
                <a:gridCol w="470232"/>
                <a:gridCol w="469448"/>
                <a:gridCol w="469448"/>
                <a:gridCol w="469448"/>
              </a:tblGrid>
              <a:tr h="307733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К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Н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7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У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Р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А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В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Н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Е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Н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И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Е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У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7733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Л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Л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773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Р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А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З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Н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О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С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Т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Ь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7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Г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7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П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Р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Я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М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О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Й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 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7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А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К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7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М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Н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О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Ж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Е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С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Т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В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О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7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М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А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7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Г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О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Д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7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Р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7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А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7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Д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Е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Ц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И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М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Е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Т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Р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8" name="Рисунок 7" descr="Ok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3143248"/>
            <a:ext cx="2438400" cy="2438400"/>
          </a:xfrm>
          <a:prstGeom prst="rect">
            <a:avLst/>
          </a:prstGeom>
        </p:spPr>
      </p:pic>
      <p:pic>
        <p:nvPicPr>
          <p:cNvPr id="9" name="Picture 2" descr="ÐÐ»Ð¸Ð¿Ð°ÑÑ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15074" y="1357298"/>
            <a:ext cx="1428761" cy="1785951"/>
          </a:xfrm>
          <a:prstGeom prst="rect">
            <a:avLst/>
          </a:prstGeom>
          <a:noFill/>
        </p:spPr>
      </p:pic>
      <p:pic>
        <p:nvPicPr>
          <p:cNvPr id="10" name="Рисунок 9" descr="ab2f3a9f39969553d4ff8d8fae055be9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15272" y="5715016"/>
            <a:ext cx="1095366" cy="7558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2016 школа\2018-2019\5 класс факультатив\транспортир\Рисунок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56" y="0"/>
            <a:ext cx="913994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42910" y="571480"/>
            <a:ext cx="80010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B0F0"/>
                </a:solidFill>
                <a:latin typeface="Comic Sans MS" pitchFamily="66" charset="0"/>
              </a:rPr>
              <a:t>СТАНЦИЯ «ВЫЧИСЛИТЕЛИ»</a:t>
            </a:r>
            <a:endParaRPr lang="ru-RU" sz="4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030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14282" y="1357298"/>
            <a:ext cx="835824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7030A0"/>
                </a:solidFill>
                <a:latin typeface="Comic Sans MS" pitchFamily="66" charset="0"/>
              </a:rPr>
              <a:t>1 ВАРИАНТ </a:t>
            </a: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rgbClr val="0070C0"/>
                </a:solidFill>
                <a:latin typeface="Comic Sans MS" pitchFamily="66" charset="0"/>
              </a:rPr>
              <a:t>4 </a:t>
            </a:r>
            <a:r>
              <a:rPr lang="ru-RU" sz="3200" dirty="0" smtClean="0">
                <a:solidFill>
                  <a:srgbClr val="0070C0"/>
                </a:solidFill>
                <a:latin typeface="Comic Sans MS" pitchFamily="66" charset="0"/>
              </a:rPr>
              <a:t>704 −4 704 : (46 +38</a:t>
            </a:r>
            <a:r>
              <a:rPr lang="ru-RU" sz="3200" dirty="0" smtClean="0">
                <a:solidFill>
                  <a:srgbClr val="0070C0"/>
                </a:solidFill>
                <a:latin typeface="Comic Sans MS" pitchFamily="66" charset="0"/>
              </a:rPr>
              <a:t>); </a:t>
            </a: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  <a:buAutoNum type="arabicParenR"/>
            </a:pPr>
            <a:endParaRPr lang="ru-RU" sz="3200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7030A0"/>
                </a:solidFill>
                <a:latin typeface="Comic Sans MS" pitchFamily="66" charset="0"/>
              </a:rPr>
              <a:t>                            2 ВАРИАНТ </a:t>
            </a:r>
          </a:p>
          <a:p>
            <a:pPr marL="457200" lvl="0" indent="-457200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rgbClr val="0070C0"/>
                </a:solidFill>
                <a:latin typeface="Comic Sans MS" pitchFamily="66" charset="0"/>
              </a:rPr>
              <a:t>                        2 </a:t>
            </a:r>
            <a:r>
              <a:rPr lang="ru-RU" sz="3200" dirty="0" smtClean="0">
                <a:solidFill>
                  <a:srgbClr val="0070C0"/>
                </a:solidFill>
                <a:latin typeface="Comic Sans MS" pitchFamily="66" charset="0"/>
              </a:rPr>
              <a:t>808 : 72 +15 808 : 52.</a:t>
            </a:r>
            <a:r>
              <a:rPr lang="ru-RU" sz="2000" dirty="0" smtClean="0">
                <a:solidFill>
                  <a:srgbClr val="0070C0"/>
                </a:solidFill>
              </a:rPr>
              <a:t> 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4" name="Рисунок 23" descr="mario_PNG1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928934"/>
            <a:ext cx="2778378" cy="3214686"/>
          </a:xfrm>
          <a:prstGeom prst="rect">
            <a:avLst/>
          </a:prstGeom>
        </p:spPr>
      </p:pic>
      <p:pic>
        <p:nvPicPr>
          <p:cNvPr id="27" name="Рисунок 26" descr="ab2f3a9f39969553d4ff8d8fae055be9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15272" y="5715016"/>
            <a:ext cx="1095366" cy="755803"/>
          </a:xfrm>
          <a:prstGeom prst="rect">
            <a:avLst/>
          </a:prstGeom>
        </p:spPr>
      </p:pic>
      <p:grpSp>
        <p:nvGrpSpPr>
          <p:cNvPr id="28" name="Группа 27"/>
          <p:cNvGrpSpPr/>
          <p:nvPr/>
        </p:nvGrpSpPr>
        <p:grpSpPr>
          <a:xfrm>
            <a:off x="5500694" y="1571612"/>
            <a:ext cx="1214446" cy="1000132"/>
            <a:chOff x="428596" y="4429132"/>
            <a:chExt cx="1214446" cy="1000132"/>
          </a:xfrm>
        </p:grpSpPr>
        <p:sp>
          <p:nvSpPr>
            <p:cNvPr id="29" name="Облако 28"/>
            <p:cNvSpPr/>
            <p:nvPr/>
          </p:nvSpPr>
          <p:spPr>
            <a:xfrm>
              <a:off x="428596" y="4429132"/>
              <a:ext cx="1214446" cy="1000132"/>
            </a:xfrm>
            <a:prstGeom prst="cloud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42910" y="4643446"/>
              <a:ext cx="8572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 smtClean="0">
                  <a:solidFill>
                    <a:srgbClr val="C00000"/>
                  </a:solidFill>
                  <a:latin typeface="Comic Sans MS" pitchFamily="66" charset="0"/>
                </a:rPr>
                <a:t>56</a:t>
              </a:r>
              <a:endParaRPr lang="ru-RU" sz="4000" dirty="0">
                <a:solidFill>
                  <a:srgbClr val="C00000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6429388" y="4143380"/>
            <a:ext cx="1285884" cy="1000132"/>
            <a:chOff x="428596" y="4429132"/>
            <a:chExt cx="1285884" cy="1000132"/>
          </a:xfrm>
        </p:grpSpPr>
        <p:sp>
          <p:nvSpPr>
            <p:cNvPr id="32" name="Облако 31"/>
            <p:cNvSpPr/>
            <p:nvPr/>
          </p:nvSpPr>
          <p:spPr>
            <a:xfrm>
              <a:off x="428596" y="4429132"/>
              <a:ext cx="1214446" cy="1000132"/>
            </a:xfrm>
            <a:prstGeom prst="cloud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28596" y="4572008"/>
              <a:ext cx="12858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 smtClean="0">
                  <a:solidFill>
                    <a:srgbClr val="C00000"/>
                  </a:solidFill>
                  <a:latin typeface="Comic Sans MS" pitchFamily="66" charset="0"/>
                </a:rPr>
                <a:t>343</a:t>
              </a:r>
              <a:endParaRPr lang="ru-RU" sz="4000" dirty="0">
                <a:solidFill>
                  <a:srgbClr val="C00000"/>
                </a:solidFill>
                <a:latin typeface="Comic Sans MS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2016 школа\2018-2019\5 класс факультатив\транспортир\Рисунок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56" y="0"/>
            <a:ext cx="913994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42910" y="571480"/>
            <a:ext cx="73581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B0F0"/>
                </a:solidFill>
                <a:latin typeface="Comic Sans MS" pitchFamily="66" charset="0"/>
              </a:rPr>
              <a:t>СТАНЦИЯ «ДВИЖЕНИЕ»</a:t>
            </a:r>
            <a:endParaRPr lang="ru-RU" sz="44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030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14282" y="1357298"/>
            <a:ext cx="835824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Два пограничных катера плывут навстречу друг другу. Скорость первого 32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км\ч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, скорость второго 40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км\ч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. Сейчас между ними 360 км. Какое расстояние будет между ними через 2 часа?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0" name="Рисунок 19" descr="0_7068d_69a11a25_ori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4143380"/>
            <a:ext cx="2143116" cy="2143116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2000232" y="4143380"/>
            <a:ext cx="67151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u="sng" dirty="0" smtClean="0">
                <a:solidFill>
                  <a:srgbClr val="7030A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solidFill>
                  <a:srgbClr val="7030A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 smtClean="0">
                <a:solidFill>
                  <a:srgbClr val="0070C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Из одного пункта в противоположных направлениях одновременно вышли два лыжника. Один шел со скоростью 13 </a:t>
            </a:r>
            <a:r>
              <a:rPr lang="ru-RU" sz="2000" b="1" dirty="0" err="1" smtClean="0">
                <a:solidFill>
                  <a:srgbClr val="0070C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км\ч</a:t>
            </a:r>
            <a:r>
              <a:rPr lang="ru-RU" sz="2000" b="1" dirty="0" smtClean="0">
                <a:solidFill>
                  <a:srgbClr val="0070C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, другой со скоростью на 3 </a:t>
            </a:r>
            <a:r>
              <a:rPr lang="ru-RU" sz="2000" b="1" dirty="0" err="1" smtClean="0">
                <a:solidFill>
                  <a:srgbClr val="0070C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км\ч</a:t>
            </a:r>
            <a:r>
              <a:rPr lang="ru-RU" sz="2000" b="1" dirty="0" smtClean="0">
                <a:solidFill>
                  <a:srgbClr val="0070C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меньше, чем у первого. Какое расстояние будет между ними через 3 часа?</a:t>
            </a:r>
            <a:endParaRPr lang="ru-RU" sz="2000" b="1" dirty="0" smtClean="0">
              <a:solidFill>
                <a:srgbClr val="0070C0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22" name="Рисунок 21" descr="CoolClips_tran0034.png"/>
          <p:cNvPicPr>
            <a:picLocks noChangeAspect="1"/>
          </p:cNvPicPr>
          <p:nvPr/>
        </p:nvPicPr>
        <p:blipFill>
          <a:blip r:embed="rId4"/>
          <a:srcRect b="10247"/>
          <a:stretch>
            <a:fillRect/>
          </a:stretch>
        </p:blipFill>
        <p:spPr>
          <a:xfrm>
            <a:off x="4000496" y="2428868"/>
            <a:ext cx="3071818" cy="1625509"/>
          </a:xfrm>
          <a:prstGeom prst="rect">
            <a:avLst/>
          </a:prstGeom>
        </p:spPr>
      </p:pic>
      <p:pic>
        <p:nvPicPr>
          <p:cNvPr id="10" name="Рисунок 9" descr="ab2f3a9f39969553d4ff8d8fae055be9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15272" y="5715016"/>
            <a:ext cx="1095366" cy="755803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7215206" y="2714620"/>
            <a:ext cx="1214446" cy="1000132"/>
            <a:chOff x="428596" y="4429132"/>
            <a:chExt cx="1214446" cy="1000132"/>
          </a:xfrm>
        </p:grpSpPr>
        <p:sp>
          <p:nvSpPr>
            <p:cNvPr id="12" name="Облако 11"/>
            <p:cNvSpPr/>
            <p:nvPr/>
          </p:nvSpPr>
          <p:spPr>
            <a:xfrm>
              <a:off x="428596" y="4429132"/>
              <a:ext cx="1214446" cy="1000132"/>
            </a:xfrm>
            <a:prstGeom prst="cloud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00034" y="4643446"/>
              <a:ext cx="114300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 smtClean="0">
                  <a:solidFill>
                    <a:srgbClr val="C00000"/>
                  </a:solidFill>
                  <a:latin typeface="Comic Sans MS" pitchFamily="66" charset="0"/>
                </a:rPr>
                <a:t>216</a:t>
              </a:r>
              <a:endParaRPr lang="ru-RU" sz="4000" dirty="0">
                <a:solidFill>
                  <a:srgbClr val="C00000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3357554" y="5643578"/>
            <a:ext cx="1214446" cy="1000132"/>
            <a:chOff x="428596" y="4429132"/>
            <a:chExt cx="1214446" cy="1000132"/>
          </a:xfrm>
        </p:grpSpPr>
        <p:sp>
          <p:nvSpPr>
            <p:cNvPr id="15" name="Облако 14"/>
            <p:cNvSpPr/>
            <p:nvPr/>
          </p:nvSpPr>
          <p:spPr>
            <a:xfrm>
              <a:off x="428596" y="4429132"/>
              <a:ext cx="1214446" cy="1000132"/>
            </a:xfrm>
            <a:prstGeom prst="cloud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71472" y="4643446"/>
              <a:ext cx="92869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 smtClean="0">
                  <a:solidFill>
                    <a:srgbClr val="C00000"/>
                  </a:solidFill>
                  <a:latin typeface="Comic Sans MS" pitchFamily="66" charset="0"/>
                </a:rPr>
                <a:t>69</a:t>
              </a:r>
              <a:endParaRPr lang="ru-RU" sz="4000" dirty="0">
                <a:solidFill>
                  <a:srgbClr val="C00000"/>
                </a:solidFill>
                <a:latin typeface="Comic Sans MS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2016 школа\2018-2019\5 класс факультатив\транспортир\Рисунок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28" y="0"/>
            <a:ext cx="9139944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7158" y="571480"/>
            <a:ext cx="73581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B0F0"/>
                </a:solidFill>
                <a:latin typeface="Comic Sans MS" pitchFamily="66" charset="0"/>
              </a:rPr>
              <a:t>ЭТО ЧТО-ТО НОВЕНЬКОЕ</a:t>
            </a:r>
            <a:endParaRPr lang="ru-RU" sz="4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571612"/>
            <a:ext cx="52149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1) Сколькими способами можно составить код в замке из 4 цифр? </a:t>
            </a:r>
            <a:endParaRPr lang="ru-RU" sz="2000" b="1" dirty="0" smtClean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86116" y="2928934"/>
            <a:ext cx="54292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2) Сколькими способами можно составить код в замке из 4 цифр, если цифры не повторяются? </a:t>
            </a:r>
            <a:endParaRPr lang="ru-RU" sz="20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5720" y="4143380"/>
            <a:ext cx="55721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Comic Sans MS" pitchFamily="66" charset="0"/>
              </a:rPr>
              <a:t>3) Сколькими способами можно составить код в замке из 4 цифр, если известны четыре цифры? </a:t>
            </a:r>
            <a:endParaRPr lang="ru-RU" sz="20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15" name="Рисунок 14" descr="combination-lock-151537_960_72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2976" y="2285992"/>
            <a:ext cx="1285884" cy="1804750"/>
          </a:xfrm>
          <a:prstGeom prst="rect">
            <a:avLst/>
          </a:prstGeom>
        </p:spPr>
      </p:pic>
      <p:sp>
        <p:nvSpPr>
          <p:cNvPr id="1030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" name="Рисунок 22" descr="35-51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61662">
            <a:off x="5929322" y="928670"/>
            <a:ext cx="1964910" cy="1964910"/>
          </a:xfrm>
          <a:prstGeom prst="rect">
            <a:avLst/>
          </a:prstGeom>
        </p:spPr>
      </p:pic>
      <p:pic>
        <p:nvPicPr>
          <p:cNvPr id="25" name="Рисунок 24" descr="news_file_2509_59ae8869e31a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57884" y="3929065"/>
            <a:ext cx="2143140" cy="2651433"/>
          </a:xfrm>
          <a:prstGeom prst="rect">
            <a:avLst/>
          </a:prstGeom>
        </p:spPr>
      </p:pic>
      <p:pic>
        <p:nvPicPr>
          <p:cNvPr id="26" name="Рисунок 25" descr="padlock-154684_64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57555" y="4885773"/>
            <a:ext cx="1714512" cy="18441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0" y="0"/>
            <a:ext cx="9127859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0034" y="642918"/>
            <a:ext cx="4643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B0F0"/>
                </a:solidFill>
                <a:latin typeface="Comic Sans MS" pitchFamily="66" charset="0"/>
              </a:rPr>
              <a:t>Домашнее задание: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Comic Sans MS" pitchFamily="66" charset="0"/>
              </a:rPr>
              <a:t>§ 19, разобрать примеры 1,2.</a:t>
            </a:r>
            <a:endParaRPr lang="ru-RU" sz="32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5" name="Рисунок 4" descr="news_file_2509_59ae8869e31a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4" y="1000108"/>
            <a:ext cx="3753274" cy="46434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333</Words>
  <Application>Microsoft Office PowerPoint</Application>
  <PresentationFormat>Экран (4:3)</PresentationFormat>
  <Paragraphs>128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Принцесса Будур</dc:creator>
  <cp:lastModifiedBy>Принцесса Будур</cp:lastModifiedBy>
  <cp:revision>42</cp:revision>
  <dcterms:created xsi:type="dcterms:W3CDTF">2018-11-30T14:33:12Z</dcterms:created>
  <dcterms:modified xsi:type="dcterms:W3CDTF">2018-12-21T15:05:01Z</dcterms:modified>
</cp:coreProperties>
</file>