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72" r:id="rId2"/>
    <p:sldId id="269" r:id="rId3"/>
    <p:sldId id="270" r:id="rId4"/>
    <p:sldId id="271" r:id="rId5"/>
    <p:sldId id="257" r:id="rId6"/>
    <p:sldId id="258" r:id="rId7"/>
    <p:sldId id="259" r:id="rId8"/>
    <p:sldId id="276" r:id="rId9"/>
    <p:sldId id="275" r:id="rId10"/>
    <p:sldId id="274" r:id="rId11"/>
    <p:sldId id="291" r:id="rId12"/>
    <p:sldId id="289" r:id="rId13"/>
    <p:sldId id="288" r:id="rId14"/>
    <p:sldId id="273" r:id="rId15"/>
    <p:sldId id="278" r:id="rId16"/>
  </p:sldIdLst>
  <p:sldSz cx="9144000" cy="6858000" type="screen4x3"/>
  <p:notesSz cx="9144000" cy="6858000"/>
  <p:embeddedFontLs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918" autoAdjust="0"/>
  </p:normalViewPr>
  <p:slideViewPr>
    <p:cSldViewPr>
      <p:cViewPr varScale="1">
        <p:scale>
          <a:sx n="63" d="100"/>
          <a:sy n="63" d="100"/>
        </p:scale>
        <p:origin x="-1038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49566" y="1591908"/>
            <a:ext cx="5644866" cy="2696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77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8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8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8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74668" y="574156"/>
            <a:ext cx="3194662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8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78304" y="1428896"/>
            <a:ext cx="7387390" cy="4443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>
    <p:pull dir="d"/>
  </p:transition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B117CDA-99A5-4779-9064-2EF3C41756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1143000"/>
            <a:ext cx="78697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          Сочинение</a:t>
            </a:r>
          </a:p>
          <a:p>
            <a:r>
              <a:rPr lang="ru-RU" sz="5400" b="1" dirty="0" smtClean="0">
                <a:solidFill>
                  <a:srgbClr val="002060"/>
                </a:solidFill>
              </a:rPr>
              <a:t> по картине И.Э.Грабаря </a:t>
            </a:r>
          </a:p>
          <a:p>
            <a:r>
              <a:rPr lang="ru-RU" sz="5400" b="1" dirty="0" smtClean="0">
                <a:solidFill>
                  <a:srgbClr val="002060"/>
                </a:solidFill>
              </a:rPr>
              <a:t>        «Февральская </a:t>
            </a:r>
          </a:p>
          <a:p>
            <a:r>
              <a:rPr lang="ru-RU" sz="5400" b="1" dirty="0" smtClean="0">
                <a:solidFill>
                  <a:srgbClr val="002060"/>
                </a:solidFill>
              </a:rPr>
              <a:t>            лазурь»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5638800"/>
            <a:ext cx="74225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Подготовила учитель начальных классов</a:t>
            </a:r>
          </a:p>
          <a:p>
            <a:r>
              <a:rPr lang="ru-RU" sz="2800" b="1" smtClean="0">
                <a:solidFill>
                  <a:srgbClr val="002060"/>
                </a:solidFill>
              </a:rPr>
              <a:t>                            Квачко</a:t>
            </a:r>
            <a:r>
              <a:rPr lang="ru-RU" sz="2800" b="1" dirty="0" smtClean="0">
                <a:solidFill>
                  <a:srgbClr val="002060"/>
                </a:solidFill>
              </a:rPr>
              <a:t> З. С.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048442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B117CDA-99A5-4779-9064-2EF3C41756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bject 2"/>
          <p:cNvSpPr/>
          <p:nvPr/>
        </p:nvSpPr>
        <p:spPr>
          <a:xfrm>
            <a:off x="2438400" y="1371600"/>
            <a:ext cx="4114800" cy="525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90600" y="609600"/>
            <a:ext cx="83522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Игорь Эммануилович Грабарь</a:t>
            </a:r>
            <a:endParaRPr lang="ru-RU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0484423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B117CDA-99A5-4779-9064-2EF3C41756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228600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         Сентябрьский снег</a:t>
            </a:r>
            <a:endParaRPr lang="ru-RU" sz="4000" b="1" dirty="0"/>
          </a:p>
        </p:txBody>
      </p:sp>
      <p:pic>
        <p:nvPicPr>
          <p:cNvPr id="4" name="Picture 6" descr="Сен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990600"/>
            <a:ext cx="6705600" cy="5562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427783190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B117CDA-99A5-4779-9064-2EF3C41756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22860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    Зимний пейзаж  </a:t>
            </a:r>
            <a:endParaRPr lang="ru-RU" sz="4000" b="1" dirty="0"/>
          </a:p>
        </p:txBody>
      </p:sp>
      <p:pic>
        <p:nvPicPr>
          <p:cNvPr id="4" name="Picture 6" descr="зимн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137444"/>
            <a:ext cx="6019800" cy="53395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2902783021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3C17235-CB52-48EC-B0E8-B23AA491CD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59310" cy="68580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381000"/>
            <a:ext cx="55626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000" smtClean="0">
                <a:solidFill>
                  <a:schemeClr val="tx1"/>
                </a:solidFill>
              </a:rPr>
              <a:t>           </a:t>
            </a:r>
            <a:r>
              <a:rPr lang="ru-RU" sz="4000" dirty="0" smtClean="0">
                <a:solidFill>
                  <a:schemeClr val="tx1"/>
                </a:solidFill>
              </a:rPr>
              <a:t>Мартовский снег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CBBF85F-1EB2-4126-B811-DFDC0F8E09F0}"/>
              </a:ext>
            </a:extLst>
          </p:cNvPr>
          <p:cNvSpPr txBox="1"/>
          <p:nvPr/>
        </p:nvSpPr>
        <p:spPr>
          <a:xfrm>
            <a:off x="2743200" y="57509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5" name="Picture 6" descr="Мартовск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089024"/>
            <a:ext cx="4724400" cy="53879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E79A2EB-9536-40B7-9849-F40041EBCD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3105" y="228600"/>
            <a:ext cx="408114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000" b="1" spc="-5" dirty="0" smtClean="0">
                <a:solidFill>
                  <a:schemeClr val="tx1"/>
                </a:solidFill>
              </a:rPr>
              <a:t>         На озере</a:t>
            </a:r>
            <a:endParaRPr sz="4000" b="1" spc="-5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93105" y="1259559"/>
            <a:ext cx="159321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32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7387390" cy="290657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62985" marR="590550">
              <a:lnSpc>
                <a:spcPct val="100699"/>
              </a:lnSpc>
              <a:spcBef>
                <a:spcPts val="85"/>
              </a:spcBef>
            </a:pPr>
            <a:endParaRPr spc="-5" dirty="0"/>
          </a:p>
        </p:txBody>
      </p:sp>
      <p:pic>
        <p:nvPicPr>
          <p:cNvPr id="6" name="Picture 6" descr="На озер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066800"/>
            <a:ext cx="6629400" cy="54863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45ECA1D-8D6A-46DA-8738-ACE5C99FAC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219200" y="0"/>
            <a:ext cx="5867400" cy="110204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         Февральская лазурь</a:t>
            </a:r>
            <a:endParaRPr lang="ru-RU" dirty="0"/>
          </a:p>
        </p:txBody>
      </p:sp>
      <p:pic>
        <p:nvPicPr>
          <p:cNvPr id="4" name="Picture 7" descr="Грабарь Февральская лазурь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609600"/>
            <a:ext cx="3886200" cy="609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45ECA1D-8D6A-46DA-8738-ACE5C99FAC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4668" y="574156"/>
            <a:ext cx="3194662" cy="492443"/>
          </a:xfrm>
        </p:spPr>
        <p:txBody>
          <a:bodyPr/>
          <a:lstStyle/>
          <a:p>
            <a:r>
              <a:rPr lang="ru-RU" dirty="0" smtClean="0"/>
              <a:t> за то, что </a:t>
            </a:r>
            <a:endParaRPr lang="ru-RU" dirty="0"/>
          </a:p>
        </p:txBody>
      </p:sp>
      <p:sp>
        <p:nvSpPr>
          <p:cNvPr id="4" name="object 2"/>
          <p:cNvSpPr/>
          <p:nvPr/>
        </p:nvSpPr>
        <p:spPr>
          <a:xfrm>
            <a:off x="1409972" y="304801"/>
            <a:ext cx="6324056" cy="381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" y="4267200"/>
            <a:ext cx="87814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«Февраль днями обижен, потому и злой» – гласит русская поговорка. За обилие снегопадов  и метелей его так же называют «</a:t>
            </a:r>
            <a:r>
              <a:rPr lang="ru-RU" sz="2400" b="1" dirty="0" err="1" smtClean="0"/>
              <a:t>снежень</a:t>
            </a:r>
            <a:r>
              <a:rPr lang="ru-RU" sz="2400" b="1" dirty="0" smtClean="0"/>
              <a:t>», «</a:t>
            </a:r>
            <a:r>
              <a:rPr lang="ru-RU" sz="2400" b="1" dirty="0" err="1" smtClean="0"/>
              <a:t>ветродуй</a:t>
            </a:r>
            <a:r>
              <a:rPr lang="ru-RU" sz="2400" b="1" dirty="0" smtClean="0"/>
              <a:t>», «</a:t>
            </a:r>
            <a:r>
              <a:rPr lang="ru-RU" sz="2400" b="1" dirty="0" err="1" smtClean="0"/>
              <a:t>вьюговей</a:t>
            </a:r>
            <a:r>
              <a:rPr lang="ru-RU" sz="2400" b="1" dirty="0" smtClean="0"/>
              <a:t>». Но за то, что днём бывает ярко, солнечно ,</a:t>
            </a:r>
            <a:r>
              <a:rPr lang="ru-RU" sz="2400" b="1" smtClean="0"/>
              <a:t>но  холодно</a:t>
            </a:r>
            <a:r>
              <a:rPr lang="ru-RU" sz="2400" b="1" dirty="0" smtClean="0"/>
              <a:t>, так как солнце пока ещё  светит , но не </a:t>
            </a:r>
            <a:r>
              <a:rPr lang="ru-RU" sz="2400" b="1" smtClean="0"/>
              <a:t>греет февраль </a:t>
            </a:r>
            <a:r>
              <a:rPr lang="ru-RU" sz="2400" b="1" dirty="0" smtClean="0"/>
              <a:t>называют – «</a:t>
            </a:r>
            <a:r>
              <a:rPr lang="ru-RU" sz="2400" b="1" dirty="0" err="1" smtClean="0"/>
              <a:t>бокогрей</a:t>
            </a:r>
            <a:r>
              <a:rPr lang="ru-RU" sz="2400" b="1" dirty="0" smtClean="0"/>
              <a:t>»</a:t>
            </a:r>
          </a:p>
          <a:p>
            <a:r>
              <a:rPr lang="ru-RU" sz="2400" b="1" dirty="0" smtClean="0"/>
              <a:t> </a:t>
            </a:r>
          </a:p>
          <a:p>
            <a:endParaRPr lang="ru-RU" sz="2400" dirty="0"/>
          </a:p>
        </p:txBody>
      </p:sp>
      <p:pic>
        <p:nvPicPr>
          <p:cNvPr id="1026" name="Picture 2" descr="C:\Users\Home\Desktop\71151-shulce-ivan-kartina-zimnij-pejzaz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304800"/>
            <a:ext cx="6324600" cy="38861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45ECA1D-8D6A-46DA-8738-ACE5C99FAC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228600"/>
            <a:ext cx="6705600" cy="615553"/>
          </a:xfrm>
        </p:spPr>
        <p:txBody>
          <a:bodyPr/>
          <a:lstStyle/>
          <a:p>
            <a:r>
              <a:rPr lang="ru-RU" sz="4000" smtClean="0">
                <a:solidFill>
                  <a:schemeClr val="tx1"/>
                </a:solidFill>
              </a:rPr>
              <a:t>       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81000" y="610408"/>
            <a:ext cx="8458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Настали чудесные солнечные февральские дни. В природе творилось нечто необычное.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 Казалось, что она праздновала какой-то небывалый праздник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373737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праздник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 лазоревого неба, жемчужных берёз, коралловых веток и сапфировых теней на сиреневом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373737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cнегу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45ECA1D-8D6A-46DA-8738-ACE5C99FAC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90600" y="574156"/>
            <a:ext cx="5178730" cy="492443"/>
          </a:xfrm>
        </p:spPr>
        <p:txBody>
          <a:bodyPr/>
          <a:lstStyle/>
          <a:p>
            <a:r>
              <a:rPr lang="ru-RU" dirty="0" smtClean="0"/>
              <a:t>             </a:t>
            </a:r>
            <a:r>
              <a:rPr lang="ru-RU" dirty="0" smtClean="0">
                <a:solidFill>
                  <a:schemeClr val="tx1"/>
                </a:solidFill>
              </a:rPr>
              <a:t>Словарная работа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57200" y="1262258"/>
            <a:ext cx="8229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Лазоревое небо- голубое, светло- синее.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Жемчужные березы -чисто-белые с блеском.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Коралловые ветви- светло-красные.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Сапфировые тени- синие, голубые, отражающие блеск драгоценного камня сапфира.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45ECA1D-8D6A-46DA-8738-ACE5C99FAC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219200" y="228600"/>
            <a:ext cx="6705600" cy="12192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              Словарная работа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00200" y="1066800"/>
            <a:ext cx="4572000" cy="4642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972819">
              <a:lnSpc>
                <a:spcPts val="2850"/>
              </a:lnSpc>
              <a:spcBef>
                <a:spcPts val="220"/>
              </a:spcBef>
            </a:pPr>
            <a:r>
              <a:rPr lang="ru-RU" sz="2800" spc="-5" dirty="0" smtClean="0">
                <a:latin typeface="Arial"/>
                <a:cs typeface="Arial"/>
              </a:rPr>
              <a:t>.</a:t>
            </a:r>
            <a:endParaRPr lang="ru-RU" sz="28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190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914400"/>
            <a:ext cx="48768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День</a:t>
            </a:r>
            <a:r>
              <a:rPr lang="ru-RU" sz="2000" b="1" dirty="0" smtClean="0"/>
              <a:t> - морозный, солнечный, ясный, чудесный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Воздух</a:t>
            </a:r>
            <a:r>
              <a:rPr lang="ru-RU" sz="2000" b="1" dirty="0" smtClean="0"/>
              <a:t>  - чистый, бодрящий, прозрачный.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Небо</a:t>
            </a:r>
            <a:r>
              <a:rPr lang="ru-RU" sz="2000" b="1" dirty="0" smtClean="0"/>
              <a:t> – голуб</a:t>
            </a:r>
            <a:r>
              <a:rPr lang="ru-RU" sz="2000" b="1" dirty="0" smtClean="0">
                <a:solidFill>
                  <a:srgbClr val="FF0000"/>
                </a:solidFill>
              </a:rPr>
              <a:t>ое</a:t>
            </a:r>
            <a:r>
              <a:rPr lang="ru-RU" sz="2000" b="1" dirty="0" smtClean="0"/>
              <a:t>, лазурн</a:t>
            </a:r>
            <a:r>
              <a:rPr lang="ru-RU" sz="2000" b="1" dirty="0" smtClean="0">
                <a:solidFill>
                  <a:srgbClr val="FF0000"/>
                </a:solidFill>
              </a:rPr>
              <a:t>ое</a:t>
            </a:r>
            <a:r>
              <a:rPr lang="ru-RU" sz="2000" b="1" dirty="0" smtClean="0"/>
              <a:t>, чистое, высокое, безоблачное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Берёза</a:t>
            </a:r>
            <a:r>
              <a:rPr lang="ru-RU" sz="2000" b="1" dirty="0" smtClean="0"/>
              <a:t> – величественная, могучая, гордая, красивая, нарядная, с изогнутым</a:t>
            </a:r>
          </a:p>
          <a:p>
            <a:r>
              <a:rPr lang="ru-RU" sz="2000" b="1" i="1" dirty="0" smtClean="0"/>
              <a:t>жемчужным</a:t>
            </a:r>
            <a:r>
              <a:rPr lang="ru-RU" sz="2000" b="1" dirty="0" smtClean="0"/>
              <a:t>  стволом, с коралловыми кружевным, причудливо переплетёнными ветвями.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Снег</a:t>
            </a:r>
            <a:r>
              <a:rPr lang="ru-RU" sz="2000" b="1" dirty="0" smtClean="0"/>
              <a:t> – серебристый, искристый,  словно великолепный ковёр.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Тени </a:t>
            </a:r>
            <a:r>
              <a:rPr lang="ru-RU" sz="2000" b="1" dirty="0" smtClean="0"/>
              <a:t>– сапфировые, ярко-синие с блеском драгоценного камня сапфира.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Роща</a:t>
            </a:r>
            <a:r>
              <a:rPr lang="ru-RU" sz="2000" b="1" dirty="0" smtClean="0"/>
              <a:t> – дальняя, озарена солнечным светом.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9" name="Picture 4" descr="Грабарь Февральская лазурь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990600"/>
            <a:ext cx="3468688" cy="54156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Click="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45ECA1D-8D6A-46DA-8738-ACE5C99FAC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74668" y="574156"/>
            <a:ext cx="3194662" cy="615553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План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609600" y="1521045"/>
            <a:ext cx="80772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1.И.Э. Грабарь </a:t>
            </a: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 певец русской природы.</a:t>
            </a:r>
            <a:endParaRPr kumimoji="0" lang="ru-RU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2.Описание </a:t>
            </a: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картины</a:t>
            </a:r>
            <a:endParaRPr kumimoji="0" lang="ru-RU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(день, воздух, небо, снег, берёза,  тени, роща</a:t>
            </a: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).</a:t>
            </a:r>
            <a:endParaRPr kumimoji="0" lang="ru-RU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normalizeH="0" baseline="0" dirty="0" smtClean="0">
                <a:ln>
                  <a:noFill/>
                </a:ln>
                <a:solidFill>
                  <a:srgbClr val="373737"/>
                </a:solidFill>
                <a:effectLst/>
                <a:latin typeface="inherit"/>
                <a:ea typeface="Times New Roman" pitchFamily="18" charset="0"/>
                <a:cs typeface="Times New Roman" pitchFamily="18" charset="0"/>
              </a:rPr>
              <a:t>3.Впечатление, произведенное картиной.</a:t>
            </a:r>
            <a:endParaRPr kumimoji="0" lang="ru-RU" sz="4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45ECA1D-8D6A-46DA-8738-ACE5C99FAC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Грабарь Февральская лазурь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381000"/>
            <a:ext cx="4002088" cy="6248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45ECA1D-8D6A-46DA-8738-ACE5C99FAC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28600" y="381000"/>
            <a:ext cx="8610600" cy="1107996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     </a:t>
            </a:r>
            <a:r>
              <a:rPr lang="ru-RU" sz="3600" dirty="0" smtClean="0">
                <a:solidFill>
                  <a:schemeClr val="tx1"/>
                </a:solidFill>
              </a:rPr>
              <a:t>Закончив работу над сочинением  в </a:t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               черновике, проверьте:  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1905000"/>
            <a:ext cx="8056373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*есть ли в предложении подлежащее и</a:t>
            </a:r>
          </a:p>
          <a:p>
            <a:r>
              <a:rPr lang="ru-RU" sz="3200" dirty="0" smtClean="0"/>
              <a:t> сказуемое (главные члены предложения);</a:t>
            </a:r>
          </a:p>
          <a:p>
            <a:r>
              <a:rPr lang="ru-RU" sz="3200" dirty="0" smtClean="0"/>
              <a:t>*правилен  ли порядок слов в предложении;</a:t>
            </a:r>
          </a:p>
          <a:p>
            <a:r>
              <a:rPr lang="ru-RU" sz="3200" dirty="0" smtClean="0"/>
              <a:t>*правильно  ли связаны слова по смыслу;</a:t>
            </a:r>
          </a:p>
          <a:p>
            <a:r>
              <a:rPr lang="ru-RU" sz="3200" dirty="0" smtClean="0"/>
              <a:t>*не повторяются  ли одинаковые слова</a:t>
            </a:r>
          </a:p>
          <a:p>
            <a:r>
              <a:rPr lang="ru-RU" sz="3200" dirty="0" smtClean="0"/>
              <a:t> и выражения;</a:t>
            </a:r>
          </a:p>
          <a:p>
            <a:r>
              <a:rPr lang="ru-RU" sz="3200" smtClean="0"/>
              <a:t>*правильно  </a:t>
            </a:r>
            <a:r>
              <a:rPr lang="ru-RU" sz="3200" dirty="0" smtClean="0"/>
              <a:t>ли написаны слова </a:t>
            </a:r>
          </a:p>
          <a:p>
            <a:r>
              <a:rPr lang="ru-RU" sz="3200" dirty="0" smtClean="0"/>
              <a:t> и поставлены знаки препинания.</a:t>
            </a:r>
            <a:endParaRPr lang="ru-RU" sz="32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45ECA1D-8D6A-46DA-8738-ACE5C99FAC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66800" y="574156"/>
            <a:ext cx="6400800" cy="4062651"/>
          </a:xfrm>
        </p:spPr>
        <p:txBody>
          <a:bodyPr/>
          <a:lstStyle/>
          <a:p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  Всем</a:t>
            </a:r>
            <a:b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спасибо </a:t>
            </a:r>
            <a:b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за работу !  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356</Words>
  <Application>Microsoft Office PowerPoint</Application>
  <PresentationFormat>Экран (4:3)</PresentationFormat>
  <Paragraphs>48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inherit</vt:lpstr>
      <vt:lpstr>Office Theme</vt:lpstr>
      <vt:lpstr>Слайд 1</vt:lpstr>
      <vt:lpstr>Слайд 2</vt:lpstr>
      <vt:lpstr>Слайд 3</vt:lpstr>
      <vt:lpstr>Слайд 4</vt:lpstr>
      <vt:lpstr>           Мартовский снег</vt:lpstr>
      <vt:lpstr>         На озере</vt:lpstr>
      <vt:lpstr>         Февральская лазурь</vt:lpstr>
      <vt:lpstr> за то, что </vt:lpstr>
      <vt:lpstr>       </vt:lpstr>
      <vt:lpstr>             Словарная работа</vt:lpstr>
      <vt:lpstr>              Словарная работа</vt:lpstr>
      <vt:lpstr>План</vt:lpstr>
      <vt:lpstr>Слайд 13</vt:lpstr>
      <vt:lpstr>     Закончив работу над сочинением  в                 черновике, проверьте:   </vt:lpstr>
      <vt:lpstr>              Всем            спасибо             за работу !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Сочинение по  картине И. Грабаря  “Февральская  лазурь”</dc:title>
  <dc:creator>Home</dc:creator>
  <cp:lastModifiedBy>Home</cp:lastModifiedBy>
  <cp:revision>59</cp:revision>
  <dcterms:created xsi:type="dcterms:W3CDTF">2019-11-27T07:09:09Z</dcterms:created>
  <dcterms:modified xsi:type="dcterms:W3CDTF">2020-02-17T07:16:04Z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