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4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049393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Shape 15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0565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Shape 15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380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0992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Shape 1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9076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Shape 19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8271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Shape 20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4892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Shape 21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91491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6255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273805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3533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Shape 24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9969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3202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Shape 2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64061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63132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hape 2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4368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Shape 2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33874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Shape 29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87496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Shape 29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2588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Shape 3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912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Georgia"/>
              <a:buNone/>
              <a:defRPr sz="24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ctr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None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ctr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ctr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None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ctr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None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ctr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None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ctr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None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ctr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None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ctr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None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6705600" y="4206875"/>
            <a:ext cx="9604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5410200" y="4205287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320087" y="1587"/>
            <a:ext cx="7477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457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•"/>
              <a:defRPr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4925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Georgia"/>
              <a:buChar char="▫"/>
              <a:defRPr sz="19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4648200" y="224942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•"/>
              <a:defRPr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4925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Georgia"/>
              <a:buChar char="▫"/>
              <a:defRPr sz="19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 rot="5400000">
            <a:off x="4991100" y="2933700"/>
            <a:ext cx="54864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 rot="5400000">
            <a:off x="838200" y="762000"/>
            <a:ext cx="5486400" cy="62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 rot="5400000">
            <a:off x="2409825" y="296862"/>
            <a:ext cx="432435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 rot="-5400000">
            <a:off x="3393017" y="3156577"/>
            <a:ext cx="4681637" cy="586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pic" idx="2"/>
          </p:nvPr>
        </p:nvSpPr>
        <p:spPr>
          <a:xfrm>
            <a:off x="403671" y="1143000"/>
            <a:ext cx="4572000" cy="4572000"/>
          </a:xfrm>
          <a:prstGeom prst="rect">
            <a:avLst/>
          </a:prstGeom>
          <a:solidFill>
            <a:srgbClr val="EAEAEA"/>
          </a:solidFill>
          <a:ln w="508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7150" dist="31750" dir="4800000" algn="tl" rotWithShape="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088443" y="3274308"/>
            <a:ext cx="2590800" cy="2516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45700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Georgia"/>
              <a:buNone/>
              <a:defRPr sz="1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Georgia"/>
              <a:buNone/>
              <a:defRPr sz="12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Georgia"/>
              <a:buNone/>
              <a:defRPr sz="9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  <a:def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5353496" y="2010727"/>
            <a:ext cx="3383280" cy="461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None/>
              <a:defRPr sz="1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Georgia"/>
              <a:buNone/>
              <a:defRPr sz="12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Noto Sans Symbols"/>
              <a:buNone/>
              <a:defRPr sz="10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Georgia"/>
              <a:buNone/>
              <a:defRPr sz="9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2"/>
          </p:nvPr>
        </p:nvSpPr>
        <p:spPr>
          <a:xfrm>
            <a:off x="152400" y="776287"/>
            <a:ext cx="5102352" cy="5852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Char char="•"/>
              <a:defRPr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4064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Georgia"/>
              <a:buChar char="▫"/>
              <a:defRPr sz="28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55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⚫"/>
              <a:defRPr sz="20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Calibri"/>
              <a:buNone/>
              <a:defRPr sz="4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Georgia"/>
              <a:buNone/>
              <a:defRPr sz="2100" b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Georgia"/>
              <a:buNone/>
              <a:defRPr sz="18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prstGeom prst="rect">
            <a:avLst/>
          </a:prstGeom>
          <a:solidFill>
            <a:srgbClr val="00B5FF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Georgia"/>
              <a:buNone/>
              <a:defRPr sz="1900" b="1" i="0" u="none" strike="noStrike" cap="none">
                <a:solidFill>
                  <a:srgbClr val="41414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Georgia"/>
              <a:buNone/>
              <a:defRPr sz="2000" b="1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None/>
              <a:defRPr sz="1600" b="1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4721225" y="2244970"/>
            <a:ext cx="4041775" cy="457200"/>
          </a:xfrm>
          <a:prstGeom prst="rect">
            <a:avLst/>
          </a:prstGeom>
          <a:solidFill>
            <a:srgbClr val="00B5FF">
              <a:alpha val="24705"/>
            </a:srgbClr>
          </a:solidFill>
          <a:ln w="127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900"/>
              <a:buFont typeface="Georgia"/>
              <a:buNone/>
              <a:defRPr sz="1900" b="1" i="0" u="none" strike="noStrike" cap="none">
                <a:solidFill>
                  <a:srgbClr val="41414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Georgia"/>
              <a:buNone/>
              <a:defRPr sz="2000" b="1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1800" b="1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None/>
              <a:defRPr sz="1600" b="1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381000" y="2708519"/>
            <a:ext cx="4041648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55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4718304" y="2708519"/>
            <a:ext cx="4041775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556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429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⚫"/>
              <a:defRPr sz="18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302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dt" idx="10"/>
          </p:nvPr>
        </p:nvSpPr>
        <p:spPr>
          <a:xfrm>
            <a:off x="6583362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/>
        </p:nvSpPr>
        <p:spPr>
          <a:xfrm rot="10800000" flipH="1">
            <a:off x="5410200" y="3810000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" name="Shape 7"/>
          <p:cNvSpPr txBox="1"/>
          <p:nvPr/>
        </p:nvSpPr>
        <p:spPr>
          <a:xfrm rot="10800000" flipH="1">
            <a:off x="5410200" y="3897312"/>
            <a:ext cx="3733800" cy="19208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" name="Shape 8"/>
          <p:cNvSpPr txBox="1"/>
          <p:nvPr/>
        </p:nvSpPr>
        <p:spPr>
          <a:xfrm rot="10800000" flipH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" name="Shape 9"/>
          <p:cNvSpPr txBox="1"/>
          <p:nvPr/>
        </p:nvSpPr>
        <p:spPr>
          <a:xfrm rot="10800000" flipH="1">
            <a:off x="5410200" y="4164012"/>
            <a:ext cx="1965325" cy="19050"/>
          </a:xfrm>
          <a:prstGeom prst="rect">
            <a:avLst/>
          </a:prstGeom>
          <a:solidFill>
            <a:schemeClr val="accent2">
              <a:alpha val="5960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" name="Shape 10"/>
          <p:cNvSpPr txBox="1"/>
          <p:nvPr/>
        </p:nvSpPr>
        <p:spPr>
          <a:xfrm rot="10800000" flipH="1">
            <a:off x="5410200" y="4198937"/>
            <a:ext cx="1965325" cy="9525"/>
          </a:xfrm>
          <a:prstGeom prst="rect">
            <a:avLst/>
          </a:prstGeom>
          <a:solidFill>
            <a:schemeClr val="accent2">
              <a:alpha val="6470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5410200" y="3962400"/>
            <a:ext cx="3063875" cy="2698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" name="Shape 12"/>
          <p:cNvSpPr/>
          <p:nvPr/>
        </p:nvSpPr>
        <p:spPr>
          <a:xfrm>
            <a:off x="7377112" y="4060825"/>
            <a:ext cx="1600200" cy="365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" name="Shape 13"/>
          <p:cNvSpPr txBox="1"/>
          <p:nvPr/>
        </p:nvSpPr>
        <p:spPr>
          <a:xfrm>
            <a:off x="0" y="3649662"/>
            <a:ext cx="9144000" cy="24447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" name="Shape 14"/>
          <p:cNvSpPr txBox="1"/>
          <p:nvPr/>
        </p:nvSpPr>
        <p:spPr>
          <a:xfrm>
            <a:off x="0" y="3675062"/>
            <a:ext cx="9144000" cy="1412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" name="Shape 15"/>
          <p:cNvSpPr txBox="1"/>
          <p:nvPr/>
        </p:nvSpPr>
        <p:spPr>
          <a:xfrm rot="10800000" flipH="1">
            <a:off x="6413500" y="3643312"/>
            <a:ext cx="2730500" cy="247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" name="Shape 16"/>
          <p:cNvSpPr txBox="1"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dt" idx="10"/>
          </p:nvPr>
        </p:nvSpPr>
        <p:spPr>
          <a:xfrm>
            <a:off x="6705600" y="4206875"/>
            <a:ext cx="9604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ftr" idx="11"/>
          </p:nvPr>
        </p:nvSpPr>
        <p:spPr>
          <a:xfrm>
            <a:off x="5410200" y="4205287"/>
            <a:ext cx="1295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sldNum" idx="12"/>
          </p:nvPr>
        </p:nvSpPr>
        <p:spPr>
          <a:xfrm>
            <a:off x="8320087" y="1587"/>
            <a:ext cx="7477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  <a:defRPr sz="1800" b="0" i="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/>
        </p:nvSpPr>
        <p:spPr>
          <a:xfrm>
            <a:off x="0" y="366712"/>
            <a:ext cx="9144000" cy="8413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0" name="Shape 30"/>
          <p:cNvSpPr txBox="1"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1" name="Shape 31"/>
          <p:cNvSpPr txBox="1"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2" name="Shape 32"/>
          <p:cNvSpPr txBox="1"/>
          <p:nvPr/>
        </p:nvSpPr>
        <p:spPr>
          <a:xfrm rot="10800000" flipH="1">
            <a:off x="5410200" y="360362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3" name="Shape 33"/>
          <p:cNvSpPr txBox="1"/>
          <p:nvPr/>
        </p:nvSpPr>
        <p:spPr>
          <a:xfrm rot="10800000" flipH="1">
            <a:off x="5410200" y="439737"/>
            <a:ext cx="3733800" cy="18097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5407025" y="496887"/>
            <a:ext cx="3063875" cy="285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5" name="Shape 35"/>
          <p:cNvSpPr/>
          <p:nvPr/>
        </p:nvSpPr>
        <p:spPr>
          <a:xfrm>
            <a:off x="7373937" y="588962"/>
            <a:ext cx="1600200" cy="365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6" name="Shape 36"/>
          <p:cNvSpPr txBox="1"/>
          <p:nvPr/>
        </p:nvSpPr>
        <p:spPr>
          <a:xfrm>
            <a:off x="9085262" y="-1587"/>
            <a:ext cx="57150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7" name="Shape 37"/>
          <p:cNvSpPr txBox="1"/>
          <p:nvPr/>
        </p:nvSpPr>
        <p:spPr>
          <a:xfrm>
            <a:off x="9043987" y="-1587"/>
            <a:ext cx="2857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8" name="Shape 38"/>
          <p:cNvSpPr txBox="1"/>
          <p:nvPr/>
        </p:nvSpPr>
        <p:spPr>
          <a:xfrm>
            <a:off x="9024937" y="-1587"/>
            <a:ext cx="952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9" name="Shape 39"/>
          <p:cNvSpPr txBox="1"/>
          <p:nvPr/>
        </p:nvSpPr>
        <p:spPr>
          <a:xfrm>
            <a:off x="8975725" y="-1587"/>
            <a:ext cx="26987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0" name="Shape 40"/>
          <p:cNvSpPr txBox="1"/>
          <p:nvPr/>
        </p:nvSpPr>
        <p:spPr>
          <a:xfrm>
            <a:off x="8915400" y="0"/>
            <a:ext cx="55562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1" name="Shape 41"/>
          <p:cNvSpPr txBox="1"/>
          <p:nvPr/>
        </p:nvSpPr>
        <p:spPr>
          <a:xfrm>
            <a:off x="8874125" y="0"/>
            <a:ext cx="7937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/>
        </p:nvSpPr>
        <p:spPr>
          <a:xfrm>
            <a:off x="0" y="366712"/>
            <a:ext cx="9144000" cy="8413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8" name="Shape 98"/>
          <p:cNvSpPr txBox="1"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9" name="Shape 99"/>
          <p:cNvSpPr txBox="1"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0" name="Shape 100"/>
          <p:cNvSpPr txBox="1"/>
          <p:nvPr/>
        </p:nvSpPr>
        <p:spPr>
          <a:xfrm rot="10800000" flipH="1">
            <a:off x="5410200" y="360362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1" name="Shape 101"/>
          <p:cNvSpPr txBox="1"/>
          <p:nvPr/>
        </p:nvSpPr>
        <p:spPr>
          <a:xfrm rot="10800000" flipH="1">
            <a:off x="5410200" y="439737"/>
            <a:ext cx="3733800" cy="18097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407025" y="496887"/>
            <a:ext cx="3063875" cy="285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7373937" y="588962"/>
            <a:ext cx="1600200" cy="365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9085262" y="-1587"/>
            <a:ext cx="57150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5" name="Shape 105"/>
          <p:cNvSpPr txBox="1"/>
          <p:nvPr/>
        </p:nvSpPr>
        <p:spPr>
          <a:xfrm>
            <a:off x="9043987" y="-1587"/>
            <a:ext cx="2857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9024937" y="-1587"/>
            <a:ext cx="952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7" name="Shape 107"/>
          <p:cNvSpPr txBox="1"/>
          <p:nvPr/>
        </p:nvSpPr>
        <p:spPr>
          <a:xfrm>
            <a:off x="8975725" y="-1587"/>
            <a:ext cx="26987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8915400" y="0"/>
            <a:ext cx="55562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8874125" y="0"/>
            <a:ext cx="7937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dt" idx="10"/>
          </p:nvPr>
        </p:nvSpPr>
        <p:spPr>
          <a:xfrm>
            <a:off x="6586537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Shape 114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/>
        </p:nvSpPr>
        <p:spPr>
          <a:xfrm>
            <a:off x="0" y="366712"/>
            <a:ext cx="9144000" cy="84137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6" name="Shape 126"/>
          <p:cNvSpPr txBox="1"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7" name="Shape 127"/>
          <p:cNvSpPr txBox="1"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8" name="Shape 128"/>
          <p:cNvSpPr txBox="1"/>
          <p:nvPr/>
        </p:nvSpPr>
        <p:spPr>
          <a:xfrm rot="10800000" flipH="1">
            <a:off x="5410200" y="360362"/>
            <a:ext cx="3733800" cy="904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9" name="Shape 129"/>
          <p:cNvSpPr txBox="1"/>
          <p:nvPr/>
        </p:nvSpPr>
        <p:spPr>
          <a:xfrm rot="10800000" flipH="1">
            <a:off x="5410200" y="439737"/>
            <a:ext cx="3733800" cy="180975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407025" y="496887"/>
            <a:ext cx="3063875" cy="285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7373937" y="588962"/>
            <a:ext cx="1600200" cy="36512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2" name="Shape 132"/>
          <p:cNvSpPr txBox="1"/>
          <p:nvPr/>
        </p:nvSpPr>
        <p:spPr>
          <a:xfrm>
            <a:off x="9085262" y="-1587"/>
            <a:ext cx="57150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9043987" y="-1587"/>
            <a:ext cx="2857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9024937" y="-1587"/>
            <a:ext cx="9525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5" name="Shape 135"/>
          <p:cNvSpPr txBox="1"/>
          <p:nvPr/>
        </p:nvSpPr>
        <p:spPr>
          <a:xfrm>
            <a:off x="8975725" y="-1587"/>
            <a:ext cx="26987" cy="6207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8915400" y="0"/>
            <a:ext cx="55562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7" name="Shape 137"/>
          <p:cNvSpPr txBox="1"/>
          <p:nvPr/>
        </p:nvSpPr>
        <p:spPr>
          <a:xfrm>
            <a:off x="8874125" y="0"/>
            <a:ext cx="7937" cy="585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  <a:defRPr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Char char="•"/>
              <a:defRPr sz="2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93700" algn="l" rtl="0"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Georgia"/>
              <a:buChar char="▫"/>
              <a:defRPr sz="2600" b="0" i="0" u="none" strike="noStrike" cap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810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⚫"/>
              <a:defRPr sz="24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8300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⚫"/>
              <a:defRPr sz="2200" b="0" i="0" u="none" strike="noStrike" cap="none">
                <a:solidFill>
                  <a:schemeClr val="accent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556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Char char="▫"/>
              <a:defRPr sz="20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Georgia"/>
              <a:buChar char="▫"/>
              <a:defRPr sz="18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302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Georgia"/>
              <a:buChar char="▫"/>
              <a:defRPr sz="16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500"/>
              <a:buFont typeface="Georgia"/>
              <a:buChar char="◦"/>
              <a:defRPr sz="15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Char char="◦"/>
              <a:defRPr sz="1400" b="0" i="0" u="none" strike="noStrike" cap="none">
                <a:solidFill>
                  <a:schemeClr val="accent3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6583362" y="612775"/>
            <a:ext cx="9572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>
                <a:solidFill>
                  <a:schemeClr val="accent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5257800" y="612775"/>
            <a:ext cx="13255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8174037" y="1587"/>
            <a:ext cx="762000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  <a:defRPr sz="1800" b="0" i="0" u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ctrTitle"/>
          </p:nvPr>
        </p:nvSpPr>
        <p:spPr>
          <a:xfrm>
            <a:off x="357187" y="1743075"/>
            <a:ext cx="842962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FBED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rgbClr val="CAFBED"/>
                </a:solidFill>
                <a:latin typeface="Calibri"/>
                <a:ea typeface="Calibri"/>
                <a:cs typeface="Calibri"/>
                <a:sym typeface="Calibri"/>
              </a:rPr>
              <a:t>Аморфные и кристаллические вещества. Кристаллические решетки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Агрегатное состояние вещества </a:t>
            </a:r>
            <a:b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(на примере кислорода О</a:t>
            </a:r>
            <a:r>
              <a:rPr lang="en-US" sz="3600" b="0" i="0" u="none" strike="noStrike" cap="none" baseline="-2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777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800"/>
              <a:buFont typeface="Georgia"/>
              <a:buNone/>
            </a:pPr>
            <a:endParaRPr sz="2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365760" marR="0" lvl="0" indent="-78232" algn="l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endParaRPr sz="2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60" name="Shape 160"/>
          <p:cNvCxnSpPr/>
          <p:nvPr/>
        </p:nvCxnSpPr>
        <p:spPr>
          <a:xfrm>
            <a:off x="285750" y="3784600"/>
            <a:ext cx="8501062" cy="1587"/>
          </a:xfrm>
          <a:prstGeom prst="straightConnector1">
            <a:avLst/>
          </a:prstGeom>
          <a:noFill/>
          <a:ln w="63500" cap="rnd" cmpd="sng">
            <a:solidFill>
              <a:schemeClr val="accent1"/>
            </a:solidFill>
            <a:prstDash val="solid"/>
            <a:miter lim="800000"/>
            <a:headEnd type="none" w="med" len="med"/>
            <a:tailEnd type="stealth" w="lg" len="lg"/>
          </a:ln>
        </p:spPr>
      </p:cxnSp>
      <p:cxnSp>
        <p:nvCxnSpPr>
          <p:cNvPr id="161" name="Shape 161"/>
          <p:cNvCxnSpPr/>
          <p:nvPr/>
        </p:nvCxnSpPr>
        <p:spPr>
          <a:xfrm rot="5400000">
            <a:off x="2463800" y="3751262"/>
            <a:ext cx="50165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2" name="Shape 162"/>
          <p:cNvCxnSpPr/>
          <p:nvPr/>
        </p:nvCxnSpPr>
        <p:spPr>
          <a:xfrm rot="5400000">
            <a:off x="4320381" y="3750468"/>
            <a:ext cx="501650" cy="1587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63" name="Shape 163"/>
          <p:cNvCxnSpPr/>
          <p:nvPr/>
        </p:nvCxnSpPr>
        <p:spPr>
          <a:xfrm rot="5400000">
            <a:off x="6892925" y="3751262"/>
            <a:ext cx="50165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4" name="Shape 164"/>
          <p:cNvSpPr txBox="1"/>
          <p:nvPr/>
        </p:nvSpPr>
        <p:spPr>
          <a:xfrm>
            <a:off x="2214562" y="4059237"/>
            <a:ext cx="10922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- 218,8°</a:t>
            </a:r>
            <a:endParaRPr/>
          </a:p>
        </p:txBody>
      </p:sp>
      <p:sp>
        <p:nvSpPr>
          <p:cNvPr id="165" name="Shape 165"/>
          <p:cNvSpPr txBox="1"/>
          <p:nvPr/>
        </p:nvSpPr>
        <p:spPr>
          <a:xfrm>
            <a:off x="4143375" y="4059237"/>
            <a:ext cx="88106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- 194°</a:t>
            </a:r>
            <a:endParaRPr/>
          </a:p>
        </p:txBody>
      </p:sp>
      <p:sp>
        <p:nvSpPr>
          <p:cNvPr id="166" name="Shape 166"/>
          <p:cNvSpPr txBox="1"/>
          <p:nvPr/>
        </p:nvSpPr>
        <p:spPr>
          <a:xfrm>
            <a:off x="7021512" y="4071937"/>
            <a:ext cx="433387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0°</a:t>
            </a:r>
            <a:endParaRPr/>
          </a:p>
        </p:txBody>
      </p:sp>
      <p:sp>
        <p:nvSpPr>
          <p:cNvPr id="167" name="Shape 167"/>
          <p:cNvSpPr txBox="1"/>
          <p:nvPr/>
        </p:nvSpPr>
        <p:spPr>
          <a:xfrm>
            <a:off x="8264525" y="4071937"/>
            <a:ext cx="5937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r>
              <a:rPr lang="en-US" sz="1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t°, C</a:t>
            </a:r>
            <a:endParaRPr/>
          </a:p>
        </p:txBody>
      </p:sp>
      <p:sp>
        <p:nvSpPr>
          <p:cNvPr id="168" name="Shape 168"/>
          <p:cNvSpPr txBox="1"/>
          <p:nvPr/>
        </p:nvSpPr>
        <p:spPr>
          <a:xfrm>
            <a:off x="2389187" y="2857500"/>
            <a:ext cx="78263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 </a:t>
            </a:r>
            <a:r>
              <a:rPr lang="en-US" sz="2800" b="1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пл</a:t>
            </a:r>
            <a:endParaRPr/>
          </a:p>
        </p:txBody>
      </p:sp>
      <p:sp>
        <p:nvSpPr>
          <p:cNvPr id="169" name="Shape 169"/>
          <p:cNvSpPr txBox="1"/>
          <p:nvPr/>
        </p:nvSpPr>
        <p:spPr>
          <a:xfrm>
            <a:off x="4286250" y="2905125"/>
            <a:ext cx="92868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 </a:t>
            </a:r>
            <a:r>
              <a:rPr lang="en-US" sz="2800" b="1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кип</a:t>
            </a: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-214312" y="3357562"/>
            <a:ext cx="2928937" cy="857250"/>
          </a:xfrm>
          <a:custGeom>
            <a:avLst/>
            <a:gdLst/>
            <a:ahLst/>
            <a:cxnLst/>
            <a:rect l="0" t="0" r="0" b="0"/>
            <a:pathLst>
              <a:path w="2928958" h="857256" extrusionOk="0">
                <a:moveTo>
                  <a:pt x="1075257" y="15416"/>
                </a:moveTo>
                <a:lnTo>
                  <a:pt x="1075257" y="15416"/>
                </a:lnTo>
                <a:cubicBezTo>
                  <a:pt x="1292661" y="-2126"/>
                  <a:pt x="1521001" y="-4736"/>
                  <a:pt x="1742418" y="7790"/>
                </a:cubicBezTo>
                <a:cubicBezTo>
                  <a:pt x="1963835" y="20317"/>
                  <a:pt x="2172402" y="47645"/>
                  <a:pt x="2351809" y="87637"/>
                </a:cubicBezTo>
                <a:cubicBezTo>
                  <a:pt x="2531215" y="127629"/>
                  <a:pt x="2676659" y="179215"/>
                  <a:pt x="2776765" y="238360"/>
                </a:cubicBezTo>
                <a:cubicBezTo>
                  <a:pt x="2876871" y="297506"/>
                  <a:pt x="2928960" y="362627"/>
                  <a:pt x="2928957" y="428631"/>
                </a:cubicBezTo>
                <a:lnTo>
                  <a:pt x="1464479" y="428628"/>
                </a:lnTo>
                <a:close/>
              </a:path>
              <a:path w="2928958" h="857256" fill="none" extrusionOk="0">
                <a:moveTo>
                  <a:pt x="1075257" y="15416"/>
                </a:moveTo>
                <a:lnTo>
                  <a:pt x="1075257" y="15416"/>
                </a:lnTo>
                <a:cubicBezTo>
                  <a:pt x="1292661" y="-2126"/>
                  <a:pt x="1521001" y="-4736"/>
                  <a:pt x="1742418" y="7790"/>
                </a:cubicBezTo>
                <a:cubicBezTo>
                  <a:pt x="1963835" y="20317"/>
                  <a:pt x="2172402" y="47645"/>
                  <a:pt x="2351809" y="87637"/>
                </a:cubicBezTo>
                <a:cubicBezTo>
                  <a:pt x="2531215" y="127629"/>
                  <a:pt x="2676659" y="179215"/>
                  <a:pt x="2776765" y="238360"/>
                </a:cubicBezTo>
                <a:cubicBezTo>
                  <a:pt x="2876871" y="297506"/>
                  <a:pt x="2928960" y="362627"/>
                  <a:pt x="2928957" y="428631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2714625" y="3357562"/>
            <a:ext cx="1857375" cy="785812"/>
          </a:xfrm>
          <a:custGeom>
            <a:avLst/>
            <a:gdLst/>
            <a:ahLst/>
            <a:cxnLst/>
            <a:rect l="0" t="0" r="0" b="0"/>
            <a:pathLst>
              <a:path w="1857388" h="785818" extrusionOk="0">
                <a:moveTo>
                  <a:pt x="2299" y="420541"/>
                </a:moveTo>
                <a:lnTo>
                  <a:pt x="2299" y="420541"/>
                </a:lnTo>
                <a:cubicBezTo>
                  <a:pt x="-15413" y="314245"/>
                  <a:pt x="69822" y="209345"/>
                  <a:pt x="238274" y="130126"/>
                </a:cubicBezTo>
                <a:cubicBezTo>
                  <a:pt x="406726" y="50906"/>
                  <a:pt x="644308" y="3992"/>
                  <a:pt x="896020" y="243"/>
                </a:cubicBezTo>
                <a:cubicBezTo>
                  <a:pt x="1147731" y="-3505"/>
                  <a:pt x="1392523" y="36224"/>
                  <a:pt x="1573726" y="110235"/>
                </a:cubicBezTo>
                <a:cubicBezTo>
                  <a:pt x="1754928" y="184247"/>
                  <a:pt x="1857389" y="286351"/>
                  <a:pt x="1857387" y="392911"/>
                </a:cubicBezTo>
                <a:lnTo>
                  <a:pt x="928694" y="392909"/>
                </a:lnTo>
                <a:close/>
              </a:path>
              <a:path w="1857388" h="785818" fill="none" extrusionOk="0">
                <a:moveTo>
                  <a:pt x="2299" y="420541"/>
                </a:moveTo>
                <a:lnTo>
                  <a:pt x="2299" y="420541"/>
                </a:lnTo>
                <a:cubicBezTo>
                  <a:pt x="-15413" y="314245"/>
                  <a:pt x="69822" y="209345"/>
                  <a:pt x="238274" y="130126"/>
                </a:cubicBezTo>
                <a:cubicBezTo>
                  <a:pt x="406726" y="50906"/>
                  <a:pt x="644308" y="3992"/>
                  <a:pt x="896020" y="243"/>
                </a:cubicBezTo>
                <a:cubicBezTo>
                  <a:pt x="1147731" y="-3505"/>
                  <a:pt x="1392523" y="36224"/>
                  <a:pt x="1573726" y="110235"/>
                </a:cubicBezTo>
                <a:cubicBezTo>
                  <a:pt x="1754928" y="184247"/>
                  <a:pt x="1857389" y="286351"/>
                  <a:pt x="1857387" y="392911"/>
                </a:cubicBez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4578350" y="3328987"/>
            <a:ext cx="3803650" cy="444500"/>
          </a:xfrm>
          <a:prstGeom prst="arc">
            <a:avLst>
              <a:gd name="adj1" fmla="val 13602746"/>
              <a:gd name="adj2" fmla="val 0"/>
            </a:avLst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None/>
            </a:pP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3" name="Shape 173"/>
          <p:cNvSpPr txBox="1"/>
          <p:nvPr/>
        </p:nvSpPr>
        <p:spPr>
          <a:xfrm>
            <a:off x="825500" y="3357562"/>
            <a:ext cx="11747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твердое</a:t>
            </a:r>
            <a:endParaRPr/>
          </a:p>
        </p:txBody>
      </p:sp>
      <p:sp>
        <p:nvSpPr>
          <p:cNvPr id="174" name="Shape 174"/>
          <p:cNvSpPr txBox="1"/>
          <p:nvPr/>
        </p:nvSpPr>
        <p:spPr>
          <a:xfrm>
            <a:off x="3155950" y="3357562"/>
            <a:ext cx="11303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жидкое</a:t>
            </a:r>
            <a:endParaRPr/>
          </a:p>
        </p:txBody>
      </p:sp>
      <p:sp>
        <p:nvSpPr>
          <p:cNvPr id="175" name="Shape 175"/>
          <p:cNvSpPr txBox="1"/>
          <p:nvPr/>
        </p:nvSpPr>
        <p:spPr>
          <a:xfrm>
            <a:off x="5754687" y="3386137"/>
            <a:ext cx="563562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газ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title"/>
          </p:nvPr>
        </p:nvSpPr>
        <p:spPr>
          <a:xfrm>
            <a:off x="457200" y="5715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Особенности кристаллических веществ</a:t>
            </a:r>
            <a:endParaRPr/>
          </a:p>
        </p:txBody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457200" y="1571625"/>
            <a:ext cx="8229600" cy="500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23887" marR="0" lvl="0" indent="-514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800"/>
              <a:buFont typeface="Georgia"/>
              <a:buAutoNum type="arabicParenR"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Строгое расположение частиц, образующих кристаллическую решетку </a:t>
            </a:r>
            <a:endParaRPr/>
          </a:p>
          <a:p>
            <a:pPr marL="623887" marR="0" lvl="0" indent="-514349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BD0D9"/>
              </a:buClr>
              <a:buSzPts val="2800"/>
              <a:buFont typeface="Georgia"/>
              <a:buAutoNum type="arabicParenR"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Строго определенные Т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пл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и Т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кип</a:t>
            </a:r>
            <a:endParaRPr/>
          </a:p>
        </p:txBody>
      </p:sp>
      <p:pic>
        <p:nvPicPr>
          <p:cNvPr id="182" name="Shape 1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286125"/>
            <a:ext cx="3856037" cy="3162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Shape 183"/>
          <p:cNvSpPr txBox="1"/>
          <p:nvPr/>
        </p:nvSpPr>
        <p:spPr>
          <a:xfrm>
            <a:off x="5429250" y="4000500"/>
            <a:ext cx="3079750" cy="708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Узлы кристаллической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None/>
            </a:pPr>
            <a:r>
              <a:rPr lang="en-US" sz="20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решетки</a:t>
            </a:r>
            <a:endParaRPr/>
          </a:p>
        </p:txBody>
      </p:sp>
      <p:cxnSp>
        <p:nvCxnSpPr>
          <p:cNvPr id="184" name="Shape 184"/>
          <p:cNvCxnSpPr/>
          <p:nvPr/>
        </p:nvCxnSpPr>
        <p:spPr>
          <a:xfrm rot="10800000">
            <a:off x="4429125" y="3857625"/>
            <a:ext cx="1071562" cy="357187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185" name="Shape 185"/>
          <p:cNvCxnSpPr/>
          <p:nvPr/>
        </p:nvCxnSpPr>
        <p:spPr>
          <a:xfrm flipH="1">
            <a:off x="4357687" y="4354512"/>
            <a:ext cx="1071562" cy="4318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stealth" w="med" len="med"/>
          </a:ln>
        </p:spPr>
      </p:cxnSp>
      <p:cxnSp>
        <p:nvCxnSpPr>
          <p:cNvPr id="186" name="Shape 186"/>
          <p:cNvCxnSpPr/>
          <p:nvPr/>
        </p:nvCxnSpPr>
        <p:spPr>
          <a:xfrm flipH="1">
            <a:off x="4357687" y="4643437"/>
            <a:ext cx="1143000" cy="1071562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med" len="med"/>
            <a:tailEnd type="stealth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457200" y="642937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Типы кристаллических решеток</a:t>
            </a:r>
            <a:endParaRPr/>
          </a:p>
        </p:txBody>
      </p:sp>
      <p:pic>
        <p:nvPicPr>
          <p:cNvPr id="192" name="Shape 19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0687" y="1566862"/>
            <a:ext cx="8278812" cy="501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xfrm>
            <a:off x="457200" y="50482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Ионная кристаллическая решетка</a:t>
            </a:r>
            <a:endParaRPr/>
          </a:p>
        </p:txBody>
      </p:sp>
      <p:pic>
        <p:nvPicPr>
          <p:cNvPr id="198" name="Shape 19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1437" y="2071687"/>
            <a:ext cx="2960687" cy="393223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Shape 199"/>
          <p:cNvSpPr txBox="1">
            <a:spLocks noGrp="1"/>
          </p:cNvSpPr>
          <p:nvPr>
            <p:ph type="body" idx="2"/>
          </p:nvPr>
        </p:nvSpPr>
        <p:spPr>
          <a:xfrm>
            <a:off x="3286125" y="1500187"/>
            <a:ext cx="540067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узлах решетки 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ионы.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Химическая связь 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ионная.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Свойства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веществ: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1) относительно высокая твердость, прочность,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2) хрупкость,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3) термостойкость,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4) тугоплавкость,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5) нелетучесть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Примеры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соли (NaCl, K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), основания (Ca(OH)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NaOH)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Shape 20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976312" y="1089025"/>
            <a:ext cx="3595687" cy="269716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Shape 205"/>
          <p:cNvSpPr txBox="1">
            <a:spLocks noGrp="1"/>
          </p:cNvSpPr>
          <p:nvPr>
            <p:ph type="title"/>
          </p:nvPr>
        </p:nvSpPr>
        <p:spPr>
          <a:xfrm>
            <a:off x="457200" y="50482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Атомная кристаллическая решетка</a:t>
            </a:r>
            <a:endParaRPr/>
          </a:p>
        </p:txBody>
      </p:sp>
      <p:sp>
        <p:nvSpPr>
          <p:cNvPr id="206" name="Shape 206"/>
          <p:cNvSpPr txBox="1">
            <a:spLocks noGrp="1"/>
          </p:cNvSpPr>
          <p:nvPr>
            <p:ph type="body" idx="2"/>
          </p:nvPr>
        </p:nvSpPr>
        <p:spPr>
          <a:xfrm>
            <a:off x="3786187" y="1357312"/>
            <a:ext cx="540067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Georgia"/>
              <a:buNone/>
            </a:pPr>
            <a:r>
              <a:rPr lang="en-US" sz="26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узлах решетки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атомы.</a:t>
            </a:r>
            <a:endParaRPr/>
          </a:p>
          <a:p>
            <a:pPr marL="365125" marR="0" lvl="0" indent="-255587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Georgia"/>
              <a:buNone/>
            </a:pPr>
            <a:r>
              <a:rPr lang="en-US" sz="26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Химическая связь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ковалентная неполярная.</a:t>
            </a:r>
            <a:endParaRPr/>
          </a:p>
          <a:p>
            <a:pPr marL="365125" marR="0" lvl="0" indent="-255587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Georgia"/>
              <a:buNone/>
            </a:pPr>
            <a:r>
              <a:rPr lang="en-US" sz="26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Свойства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веществ: </a:t>
            </a:r>
            <a:b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1) очень высокая твердость, прочность, </a:t>
            </a:r>
            <a:b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2) очень высокая Тпл (алмаз 3500</a:t>
            </a:r>
            <a:r>
              <a:rPr lang="en-US" sz="2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°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С),</a:t>
            </a:r>
            <a:b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3) тугоплавкость,</a:t>
            </a:r>
            <a:endParaRPr/>
          </a:p>
          <a:p>
            <a:pPr marL="365125" marR="0" lvl="0" indent="-255587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Georgia"/>
              <a:buNone/>
            </a:pP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4) практически нерастворимы, </a:t>
            </a:r>
            <a:b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5) нелетучесть</a:t>
            </a:r>
            <a:endParaRPr/>
          </a:p>
          <a:p>
            <a:pPr marL="365125" marR="0" lvl="0" indent="-255587" algn="l" rtl="0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Georgia"/>
              <a:buNone/>
            </a:pPr>
            <a:r>
              <a:rPr lang="en-US" sz="26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Примеры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простые вещества (алмаз, графит, бор и др.), сложные вещества (Al</a:t>
            </a:r>
            <a:r>
              <a:rPr lang="en-US" sz="2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</a:t>
            </a:r>
            <a:r>
              <a:rPr lang="en-US" sz="2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SiO</a:t>
            </a:r>
            <a:r>
              <a:rPr lang="en-US" sz="2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 </a:t>
            </a:r>
            <a:endParaRPr/>
          </a:p>
        </p:txBody>
      </p:sp>
      <p:pic>
        <p:nvPicPr>
          <p:cNvPr id="207" name="Shape 2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71625" y="3929062"/>
            <a:ext cx="2363787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 txBox="1"/>
          <p:nvPr/>
        </p:nvSpPr>
        <p:spPr>
          <a:xfrm>
            <a:off x="571500" y="1833562"/>
            <a:ext cx="12128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алмаз</a:t>
            </a:r>
            <a:endParaRPr/>
          </a:p>
        </p:txBody>
      </p:sp>
      <p:sp>
        <p:nvSpPr>
          <p:cNvPr id="209" name="Shape 209"/>
          <p:cNvSpPr txBox="1"/>
          <p:nvPr/>
        </p:nvSpPr>
        <p:spPr>
          <a:xfrm>
            <a:off x="71437" y="5976937"/>
            <a:ext cx="1444625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графит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Shape 2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250" y="4071937"/>
            <a:ext cx="3284537" cy="2573337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457200" y="357187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Молекулярная кристаллическая решетка</a:t>
            </a:r>
            <a:endParaRPr/>
          </a:p>
        </p:txBody>
      </p:sp>
      <p:sp>
        <p:nvSpPr>
          <p:cNvPr id="216" name="Shape 216"/>
          <p:cNvSpPr txBox="1">
            <a:spLocks noGrp="1"/>
          </p:cNvSpPr>
          <p:nvPr>
            <p:ph type="body" idx="1"/>
          </p:nvPr>
        </p:nvSpPr>
        <p:spPr>
          <a:xfrm>
            <a:off x="3786187" y="1143000"/>
            <a:ext cx="5400675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узлах решетки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молекулы.</a:t>
            </a:r>
            <a:endParaRPr/>
          </a:p>
          <a:p>
            <a:pPr marL="365125" marR="0" lvl="0" indent="-25558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Химическая связь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ковалентная полярная и неполярная.</a:t>
            </a:r>
            <a:endParaRPr/>
          </a:p>
          <a:p>
            <a:pPr marL="365125" marR="0" lvl="0" indent="-25558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Свойства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веществ: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1) малая твердость, прочность,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2) низкие Тпл, Ткип,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3) при комнатной Т обычно жидкость или газ,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4) высокая летучесть.</a:t>
            </a:r>
            <a:endParaRPr/>
          </a:p>
          <a:p>
            <a:pPr marL="365125" marR="0" lvl="0" indent="-25558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Примеры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простые вещества (H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N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O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F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P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Ne, He), сложные вещества (СО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H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O, сахар С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22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11 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 др.) </a:t>
            </a:r>
            <a:endParaRPr/>
          </a:p>
        </p:txBody>
      </p:sp>
      <p:pic>
        <p:nvPicPr>
          <p:cNvPr id="217" name="Shape 217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1365250" y="1214437"/>
            <a:ext cx="2349500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Shape 218"/>
          <p:cNvSpPr txBox="1"/>
          <p:nvPr/>
        </p:nvSpPr>
        <p:spPr>
          <a:xfrm>
            <a:off x="71437" y="1357312"/>
            <a:ext cx="131445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йод   I</a:t>
            </a:r>
            <a:r>
              <a:rPr lang="en-US" sz="2800" b="1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/>
          </a:p>
        </p:txBody>
      </p:sp>
      <p:sp>
        <p:nvSpPr>
          <p:cNvPr id="219" name="Shape 219"/>
          <p:cNvSpPr txBox="1"/>
          <p:nvPr/>
        </p:nvSpPr>
        <p:spPr>
          <a:xfrm>
            <a:off x="0" y="3500437"/>
            <a:ext cx="37719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mbria"/>
              <a:buNone/>
            </a:pPr>
            <a:r>
              <a:rPr lang="en-US" sz="2800" b="1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углекислый  газ   СО</a:t>
            </a:r>
            <a:r>
              <a:rPr lang="en-US" sz="2800" b="1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Shape 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0" y="1428750"/>
            <a:ext cx="3457575" cy="25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457200" y="42862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Молекулярная кристаллическая решетка</a:t>
            </a: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457200" y="1357312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Белый фосфор Р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body" idx="2"/>
          </p:nvPr>
        </p:nvSpPr>
        <p:spPr>
          <a:xfrm>
            <a:off x="4648200" y="1357312"/>
            <a:ext cx="4038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Сера S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/>
          </a:p>
        </p:txBody>
      </p:sp>
      <p:pic>
        <p:nvPicPr>
          <p:cNvPr id="228" name="Shape 2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50" y="2000250"/>
            <a:ext cx="3571875" cy="312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Shape 2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1937" y="4000500"/>
            <a:ext cx="4762500" cy="184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title"/>
          </p:nvPr>
        </p:nvSpPr>
        <p:spPr>
          <a:xfrm>
            <a:off x="285750" y="285750"/>
            <a:ext cx="8472487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Металлическая кристаллическая решетка</a:t>
            </a:r>
            <a:endParaRPr/>
          </a:p>
        </p:txBody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3786187" y="1357312"/>
            <a:ext cx="5400675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В узлах решетки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атом-ионы.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Химическая связь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металлическая.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Свойства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веществ: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1) металлический блеск, 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2) тепло- и электропроводность,</a:t>
            </a:r>
            <a:b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</a:b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3) ковкость и пластичность,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4) непрозрачность.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Georgia"/>
              <a:buNone/>
            </a:pPr>
            <a:r>
              <a:rPr lang="en-US" sz="2800" b="0" i="0" u="sng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Примеры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: металлы</a:t>
            </a:r>
            <a:endParaRPr/>
          </a:p>
        </p:txBody>
      </p:sp>
      <p:pic>
        <p:nvPicPr>
          <p:cNvPr id="236" name="Shape 2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368425"/>
            <a:ext cx="2773362" cy="2417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Shape 2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062" y="4143375"/>
            <a:ext cx="28575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57200" y="785812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Закон постоянства состава </a:t>
            </a:r>
            <a:b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(Пруст, 1799-1803)</a:t>
            </a:r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body" idx="1"/>
          </p:nvPr>
        </p:nvSpPr>
        <p:spPr>
          <a:xfrm>
            <a:off x="714375" y="2249487"/>
            <a:ext cx="7972425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</a:pPr>
            <a:r>
              <a:rPr lang="en-US" sz="32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Молекулярные химические соединения независимо от способа их получения имеют постоянный состав и свойства.</a:t>
            </a:r>
            <a:endParaRPr/>
          </a:p>
        </p:txBody>
      </p:sp>
      <p:cxnSp>
        <p:nvCxnSpPr>
          <p:cNvPr id="244" name="Shape 244"/>
          <p:cNvCxnSpPr/>
          <p:nvPr/>
        </p:nvCxnSpPr>
        <p:spPr>
          <a:xfrm rot="5400000">
            <a:off x="34925" y="3106737"/>
            <a:ext cx="1500187" cy="1587"/>
          </a:xfrm>
          <a:prstGeom prst="straightConnector1">
            <a:avLst/>
          </a:prstGeom>
          <a:noFill/>
          <a:ln w="38100" cap="flat" cmpd="dbl">
            <a:solidFill>
              <a:srgbClr val="C00000"/>
            </a:solidFill>
            <a:prstDash val="solid"/>
            <a:miter lim="800000"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title"/>
          </p:nvPr>
        </p:nvSpPr>
        <p:spPr>
          <a:xfrm>
            <a:off x="457200" y="571500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Особенности аморфных веществ</a:t>
            </a:r>
            <a:endParaRPr/>
          </a:p>
        </p:txBody>
      </p:sp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457200" y="1571625"/>
            <a:ext cx="8229600" cy="5002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23887" marR="0" lvl="0" indent="-51434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800"/>
              <a:buFont typeface="Georgia"/>
              <a:buAutoNum type="arabicParenR"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Нет строгого расположения частиц, нет кристаллической решетки.</a:t>
            </a:r>
            <a:endParaRPr/>
          </a:p>
          <a:p>
            <a:pPr marL="623887" marR="0" lvl="0" indent="-514349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BD0D9"/>
              </a:buClr>
              <a:buSzPts val="2800"/>
              <a:buFont typeface="Georgia"/>
              <a:buAutoNum type="arabicParenR"/>
            </a:pP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Нет строго определенных Т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пл</a:t>
            </a:r>
            <a:r>
              <a:rPr lang="en-US" sz="28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и Т</a:t>
            </a:r>
            <a:r>
              <a:rPr lang="en-US" sz="28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кип</a:t>
            </a:r>
            <a:endParaRPr/>
          </a:p>
        </p:txBody>
      </p:sp>
      <p:pic>
        <p:nvPicPr>
          <p:cNvPr id="251" name="Shape 2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4437" y="3071812"/>
            <a:ext cx="3357562" cy="35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Shape 2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86375" y="3000375"/>
            <a:ext cx="3038475" cy="3675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58" name="Shape 25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85750" y="1714500"/>
            <a:ext cx="3500437" cy="3500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Shape 2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71937" y="2286000"/>
            <a:ext cx="4554537" cy="3643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65" name="Shape 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2571750"/>
            <a:ext cx="4743450" cy="39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Shape 2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29250" y="928687"/>
            <a:ext cx="3286125" cy="2738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72" name="Shape 2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0" y="3286125"/>
            <a:ext cx="3810000" cy="30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Shape 2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7687" y="1571625"/>
            <a:ext cx="4570412" cy="3427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457200" y="500062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79" name="Shape 2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0062" y="1566862"/>
            <a:ext cx="4762500" cy="321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Shape 2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937" y="1500187"/>
            <a:ext cx="3810000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Shape 2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4429125"/>
            <a:ext cx="3786187" cy="227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Shape 286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87" name="Shape 2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0" y="1785937"/>
            <a:ext cx="4357687" cy="3268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Shape 2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4875" y="2571750"/>
            <a:ext cx="4286250" cy="39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Shape 293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294" name="Shape 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062" y="1928812"/>
            <a:ext cx="4000500" cy="274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Shape 2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3437" y="2071687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300"/>
          <p:cNvSpPr txBox="1">
            <a:spLocks noGrp="1"/>
          </p:cNvSpPr>
          <p:nvPr>
            <p:ph type="title"/>
          </p:nvPr>
        </p:nvSpPr>
        <p:spPr>
          <a:xfrm>
            <a:off x="457200" y="214312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Аморфные вещества</a:t>
            </a:r>
            <a:endParaRPr/>
          </a:p>
        </p:txBody>
      </p:sp>
      <p:pic>
        <p:nvPicPr>
          <p:cNvPr id="301" name="Shape 3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0" y="1071562"/>
            <a:ext cx="4829175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Shape 3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57812" y="857250"/>
            <a:ext cx="3429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Shape 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7212" y="3500437"/>
            <a:ext cx="3943350" cy="319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308"/>
          <p:cNvSpPr txBox="1">
            <a:spLocks noGrp="1"/>
          </p:cNvSpPr>
          <p:nvPr>
            <p:ph type="title"/>
          </p:nvPr>
        </p:nvSpPr>
        <p:spPr>
          <a:xfrm>
            <a:off x="457200" y="714375"/>
            <a:ext cx="82296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libri"/>
              <a:buNone/>
            </a:pPr>
            <a:r>
              <a:rPr lang="en-US" sz="3600" b="0" i="0" u="sng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Задание.</a:t>
            </a:r>
            <a:r>
              <a:rPr lang="en-US"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Определите тип кристаллической решетки в веществах</a:t>
            </a:r>
            <a:endParaRPr/>
          </a:p>
        </p:txBody>
      </p:sp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457200" y="2249487"/>
            <a:ext cx="8229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5125" marR="0" lvl="0" indent="-2555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KNO</a:t>
            </a:r>
            <a:r>
              <a:rPr lang="en-US" sz="3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</a:t>
            </a:r>
            <a:r>
              <a:rPr lang="en-US" sz="3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CH</a:t>
            </a:r>
            <a:r>
              <a:rPr lang="en-US" sz="3600" b="0" i="0" u="none" baseline="-25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Si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Fe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NaF</a:t>
            </a:r>
            <a:endParaRPr/>
          </a:p>
          <a:p>
            <a:pPr marL="365125" marR="0" lvl="0" indent="-255587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Georgia"/>
              <a:buNone/>
            </a:pPr>
            <a:r>
              <a:rPr lang="en-US" sz="3600" b="0" i="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Городская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Городская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Городская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Городская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</Words>
  <Application>Microsoft Office PowerPoint</Application>
  <PresentationFormat>On-screen Show (4:3)</PresentationFormat>
  <Paragraphs>66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Calibri</vt:lpstr>
      <vt:lpstr>Cambria</vt:lpstr>
      <vt:lpstr>Georgia</vt:lpstr>
      <vt:lpstr>Noto Sans Symbols</vt:lpstr>
      <vt:lpstr>1_Городская</vt:lpstr>
      <vt:lpstr>Городская</vt:lpstr>
      <vt:lpstr>2_Городская</vt:lpstr>
      <vt:lpstr>3_Городская</vt:lpstr>
      <vt:lpstr>Аморфные и кристаллические вещества. Кристаллические решетки</vt:lpstr>
      <vt:lpstr>Агрегатное состояние вещества  (на примере кислорода О2)</vt:lpstr>
      <vt:lpstr>Особенности кристаллических веществ</vt:lpstr>
      <vt:lpstr>Типы кристаллических решеток</vt:lpstr>
      <vt:lpstr>Ионная кристаллическая решетка</vt:lpstr>
      <vt:lpstr>Атомная кристаллическая решетка</vt:lpstr>
      <vt:lpstr>Молекулярная кристаллическая решетка</vt:lpstr>
      <vt:lpstr>Молекулярная кристаллическая решетка</vt:lpstr>
      <vt:lpstr>Металлическая кристаллическая решетка</vt:lpstr>
      <vt:lpstr>Закон постоянства состава  (Пруст, 1799-1803)</vt:lpstr>
      <vt:lpstr>Особенности аморфных веществ</vt:lpstr>
      <vt:lpstr>Аморфные вещества</vt:lpstr>
      <vt:lpstr>Аморфные вещества</vt:lpstr>
      <vt:lpstr>Аморфные вещества</vt:lpstr>
      <vt:lpstr>Аморфные вещества</vt:lpstr>
      <vt:lpstr>Аморфные вещества</vt:lpstr>
      <vt:lpstr>Аморфные вещества</vt:lpstr>
      <vt:lpstr>Аморфные вещества</vt:lpstr>
      <vt:lpstr>Задание. Определите тип кристаллической решетки в веществах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Аморфные и кристаллические вещества. Кристаллические решетки</dc:title>
  <cp:lastModifiedBy>Farkhad Tarikhov</cp:lastModifiedBy>
  <cp:revision>2</cp:revision>
  <dcterms:modified xsi:type="dcterms:W3CDTF">2020-09-23T03:55:44Z</dcterms:modified>
</cp:coreProperties>
</file>