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1968" y="4224"/>
              <a:ext cx="3792" cy="96"/>
            </a:xfrm>
            <a:prstGeom prst="rect">
              <a:avLst/>
            </a:prstGeom>
            <a:gradFill rotWithShape="0">
              <a:gsLst>
                <a:gs pos="0">
                  <a:srgbClr val="EBD7FF"/>
                </a:gs>
                <a:gs pos="100000">
                  <a:srgbClr val="0099FF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ru-RU" sz="2400">
                <a:latin typeface="굴림" pitchFamily="50" charset="-127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5520" y="1248"/>
              <a:ext cx="240" cy="2688"/>
            </a:xfrm>
            <a:prstGeom prst="rect">
              <a:avLst/>
            </a:prstGeom>
            <a:gradFill rotWithShape="0">
              <a:gsLst>
                <a:gs pos="0">
                  <a:srgbClr val="C1E7CE"/>
                </a:gs>
                <a:gs pos="100000">
                  <a:srgbClr val="339966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ru-RU" sz="2400">
                <a:latin typeface="굴림" pitchFamily="50" charset="-127"/>
              </a:endParaRPr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0" y="3312"/>
              <a:ext cx="288" cy="9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ru-RU" sz="2400">
                <a:latin typeface="굴림" pitchFamily="50" charset="-127"/>
              </a:endParaRPr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0" y="3408"/>
              <a:ext cx="288" cy="912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ru-RU" sz="2400">
                <a:latin typeface="굴림" pitchFamily="50" charset="-127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5520" y="0"/>
              <a:ext cx="240" cy="124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ru-RU" sz="2400">
                <a:latin typeface="굴림" pitchFamily="50" charset="-127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3600" y="0"/>
              <a:ext cx="1920" cy="192"/>
            </a:xfrm>
            <a:prstGeom prst="rect">
              <a:avLst/>
            </a:prstGeom>
            <a:solidFill>
              <a:srgbClr val="CAC9A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ru-RU" sz="2400">
                <a:latin typeface="굴림" pitchFamily="50" charset="-127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288" y="192"/>
              <a:ext cx="336" cy="480"/>
            </a:xfrm>
            <a:prstGeom prst="rect">
              <a:avLst/>
            </a:prstGeom>
            <a:solidFill>
              <a:schemeClr val="folHlink">
                <a:alpha val="5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ru-RU" sz="2400">
                <a:latin typeface="굴림" pitchFamily="50" charset="-127"/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0" y="672"/>
              <a:ext cx="288" cy="2640"/>
            </a:xfrm>
            <a:prstGeom prst="rect">
              <a:avLst/>
            </a:prstGeom>
            <a:gradFill rotWithShape="0">
              <a:gsLst>
                <a:gs pos="0">
                  <a:srgbClr val="C1AE8F"/>
                </a:gs>
                <a:gs pos="100000">
                  <a:schemeClr val="bg1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ru-RU" sz="2400">
                <a:latin typeface="굴림" pitchFamily="50" charset="-127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0" y="192"/>
              <a:ext cx="28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ru-RU" sz="2400">
                <a:latin typeface="굴림" pitchFamily="50" charset="-127"/>
              </a:endParaRPr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auto">
            <a:xfrm>
              <a:off x="0" y="0"/>
              <a:ext cx="624" cy="192"/>
            </a:xfrm>
            <a:prstGeom prst="rect">
              <a:avLst/>
            </a:prstGeom>
            <a:solidFill>
              <a:srgbClr val="99CC00"/>
            </a:solidFill>
            <a:ln w="1905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ru-RU" sz="2400">
                <a:latin typeface="굴림" pitchFamily="50" charset="-127"/>
              </a:endParaRPr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auto">
            <a:xfrm>
              <a:off x="624" y="0"/>
              <a:ext cx="2976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ru-RU" sz="2400">
                <a:latin typeface="굴림" pitchFamily="50" charset="-127"/>
              </a:endParaRPr>
            </a:p>
          </p:txBody>
        </p:sp>
        <p:sp>
          <p:nvSpPr>
            <p:cNvPr id="16" name="Line 14"/>
            <p:cNvSpPr>
              <a:spLocks noChangeShapeType="1"/>
            </p:cNvSpPr>
            <p:nvPr/>
          </p:nvSpPr>
          <p:spPr bwMode="auto">
            <a:xfrm flipV="1">
              <a:off x="288" y="192"/>
              <a:ext cx="0" cy="4128"/>
            </a:xfrm>
            <a:prstGeom prst="line">
              <a:avLst/>
            </a:prstGeom>
            <a:noFill/>
            <a:ln w="762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Line 15"/>
            <p:cNvSpPr>
              <a:spLocks noChangeShapeType="1"/>
            </p:cNvSpPr>
            <p:nvPr/>
          </p:nvSpPr>
          <p:spPr bwMode="auto">
            <a:xfrm>
              <a:off x="288" y="4224"/>
              <a:ext cx="5472" cy="0"/>
            </a:xfrm>
            <a:prstGeom prst="line">
              <a:avLst/>
            </a:prstGeom>
            <a:noFill/>
            <a:ln w="571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" name="Line 16"/>
            <p:cNvSpPr>
              <a:spLocks noChangeShapeType="1"/>
            </p:cNvSpPr>
            <p:nvPr/>
          </p:nvSpPr>
          <p:spPr bwMode="auto">
            <a:xfrm flipV="1">
              <a:off x="5520" y="0"/>
              <a:ext cx="0" cy="4224"/>
            </a:xfrm>
            <a:prstGeom prst="line">
              <a:avLst/>
            </a:prstGeom>
            <a:noFill/>
            <a:ln w="571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auto">
            <a:xfrm>
              <a:off x="0" y="192"/>
              <a:ext cx="5760" cy="0"/>
            </a:xfrm>
            <a:prstGeom prst="line">
              <a:avLst/>
            </a:prstGeom>
            <a:noFill/>
            <a:ln w="381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" name="Line 18"/>
            <p:cNvSpPr>
              <a:spLocks noChangeShapeType="1"/>
            </p:cNvSpPr>
            <p:nvPr/>
          </p:nvSpPr>
          <p:spPr bwMode="auto">
            <a:xfrm flipH="1">
              <a:off x="3600" y="288"/>
              <a:ext cx="2160" cy="0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" name="Line 19"/>
            <p:cNvSpPr>
              <a:spLocks noChangeShapeType="1"/>
            </p:cNvSpPr>
            <p:nvPr/>
          </p:nvSpPr>
          <p:spPr bwMode="auto">
            <a:xfrm flipV="1">
              <a:off x="3600" y="0"/>
              <a:ext cx="0" cy="288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" name="Line 20"/>
            <p:cNvSpPr>
              <a:spLocks noChangeShapeType="1"/>
            </p:cNvSpPr>
            <p:nvPr/>
          </p:nvSpPr>
          <p:spPr bwMode="auto">
            <a:xfrm>
              <a:off x="5520" y="1248"/>
              <a:ext cx="2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" name="Line 21"/>
            <p:cNvSpPr>
              <a:spLocks noChangeShapeType="1"/>
            </p:cNvSpPr>
            <p:nvPr/>
          </p:nvSpPr>
          <p:spPr bwMode="auto">
            <a:xfrm>
              <a:off x="624" y="0"/>
              <a:ext cx="0" cy="672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4" name="Line 22"/>
            <p:cNvSpPr>
              <a:spLocks noChangeShapeType="1"/>
            </p:cNvSpPr>
            <p:nvPr/>
          </p:nvSpPr>
          <p:spPr bwMode="auto">
            <a:xfrm flipH="1">
              <a:off x="0" y="672"/>
              <a:ext cx="624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" name="Line 23"/>
            <p:cNvSpPr>
              <a:spLocks noChangeShapeType="1"/>
            </p:cNvSpPr>
            <p:nvPr/>
          </p:nvSpPr>
          <p:spPr bwMode="auto">
            <a:xfrm flipV="1">
              <a:off x="1680" y="3936"/>
              <a:ext cx="0" cy="384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6" name="Line 24"/>
            <p:cNvSpPr>
              <a:spLocks noChangeShapeType="1"/>
            </p:cNvSpPr>
            <p:nvPr/>
          </p:nvSpPr>
          <p:spPr bwMode="auto">
            <a:xfrm>
              <a:off x="1680" y="3936"/>
              <a:ext cx="4080" cy="0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7" name="Line 25"/>
            <p:cNvSpPr>
              <a:spLocks noChangeShapeType="1"/>
            </p:cNvSpPr>
            <p:nvPr/>
          </p:nvSpPr>
          <p:spPr bwMode="auto">
            <a:xfrm flipH="1">
              <a:off x="0" y="3312"/>
              <a:ext cx="288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Line 26"/>
            <p:cNvSpPr>
              <a:spLocks noChangeShapeType="1"/>
            </p:cNvSpPr>
            <p:nvPr/>
          </p:nvSpPr>
          <p:spPr bwMode="auto">
            <a:xfrm flipH="1">
              <a:off x="0" y="3408"/>
              <a:ext cx="288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3099" name="Rectangle 27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100" name="Rectangle 28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Century Gothic" pitchFamily="34" charset="0"/>
              <a:buNone/>
              <a:defRPr sz="2800"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29" name="Rectangle 3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CDCE1E22-83FE-4D0D-9584-7C8D500BDFB1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30" name="Rectangle 3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endParaRPr lang="ru-RU"/>
          </a:p>
        </p:txBody>
      </p:sp>
      <p:sp>
        <p:nvSpPr>
          <p:cNvPr id="31" name="Rectangle 34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64275"/>
            <a:ext cx="2133600" cy="384175"/>
          </a:xfrm>
        </p:spPr>
        <p:txBody>
          <a:bodyPr/>
          <a:lstStyle>
            <a:lvl1pPr>
              <a:defRPr smtClean="0"/>
            </a:lvl1pPr>
          </a:lstStyle>
          <a:p>
            <a:fld id="{445E48BA-4D23-4FDB-8A11-4FBBCF1D7B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2470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CE1E22-83FE-4D0D-9584-7C8D500BDFB1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5E48BA-4D23-4FDB-8A11-4FBBCF1D7B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55774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CE1E22-83FE-4D0D-9584-7C8D500BDFB1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5E48BA-4D23-4FDB-8A11-4FBBCF1D7B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0097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CE1E22-83FE-4D0D-9584-7C8D500BDFB1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5E48BA-4D23-4FDB-8A11-4FBBCF1D7B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4925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CE1E22-83FE-4D0D-9584-7C8D500BDFB1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5E48BA-4D23-4FDB-8A11-4FBBCF1D7B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2137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CE1E22-83FE-4D0D-9584-7C8D500BDFB1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5E48BA-4D23-4FDB-8A11-4FBBCF1D7B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3151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CE1E22-83FE-4D0D-9584-7C8D500BDFB1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5E48BA-4D23-4FDB-8A11-4FBBCF1D7B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0187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CE1E22-83FE-4D0D-9584-7C8D500BDFB1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5E48BA-4D23-4FDB-8A11-4FBBCF1D7B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6356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CE1E22-83FE-4D0D-9584-7C8D500BDFB1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5E48BA-4D23-4FDB-8A11-4FBBCF1D7B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6173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CE1E22-83FE-4D0D-9584-7C8D500BDFB1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5E48BA-4D23-4FDB-8A11-4FBBCF1D7B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42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CE1E22-83FE-4D0D-9584-7C8D500BDFB1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5E48BA-4D23-4FDB-8A11-4FBBCF1D7B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6777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CC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7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1032" name="Rectangle 8"/>
            <p:cNvSpPr>
              <a:spLocks noChangeArrowheads="1"/>
            </p:cNvSpPr>
            <p:nvPr/>
          </p:nvSpPr>
          <p:spPr bwMode="auto">
            <a:xfrm>
              <a:off x="1968" y="4224"/>
              <a:ext cx="3792" cy="96"/>
            </a:xfrm>
            <a:prstGeom prst="rect">
              <a:avLst/>
            </a:prstGeom>
            <a:gradFill rotWithShape="0">
              <a:gsLst>
                <a:gs pos="0">
                  <a:srgbClr val="EBD7FF"/>
                </a:gs>
                <a:gs pos="100000">
                  <a:srgbClr val="0099FF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ru-RU" sz="2400">
                <a:latin typeface="굴림" pitchFamily="50" charset="-127"/>
              </a:endParaRPr>
            </a:p>
          </p:txBody>
        </p:sp>
        <p:sp>
          <p:nvSpPr>
            <p:cNvPr id="1033" name="Rectangle 9"/>
            <p:cNvSpPr>
              <a:spLocks noChangeArrowheads="1"/>
            </p:cNvSpPr>
            <p:nvPr/>
          </p:nvSpPr>
          <p:spPr bwMode="auto">
            <a:xfrm>
              <a:off x="5520" y="1248"/>
              <a:ext cx="240" cy="2688"/>
            </a:xfrm>
            <a:prstGeom prst="rect">
              <a:avLst/>
            </a:prstGeom>
            <a:gradFill rotWithShape="0">
              <a:gsLst>
                <a:gs pos="0">
                  <a:srgbClr val="C1E7CE"/>
                </a:gs>
                <a:gs pos="100000">
                  <a:srgbClr val="339966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ru-RU" sz="2400">
                <a:latin typeface="굴림" pitchFamily="50" charset="-127"/>
              </a:endParaRPr>
            </a:p>
          </p:txBody>
        </p:sp>
        <p:sp>
          <p:nvSpPr>
            <p:cNvPr id="1034" name="Rectangle 10"/>
            <p:cNvSpPr>
              <a:spLocks noChangeArrowheads="1"/>
            </p:cNvSpPr>
            <p:nvPr/>
          </p:nvSpPr>
          <p:spPr bwMode="auto">
            <a:xfrm>
              <a:off x="0" y="3312"/>
              <a:ext cx="288" cy="9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ru-RU" sz="2400">
                <a:latin typeface="굴림" pitchFamily="50" charset="-127"/>
              </a:endParaRPr>
            </a:p>
          </p:txBody>
        </p:sp>
        <p:sp>
          <p:nvSpPr>
            <p:cNvPr id="1035" name="Rectangle 11"/>
            <p:cNvSpPr>
              <a:spLocks noChangeArrowheads="1"/>
            </p:cNvSpPr>
            <p:nvPr/>
          </p:nvSpPr>
          <p:spPr bwMode="auto">
            <a:xfrm>
              <a:off x="0" y="3408"/>
              <a:ext cx="288" cy="912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ru-RU" sz="2400">
                <a:latin typeface="굴림" pitchFamily="50" charset="-127"/>
              </a:endParaRPr>
            </a:p>
          </p:txBody>
        </p:sp>
        <p:sp>
          <p:nvSpPr>
            <p:cNvPr id="1036" name="Rectangle 12"/>
            <p:cNvSpPr>
              <a:spLocks noChangeArrowheads="1"/>
            </p:cNvSpPr>
            <p:nvPr/>
          </p:nvSpPr>
          <p:spPr bwMode="auto">
            <a:xfrm>
              <a:off x="5520" y="0"/>
              <a:ext cx="240" cy="124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ru-RU" sz="2400">
                <a:latin typeface="굴림" pitchFamily="50" charset="-127"/>
              </a:endParaRPr>
            </a:p>
          </p:txBody>
        </p:sp>
        <p:sp>
          <p:nvSpPr>
            <p:cNvPr id="1037" name="Rectangle 13"/>
            <p:cNvSpPr>
              <a:spLocks noChangeArrowheads="1"/>
            </p:cNvSpPr>
            <p:nvPr/>
          </p:nvSpPr>
          <p:spPr bwMode="auto">
            <a:xfrm>
              <a:off x="3600" y="0"/>
              <a:ext cx="1920" cy="192"/>
            </a:xfrm>
            <a:prstGeom prst="rect">
              <a:avLst/>
            </a:prstGeom>
            <a:solidFill>
              <a:srgbClr val="CAC9A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ru-RU" sz="2400">
                <a:latin typeface="굴림" pitchFamily="50" charset="-127"/>
              </a:endParaRPr>
            </a:p>
          </p:txBody>
        </p:sp>
        <p:sp>
          <p:nvSpPr>
            <p:cNvPr id="1038" name="Rectangle 14"/>
            <p:cNvSpPr>
              <a:spLocks noChangeArrowheads="1"/>
            </p:cNvSpPr>
            <p:nvPr/>
          </p:nvSpPr>
          <p:spPr bwMode="auto">
            <a:xfrm>
              <a:off x="288" y="192"/>
              <a:ext cx="336" cy="480"/>
            </a:xfrm>
            <a:prstGeom prst="rect">
              <a:avLst/>
            </a:prstGeom>
            <a:solidFill>
              <a:schemeClr val="folHlink">
                <a:alpha val="5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ru-RU" sz="2400">
                <a:latin typeface="굴림" pitchFamily="50" charset="-127"/>
              </a:endParaRPr>
            </a:p>
          </p:txBody>
        </p:sp>
        <p:sp>
          <p:nvSpPr>
            <p:cNvPr id="1039" name="Rectangle 15"/>
            <p:cNvSpPr>
              <a:spLocks noChangeArrowheads="1"/>
            </p:cNvSpPr>
            <p:nvPr/>
          </p:nvSpPr>
          <p:spPr bwMode="auto">
            <a:xfrm>
              <a:off x="0" y="672"/>
              <a:ext cx="288" cy="2640"/>
            </a:xfrm>
            <a:prstGeom prst="rect">
              <a:avLst/>
            </a:prstGeom>
            <a:gradFill rotWithShape="0">
              <a:gsLst>
                <a:gs pos="0">
                  <a:srgbClr val="C1AE8F"/>
                </a:gs>
                <a:gs pos="100000">
                  <a:schemeClr val="bg1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ru-RU" sz="2400">
                <a:latin typeface="굴림" pitchFamily="50" charset="-127"/>
              </a:endParaRPr>
            </a:p>
          </p:txBody>
        </p:sp>
        <p:sp>
          <p:nvSpPr>
            <p:cNvPr id="1040" name="Rectangle 16"/>
            <p:cNvSpPr>
              <a:spLocks noChangeArrowheads="1"/>
            </p:cNvSpPr>
            <p:nvPr/>
          </p:nvSpPr>
          <p:spPr bwMode="auto">
            <a:xfrm>
              <a:off x="0" y="192"/>
              <a:ext cx="28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ru-RU" sz="2400">
                <a:latin typeface="굴림" pitchFamily="50" charset="-127"/>
              </a:endParaRPr>
            </a:p>
          </p:txBody>
        </p:sp>
        <p:sp>
          <p:nvSpPr>
            <p:cNvPr id="1041" name="Rectangle 17"/>
            <p:cNvSpPr>
              <a:spLocks noChangeArrowheads="1"/>
            </p:cNvSpPr>
            <p:nvPr/>
          </p:nvSpPr>
          <p:spPr bwMode="auto">
            <a:xfrm>
              <a:off x="0" y="0"/>
              <a:ext cx="624" cy="192"/>
            </a:xfrm>
            <a:prstGeom prst="rect">
              <a:avLst/>
            </a:prstGeom>
            <a:solidFill>
              <a:srgbClr val="99CC00"/>
            </a:solidFill>
            <a:ln w="1905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ru-RU" sz="2400">
                <a:latin typeface="굴림" pitchFamily="50" charset="-127"/>
              </a:endParaRPr>
            </a:p>
          </p:txBody>
        </p:sp>
        <p:sp>
          <p:nvSpPr>
            <p:cNvPr id="1042" name="Rectangle 18"/>
            <p:cNvSpPr>
              <a:spLocks noChangeArrowheads="1"/>
            </p:cNvSpPr>
            <p:nvPr/>
          </p:nvSpPr>
          <p:spPr bwMode="auto">
            <a:xfrm>
              <a:off x="624" y="0"/>
              <a:ext cx="2976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ru-RU" sz="2400">
                <a:latin typeface="굴림" pitchFamily="50" charset="-127"/>
              </a:endParaRPr>
            </a:p>
          </p:txBody>
        </p:sp>
        <p:sp>
          <p:nvSpPr>
            <p:cNvPr id="1043" name="Line 19"/>
            <p:cNvSpPr>
              <a:spLocks noChangeShapeType="1"/>
            </p:cNvSpPr>
            <p:nvPr/>
          </p:nvSpPr>
          <p:spPr bwMode="auto">
            <a:xfrm flipV="1">
              <a:off x="288" y="192"/>
              <a:ext cx="0" cy="4128"/>
            </a:xfrm>
            <a:prstGeom prst="line">
              <a:avLst/>
            </a:prstGeom>
            <a:noFill/>
            <a:ln w="762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4" name="Line 20"/>
            <p:cNvSpPr>
              <a:spLocks noChangeShapeType="1"/>
            </p:cNvSpPr>
            <p:nvPr/>
          </p:nvSpPr>
          <p:spPr bwMode="auto">
            <a:xfrm>
              <a:off x="288" y="4224"/>
              <a:ext cx="5472" cy="0"/>
            </a:xfrm>
            <a:prstGeom prst="line">
              <a:avLst/>
            </a:prstGeom>
            <a:noFill/>
            <a:ln w="571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5" name="Line 21"/>
            <p:cNvSpPr>
              <a:spLocks noChangeShapeType="1"/>
            </p:cNvSpPr>
            <p:nvPr/>
          </p:nvSpPr>
          <p:spPr bwMode="auto">
            <a:xfrm flipV="1">
              <a:off x="5520" y="0"/>
              <a:ext cx="0" cy="4224"/>
            </a:xfrm>
            <a:prstGeom prst="line">
              <a:avLst/>
            </a:prstGeom>
            <a:noFill/>
            <a:ln w="571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6" name="Line 22"/>
            <p:cNvSpPr>
              <a:spLocks noChangeShapeType="1"/>
            </p:cNvSpPr>
            <p:nvPr/>
          </p:nvSpPr>
          <p:spPr bwMode="auto">
            <a:xfrm>
              <a:off x="0" y="192"/>
              <a:ext cx="5760" cy="0"/>
            </a:xfrm>
            <a:prstGeom prst="line">
              <a:avLst/>
            </a:prstGeom>
            <a:noFill/>
            <a:ln w="381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7" name="Line 23"/>
            <p:cNvSpPr>
              <a:spLocks noChangeShapeType="1"/>
            </p:cNvSpPr>
            <p:nvPr/>
          </p:nvSpPr>
          <p:spPr bwMode="auto">
            <a:xfrm flipH="1">
              <a:off x="3600" y="288"/>
              <a:ext cx="2160" cy="0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8" name="Line 24"/>
            <p:cNvSpPr>
              <a:spLocks noChangeShapeType="1"/>
            </p:cNvSpPr>
            <p:nvPr/>
          </p:nvSpPr>
          <p:spPr bwMode="auto">
            <a:xfrm flipV="1">
              <a:off x="3600" y="0"/>
              <a:ext cx="0" cy="288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9" name="Line 25"/>
            <p:cNvSpPr>
              <a:spLocks noChangeShapeType="1"/>
            </p:cNvSpPr>
            <p:nvPr/>
          </p:nvSpPr>
          <p:spPr bwMode="auto">
            <a:xfrm>
              <a:off x="5520" y="1248"/>
              <a:ext cx="2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50" name="Line 26"/>
            <p:cNvSpPr>
              <a:spLocks noChangeShapeType="1"/>
            </p:cNvSpPr>
            <p:nvPr/>
          </p:nvSpPr>
          <p:spPr bwMode="auto">
            <a:xfrm>
              <a:off x="624" y="0"/>
              <a:ext cx="0" cy="672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51" name="Line 27"/>
            <p:cNvSpPr>
              <a:spLocks noChangeShapeType="1"/>
            </p:cNvSpPr>
            <p:nvPr/>
          </p:nvSpPr>
          <p:spPr bwMode="auto">
            <a:xfrm flipH="1">
              <a:off x="0" y="672"/>
              <a:ext cx="624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52" name="Line 28"/>
            <p:cNvSpPr>
              <a:spLocks noChangeShapeType="1"/>
            </p:cNvSpPr>
            <p:nvPr/>
          </p:nvSpPr>
          <p:spPr bwMode="auto">
            <a:xfrm flipV="1">
              <a:off x="1680" y="3936"/>
              <a:ext cx="0" cy="384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53" name="Line 29"/>
            <p:cNvSpPr>
              <a:spLocks noChangeShapeType="1"/>
            </p:cNvSpPr>
            <p:nvPr/>
          </p:nvSpPr>
          <p:spPr bwMode="auto">
            <a:xfrm>
              <a:off x="1680" y="3936"/>
              <a:ext cx="4080" cy="0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54" name="Line 30"/>
            <p:cNvSpPr>
              <a:spLocks noChangeShapeType="1"/>
            </p:cNvSpPr>
            <p:nvPr/>
          </p:nvSpPr>
          <p:spPr bwMode="auto">
            <a:xfrm flipH="1">
              <a:off x="0" y="3312"/>
              <a:ext cx="288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55" name="Line 31"/>
            <p:cNvSpPr>
              <a:spLocks noChangeShapeType="1"/>
            </p:cNvSpPr>
            <p:nvPr/>
          </p:nvSpPr>
          <p:spPr bwMode="auto">
            <a:xfrm flipH="1">
              <a:off x="0" y="3408"/>
              <a:ext cx="288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64275"/>
            <a:ext cx="21336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bg2"/>
                </a:solidFill>
              </a:defRPr>
            </a:lvl1pPr>
          </a:lstStyle>
          <a:p>
            <a:fld id="{CDCE1E22-83FE-4D0D-9584-7C8D500BDFB1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64275"/>
            <a:ext cx="28956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smtClean="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67450"/>
            <a:ext cx="21336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2"/>
                </a:solidFill>
              </a:defRPr>
            </a:lvl1pPr>
          </a:lstStyle>
          <a:p>
            <a:fld id="{445E48BA-4D23-4FDB-8A11-4FBBCF1D7B9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entury Gothic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entury Gothic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entury Gothic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entury Gothic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entury Gothic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entury Gothic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entury Gothic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entury Gothic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3200">
          <a:solidFill>
            <a:schemeClr val="bg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2800">
          <a:solidFill>
            <a:schemeClr val="bg2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2400">
          <a:solidFill>
            <a:schemeClr val="bg2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2000">
          <a:solidFill>
            <a:schemeClr val="bg2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2000">
          <a:solidFill>
            <a:schemeClr val="bg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2000">
          <a:solidFill>
            <a:schemeClr val="bg2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2000">
          <a:solidFill>
            <a:schemeClr val="bg2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2000">
          <a:solidFill>
            <a:schemeClr val="bg2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2000">
          <a:solidFill>
            <a:schemeClr val="bg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177281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Игра-викторина </a:t>
            </a:r>
            <a:r>
              <a:rPr lang="ru-RU" b="1" dirty="0" smtClean="0">
                <a:solidFill>
                  <a:srgbClr val="0070C0"/>
                </a:solidFill>
              </a:rPr>
              <a:t/>
            </a:r>
            <a:br>
              <a:rPr lang="ru-RU" b="1" dirty="0" smtClean="0">
                <a:solidFill>
                  <a:srgbClr val="0070C0"/>
                </a:solidFill>
              </a:rPr>
            </a:br>
            <a:r>
              <a:rPr lang="ru-RU" b="1" dirty="0" smtClean="0">
                <a:solidFill>
                  <a:srgbClr val="0070C0"/>
                </a:solidFill>
              </a:rPr>
              <a:t>"</a:t>
            </a:r>
            <a:r>
              <a:rPr lang="ru-RU" b="1" dirty="0">
                <a:solidFill>
                  <a:srgbClr val="0070C0"/>
                </a:solidFill>
              </a:rPr>
              <a:t>В мире интересного"</a:t>
            </a:r>
            <a:br>
              <a:rPr lang="ru-RU" b="1" dirty="0">
                <a:solidFill>
                  <a:srgbClr val="0070C0"/>
                </a:solidFill>
              </a:rPr>
            </a:b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23728" y="4797152"/>
            <a:ext cx="6400800" cy="1270992"/>
          </a:xfrm>
        </p:spPr>
        <p:txBody>
          <a:bodyPr/>
          <a:lstStyle/>
          <a:p>
            <a:pPr algn="r"/>
            <a:r>
              <a:rPr lang="ru-RU" sz="2400" dirty="0" smtClean="0">
                <a:solidFill>
                  <a:schemeClr val="tx1"/>
                </a:solidFill>
              </a:rPr>
              <a:t>Подготовила:</a:t>
            </a:r>
          </a:p>
          <a:p>
            <a:pPr algn="r"/>
            <a:r>
              <a:rPr lang="ru-RU" sz="2400" dirty="0" smtClean="0">
                <a:solidFill>
                  <a:schemeClr val="tx1"/>
                </a:solidFill>
              </a:rPr>
              <a:t>Клепинина Н.Р.,</a:t>
            </a:r>
          </a:p>
          <a:p>
            <a:pPr algn="r"/>
            <a:r>
              <a:rPr lang="ru-RU" sz="2400" dirty="0">
                <a:solidFill>
                  <a:schemeClr val="tx1"/>
                </a:solidFill>
              </a:rPr>
              <a:t>у</a:t>
            </a:r>
            <a:r>
              <a:rPr lang="ru-RU" sz="2400" dirty="0" smtClean="0">
                <a:solidFill>
                  <a:schemeClr val="tx1"/>
                </a:solidFill>
              </a:rPr>
              <a:t>читель начальных классов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11760" y="3284984"/>
            <a:ext cx="5184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Летний лагерь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125889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548680"/>
            <a:ext cx="7772400" cy="653827"/>
          </a:xfrm>
        </p:spPr>
        <p:txBody>
          <a:bodyPr/>
          <a:lstStyle/>
          <a:p>
            <a:r>
              <a:rPr lang="ru-RU" sz="3600" b="1" dirty="0">
                <a:solidFill>
                  <a:schemeClr val="tx2"/>
                </a:solidFill>
              </a:rPr>
              <a:t>I конкурс. Мы и наше здоровье</a:t>
            </a:r>
            <a:r>
              <a:rPr lang="ru-RU" sz="3600" dirty="0">
                <a:solidFill>
                  <a:schemeClr val="tx2"/>
                </a:solidFill>
              </a:rPr>
              <a:t/>
            </a:r>
            <a:br>
              <a:rPr lang="ru-RU" sz="3600" dirty="0">
                <a:solidFill>
                  <a:schemeClr val="tx2"/>
                </a:solidFill>
              </a:rPr>
            </a:b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07704" y="1484784"/>
            <a:ext cx="6836296" cy="2139875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Всем известно, всем понятно,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Что здоровым быть приятно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Только надо знать –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Как здоровым стать!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1213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27584" y="692696"/>
            <a:ext cx="792088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Вещество, без которого человек умирает через 3-4 дня. (Вода)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Сильная нехватка еды, ощущаемая человеком. (Голод)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Питательные вещества, необходимые для роста организма, содержащиеся в мясе, рыбе, твороге. (Белки)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Полезные вещества, в большом количестве содержащиеся в овощах и фруктах. (Витамины)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Орган, в котором пища начинает перевариваться. (Желудок)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Соседка желудка справа от него. (Печень)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Отчего </a:t>
            </a:r>
            <a:r>
              <a:rPr lang="ru-RU" sz="2000" dirty="0"/>
              <a:t>портится осанка человека?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В какое время дня можно загорать на солнце?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Как правильно читать, чтобы сохранить зрение?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15616" y="1052736"/>
            <a:ext cx="1008112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7452320" y="1369655"/>
            <a:ext cx="1008112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115616" y="2276872"/>
            <a:ext cx="1008112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084168" y="2903170"/>
            <a:ext cx="1440160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259632" y="3501008"/>
            <a:ext cx="1224136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652120" y="3814952"/>
            <a:ext cx="1152128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470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01824" y="548680"/>
            <a:ext cx="7772400" cy="778098"/>
          </a:xfrm>
        </p:spPr>
        <p:txBody>
          <a:bodyPr/>
          <a:lstStyle/>
          <a:p>
            <a:pPr lvl="0"/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199043"/>
                </a:solidFill>
                <a:effectLst/>
                <a:latin typeface="Helvetica Neue"/>
                <a:cs typeface="Arial" pitchFamily="34" charset="0"/>
              </a:rPr>
              <a:t>II конкурс. Мозаика леса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199043"/>
                </a:solidFill>
                <a:effectLst/>
                <a:latin typeface="Helvetica Neue"/>
                <a:cs typeface="Arial" pitchFamily="34" charset="0"/>
              </a:rPr>
              <a:t/>
            </a:r>
            <a:b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199043"/>
                </a:solidFill>
                <a:effectLst/>
                <a:latin typeface="Helvetica Neue"/>
                <a:cs typeface="Arial" pitchFamily="34" charset="0"/>
              </a:rPr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339752" y="1412776"/>
            <a:ext cx="44644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Есть просто храм,</a:t>
            </a:r>
            <a:br>
              <a:rPr lang="ru-RU" altLang="ru-RU" sz="2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</a:br>
            <a:r>
              <a:rPr lang="ru-RU" altLang="ru-RU" sz="2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Есть храм науки,</a:t>
            </a:r>
            <a:br>
              <a:rPr lang="ru-RU" altLang="ru-RU" sz="2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</a:br>
            <a:r>
              <a:rPr lang="ru-RU" altLang="ru-RU" sz="2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А есть ещё природы храм –</a:t>
            </a:r>
            <a:br>
              <a:rPr lang="ru-RU" altLang="ru-RU" sz="2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</a:br>
            <a:r>
              <a:rPr lang="ru-RU" altLang="ru-RU" sz="2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С лесами, тянущими руки</a:t>
            </a:r>
            <a:br>
              <a:rPr lang="ru-RU" altLang="ru-RU" sz="2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</a:br>
            <a:r>
              <a:rPr lang="ru-RU" altLang="ru-RU" sz="2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Навстречу солнцу и ветрам.</a:t>
            </a:r>
          </a:p>
        </p:txBody>
      </p:sp>
    </p:spTree>
    <p:extLst>
      <p:ext uri="{BB962C8B-B14F-4D97-AF65-F5344CB8AC3E}">
        <p14:creationId xmlns:p14="http://schemas.microsoft.com/office/powerpoint/2010/main" val="3554863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71600" y="548680"/>
            <a:ext cx="748883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Проворный и ловкий зверёк, живёт под деревьями, в земляных, неглубоких норах. В них он прячет зимние запасы: кедровые орехи, хлебные зёрна. Похож на белку. </a:t>
            </a:r>
          </a:p>
        </p:txBody>
      </p:sp>
      <p:pic>
        <p:nvPicPr>
          <p:cNvPr id="14338" name="Picture 2" descr="https://funart.pro/uploads/posts/2020-01/1580084974_3-p-burunduk-taunsenda-zhivotnie-8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67744" y="2420888"/>
            <a:ext cx="5040560" cy="3360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2181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404664"/>
            <a:ext cx="770485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Этого зверя увидеть трудно, потому что он любит поспать. Летом спит весь день, а зимой и днём, и ночью. Это довольно большой зверь, с короткими ногами и острыми когтями, голова маленькая, а шея длинная. Этот могучий землекоп способен рыть туннель со скоростью больше метра в минуту. </a:t>
            </a:r>
          </a:p>
        </p:txBody>
      </p:sp>
      <p:pic>
        <p:nvPicPr>
          <p:cNvPr id="15362" name="Picture 2" descr="https://avatars.mds.yandex.net/get-pdb/401063/98a13a6f-0db8-4746-9a0e-8a96b7502f48/s1200?webp=false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39752" y="3092308"/>
            <a:ext cx="5051853" cy="3384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8799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692696"/>
            <a:ext cx="712879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/>
              <a:t>Бесшумный полёт, способность видеть в темноте, острый слух, мгновенная реакция. </a:t>
            </a:r>
            <a:endParaRPr lang="ru-RU" sz="2800" dirty="0"/>
          </a:p>
        </p:txBody>
      </p:sp>
      <p:pic>
        <p:nvPicPr>
          <p:cNvPr id="16386" name="Picture 2" descr="https://funik.ru/wp-content/uploads/2018/11/c7b93869070a5674a1b0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79712" y="2402886"/>
            <a:ext cx="5706874" cy="3923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4574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828372"/>
            <a:ext cx="30243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Какие грибы </a:t>
            </a:r>
            <a:endParaRPr lang="ru-RU" sz="2400" dirty="0" smtClean="0"/>
          </a:p>
          <a:p>
            <a:r>
              <a:rPr lang="ru-RU" sz="2400" dirty="0" smtClean="0"/>
              <a:t>растут </a:t>
            </a:r>
            <a:r>
              <a:rPr lang="ru-RU" sz="2400" dirty="0"/>
              <a:t>на пнях?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394451" y="3301533"/>
            <a:ext cx="50405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Какую птицу называют лесным барабанщиком? </a:t>
            </a:r>
          </a:p>
        </p:txBody>
      </p:sp>
      <p:pic>
        <p:nvPicPr>
          <p:cNvPr id="17410" name="Picture 2" descr="http://s3.fotokto.ru/photo/full/516/5160079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75194" y="332656"/>
            <a:ext cx="4349971" cy="2898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https://erbirds.ru/photos/0153/001/01530009201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8242" y="2204864"/>
            <a:ext cx="2746976" cy="2529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78242" y="4959817"/>
            <a:ext cx="41764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dirty="0">
                <a:solidFill>
                  <a:srgbClr val="000000"/>
                </a:solidFill>
              </a:rPr>
              <a:t>Какая птица выводит птенцов зимой? </a:t>
            </a:r>
          </a:p>
        </p:txBody>
      </p:sp>
      <p:pic>
        <p:nvPicPr>
          <p:cNvPr id="17414" name="Picture 6" descr="http://obshe.net/upload/000/u10/fd/2d/bffa47e4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30129" y="4101705"/>
            <a:ext cx="4057607" cy="2703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0935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548680"/>
            <a:ext cx="7772400" cy="1143000"/>
          </a:xfrm>
        </p:spPr>
        <p:txBody>
          <a:bodyPr/>
          <a:lstStyle/>
          <a:p>
            <a:r>
              <a:rPr lang="en-US" sz="3600" b="1" dirty="0" smtClean="0">
                <a:solidFill>
                  <a:schemeClr val="tx1"/>
                </a:solidFill>
              </a:rPr>
              <a:t>III </a:t>
            </a:r>
            <a:r>
              <a:rPr lang="ru-RU" sz="3600" b="1" dirty="0" smtClean="0">
                <a:solidFill>
                  <a:schemeClr val="tx1"/>
                </a:solidFill>
              </a:rPr>
              <a:t>конкурс </a:t>
            </a:r>
            <a:br>
              <a:rPr lang="ru-RU" sz="3600" b="1" dirty="0" smtClean="0">
                <a:solidFill>
                  <a:schemeClr val="tx1"/>
                </a:solidFill>
              </a:rPr>
            </a:br>
            <a:r>
              <a:rPr lang="ru-RU" sz="3600" b="1" dirty="0" smtClean="0">
                <a:solidFill>
                  <a:schemeClr val="tx1"/>
                </a:solidFill>
              </a:rPr>
              <a:t>Занимательная </a:t>
            </a:r>
            <a:r>
              <a:rPr lang="ru-RU" sz="3600" b="1" dirty="0">
                <a:solidFill>
                  <a:schemeClr val="tx1"/>
                </a:solidFill>
              </a:rPr>
              <a:t>математика</a:t>
            </a:r>
            <a:br>
              <a:rPr lang="ru-RU" sz="3600" b="1" dirty="0">
                <a:solidFill>
                  <a:schemeClr val="tx1"/>
                </a:solidFill>
              </a:rPr>
            </a:br>
            <a:endParaRPr lang="ru-RU" sz="3600" b="1" dirty="0">
              <a:solidFill>
                <a:schemeClr val="tx1"/>
              </a:solidFill>
            </a:endParaRPr>
          </a:p>
        </p:txBody>
      </p:sp>
      <p:pic>
        <p:nvPicPr>
          <p:cNvPr id="18434" name="Picture 2" descr="https://ds04.infourok.ru/uploads/ex/030c/000a76d3-a8162cfc/im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556792"/>
            <a:ext cx="5791497" cy="4343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8191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43608" y="620688"/>
            <a:ext cx="763284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У этой фигуры все стороны равны. (Квадрат)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У этой фигуры противоположные стороны равны. (Прямоугольник)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Эта фигура может быть прямой, тупой, острой. (Угол)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У этой фигуры пять углов (вершин). (Пятиугольник)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У </a:t>
            </a:r>
            <a:r>
              <a:rPr lang="ru-RU" sz="2400" dirty="0"/>
              <a:t>какой фигуры всего по 3? (Треугольник)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Эта фигура получается прикосновением пера или мела к чему-то. (Точка)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948264" y="620688"/>
            <a:ext cx="1512168" cy="432048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55776" y="1412776"/>
            <a:ext cx="2664296" cy="432048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699792" y="2102695"/>
            <a:ext cx="1188132" cy="432048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475656" y="2852936"/>
            <a:ext cx="2232248" cy="432048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868144" y="3212976"/>
            <a:ext cx="2088232" cy="432048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475425" y="3966645"/>
            <a:ext cx="1358338" cy="432048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0063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87824" y="404664"/>
            <a:ext cx="31582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/>
              <a:t>Задачи-шутки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49288" y="1196751"/>
            <a:ext cx="784887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У семи братьев по одной сестрице. Сколько всего детей в семье? (8)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Мальчик </a:t>
            </a:r>
            <a:r>
              <a:rPr lang="ru-RU" sz="2400" dirty="0"/>
              <a:t>нашёл на дороге 5 копеек. Сколько денег найдут два мальчика? (Нисколько)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Что легче – килограмм ваты или килограмм железа? (Одинаково)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Назовите 5 дней, не называя чисел и названий дней. (Позавчера, вчера, сегодня, завтра, послезавтра.)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Если </a:t>
            </a:r>
            <a:r>
              <a:rPr lang="ru-RU" sz="2400" dirty="0"/>
              <a:t>в 12 часов ночи идёт дождь, то можно ли ожидать, что через 48 часов будет солнечная погода? </a:t>
            </a:r>
            <a:endParaRPr lang="en-US" sz="2400" dirty="0" smtClean="0"/>
          </a:p>
          <a:p>
            <a:r>
              <a:rPr lang="ru-RU" sz="2400" dirty="0" smtClean="0"/>
              <a:t>(</a:t>
            </a:r>
            <a:r>
              <a:rPr lang="ru-RU" sz="2400" dirty="0"/>
              <a:t>Нет, так как 48 часов – это двое суток, поэтому снова будет 12 часов ночи.)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566942" y="1628800"/>
            <a:ext cx="797146" cy="36004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652120" y="2348880"/>
            <a:ext cx="1944216" cy="36004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699792" y="3140968"/>
            <a:ext cx="1867150" cy="36004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190678" y="3861048"/>
            <a:ext cx="5477666" cy="36004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115616" y="4221088"/>
            <a:ext cx="2304256" cy="36004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971600" y="5710968"/>
            <a:ext cx="7416824" cy="59835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693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04664"/>
            <a:ext cx="77724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chemeClr val="tx1"/>
                </a:solidFill>
              </a:rPr>
              <a:t>IV </a:t>
            </a:r>
            <a:r>
              <a:rPr lang="ru-RU" sz="3200" b="1" dirty="0" smtClean="0">
                <a:solidFill>
                  <a:schemeClr val="tx1"/>
                </a:solidFill>
              </a:rPr>
              <a:t>конкурс</a:t>
            </a:r>
            <a:r>
              <a:rPr lang="en-US" sz="3200" b="1" dirty="0">
                <a:solidFill>
                  <a:schemeClr val="tx1"/>
                </a:solidFill>
              </a:rPr>
              <a:t/>
            </a:r>
            <a:br>
              <a:rPr lang="en-US" sz="3200" b="1" dirty="0">
                <a:solidFill>
                  <a:schemeClr val="tx1"/>
                </a:solidFill>
              </a:rPr>
            </a:br>
            <a:r>
              <a:rPr lang="ru-RU" sz="3200" b="1" dirty="0" smtClean="0">
                <a:solidFill>
                  <a:schemeClr val="tx1"/>
                </a:solidFill>
              </a:rPr>
              <a:t> </a:t>
            </a:r>
            <a:r>
              <a:rPr lang="ru-RU" sz="3200" b="1" dirty="0">
                <a:solidFill>
                  <a:schemeClr val="tx1"/>
                </a:solidFill>
              </a:rPr>
              <a:t>Сказка мудростью богата</a:t>
            </a:r>
            <a:br>
              <a:rPr lang="ru-RU" sz="3200" b="1" dirty="0">
                <a:solidFill>
                  <a:schemeClr val="tx1"/>
                </a:solidFill>
              </a:rPr>
            </a:b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1412776"/>
            <a:ext cx="76328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"Что за прелесть эти сказки! </a:t>
            </a:r>
            <a:endParaRPr lang="en-US" sz="3200" dirty="0" smtClean="0"/>
          </a:p>
          <a:p>
            <a:r>
              <a:rPr lang="ru-RU" sz="3200" dirty="0" smtClean="0"/>
              <a:t>И </a:t>
            </a:r>
            <a:r>
              <a:rPr lang="ru-RU" sz="3200" dirty="0"/>
              <a:t>каждая есть поэма!"</a:t>
            </a:r>
          </a:p>
        </p:txBody>
      </p:sp>
      <p:pic>
        <p:nvPicPr>
          <p:cNvPr id="19458" name="Picture 2" descr="https://avatars.mds.yandex.net/get-pdb/2425407/8f066593-78a3-49be-9f2c-d5e566f2dc67/s1200?webp=fal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489993"/>
            <a:ext cx="3366804" cy="4133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6517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987824" y="375047"/>
            <a:ext cx="25667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/>
              <a:t>Узнай предмет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1196752"/>
            <a:ext cx="763284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/>
              <a:t>Санки </a:t>
            </a:r>
            <a:r>
              <a:rPr lang="en-US" sz="3200" dirty="0" smtClean="0"/>
              <a:t>              </a:t>
            </a:r>
            <a:r>
              <a:rPr lang="ru-RU" sz="2400" dirty="0" smtClean="0"/>
              <a:t>(</a:t>
            </a:r>
            <a:r>
              <a:rPr lang="ru-RU" sz="2400" dirty="0"/>
              <a:t>Кай, снежная королева)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/>
              <a:t>Корзина с пирожком </a:t>
            </a:r>
            <a:endParaRPr lang="en-US" sz="3200" dirty="0" smtClean="0"/>
          </a:p>
          <a:p>
            <a:r>
              <a:rPr lang="en-US" sz="3200" dirty="0"/>
              <a:t> </a:t>
            </a:r>
            <a:r>
              <a:rPr lang="en-US" sz="3200" dirty="0" smtClean="0"/>
              <a:t>                            </a:t>
            </a:r>
            <a:r>
              <a:rPr lang="ru-RU" sz="2400" dirty="0" smtClean="0"/>
              <a:t>(“</a:t>
            </a:r>
            <a:r>
              <a:rPr lang="ru-RU" sz="2400" dirty="0"/>
              <a:t>Красная шапочка”)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/>
              <a:t>Синий воздушный шарик </a:t>
            </a:r>
            <a:endParaRPr lang="en-US" sz="3200" dirty="0" smtClean="0"/>
          </a:p>
          <a:p>
            <a:r>
              <a:rPr lang="en-US" sz="3200" dirty="0" smtClean="0"/>
              <a:t>                           </a:t>
            </a:r>
            <a:r>
              <a:rPr lang="ru-RU" sz="2400" dirty="0" smtClean="0"/>
              <a:t>(“</a:t>
            </a:r>
            <a:r>
              <a:rPr lang="ru-RU" sz="2400" dirty="0"/>
              <a:t>Вини Пух и его друзья”)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/>
              <a:t>Горошина </a:t>
            </a:r>
            <a:r>
              <a:rPr lang="en-US" sz="3200" dirty="0" smtClean="0"/>
              <a:t>     </a:t>
            </a:r>
            <a:r>
              <a:rPr lang="ru-RU" sz="2400" dirty="0" smtClean="0"/>
              <a:t>(Принцесса </a:t>
            </a:r>
            <a:r>
              <a:rPr lang="ru-RU" sz="2400" dirty="0"/>
              <a:t>на </a:t>
            </a:r>
            <a:r>
              <a:rPr lang="ru-RU" sz="2400" dirty="0" smtClean="0"/>
              <a:t>горошине)</a:t>
            </a:r>
            <a:endParaRPr lang="ru-RU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/>
              <a:t>Зонтик </a:t>
            </a:r>
            <a:r>
              <a:rPr lang="en-US" sz="3200" dirty="0" smtClean="0"/>
              <a:t>                 </a:t>
            </a:r>
            <a:r>
              <a:rPr lang="ru-RU" sz="2400" dirty="0" smtClean="0"/>
              <a:t>(“ </a:t>
            </a:r>
            <a:r>
              <a:rPr lang="ru-RU" sz="2400" dirty="0"/>
              <a:t>Оле – </a:t>
            </a:r>
            <a:r>
              <a:rPr lang="ru-RU" sz="2400" dirty="0" err="1"/>
              <a:t>Лукойе</a:t>
            </a:r>
            <a:r>
              <a:rPr lang="ru-RU" sz="2400" dirty="0"/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/>
              <a:t>Утиное яйцо </a:t>
            </a:r>
            <a:r>
              <a:rPr lang="en-US" sz="3200" dirty="0" smtClean="0"/>
              <a:t>              </a:t>
            </a:r>
            <a:r>
              <a:rPr lang="ru-RU" sz="2400" dirty="0" smtClean="0"/>
              <a:t>(“</a:t>
            </a:r>
            <a:r>
              <a:rPr lang="ru-RU" sz="2400" dirty="0"/>
              <a:t>Гадкий утёнок</a:t>
            </a:r>
            <a:r>
              <a:rPr lang="ru-RU" sz="2400" dirty="0" smtClean="0"/>
              <a:t>”)</a:t>
            </a:r>
            <a:endParaRPr lang="ru-RU" sz="24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271188" y="1340768"/>
            <a:ext cx="3973220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139952" y="2276872"/>
            <a:ext cx="3973220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923928" y="3261043"/>
            <a:ext cx="3973220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124156" y="3789040"/>
            <a:ext cx="4120251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716017" y="4293096"/>
            <a:ext cx="3528391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148064" y="4796577"/>
            <a:ext cx="3096344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3133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908720"/>
            <a:ext cx="813690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Второе название скатерти (Самобранка)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Имя </a:t>
            </a:r>
            <a:r>
              <a:rPr lang="ru-RU" sz="2400" dirty="0"/>
              <a:t>мальчика, которого унесли Гуси-лебеди (Иванушка)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Что потеряла Золушка? (Хрустальную туфельку)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Жилище Бабы Яги (Избушка)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Кто из обитателей болот стал женой царевича? (Лягушка)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Сколько дней пролежали деньги Буратино на Поле чудес? (Нисколько)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Какие </a:t>
            </a:r>
            <a:r>
              <a:rPr lang="ru-RU" sz="2400" dirty="0"/>
              <a:t>цветы собирала падчерица в сказке “ Двенадцать месяцев? (Подснежники)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Кого маленькая разбойница дала в помощь Герде? (оленя)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78098"/>
          </a:xfrm>
        </p:spPr>
        <p:txBody>
          <a:bodyPr/>
          <a:lstStyle/>
          <a:p>
            <a:r>
              <a:rPr lang="ru-RU" sz="3200" b="1" dirty="0" smtClean="0">
                <a:solidFill>
                  <a:schemeClr val="tx1"/>
                </a:solidFill>
              </a:rPr>
              <a:t>Блиц - опрос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508104" y="980728"/>
            <a:ext cx="2232248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187624" y="1700808"/>
            <a:ext cx="2232248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004048" y="2060848"/>
            <a:ext cx="3672408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139952" y="2441391"/>
            <a:ext cx="1728192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179000" y="3181421"/>
            <a:ext cx="1664808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275856" y="3933056"/>
            <a:ext cx="1800200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788025" y="4653136"/>
            <a:ext cx="2376264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483768" y="5373216"/>
            <a:ext cx="1296144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5109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06090"/>
          </a:xfrm>
        </p:spPr>
        <p:txBody>
          <a:bodyPr/>
          <a:lstStyle/>
          <a:p>
            <a:r>
              <a:rPr lang="en-US" sz="3200" b="1" dirty="0" smtClean="0">
                <a:solidFill>
                  <a:schemeClr val="tx1"/>
                </a:solidFill>
              </a:rPr>
              <a:t>V </a:t>
            </a:r>
            <a:r>
              <a:rPr lang="ru-RU" sz="3200" b="1" dirty="0" smtClean="0">
                <a:solidFill>
                  <a:schemeClr val="tx1"/>
                </a:solidFill>
              </a:rPr>
              <a:t>конкурс «Мудрость гласит»</a:t>
            </a:r>
            <a:endParaRPr lang="ru-RU" sz="3200" b="1" dirty="0">
              <a:solidFill>
                <a:schemeClr val="tx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4372620"/>
              </p:ext>
            </p:extLst>
          </p:nvPr>
        </p:nvGraphicFramePr>
        <p:xfrm>
          <a:off x="683568" y="1124744"/>
          <a:ext cx="3312368" cy="5311140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3312368"/>
              </a:tblGrid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Не ударить в грязь лицом.</a:t>
                      </a:r>
                      <a:b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Держать себя в руках.</a:t>
                      </a:r>
                      <a:b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Мелькнуть, как молния.</a:t>
                      </a:r>
                      <a:b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Игра не стоит свеч.</a:t>
                      </a:r>
                      <a:b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Стрелять без промаха.</a:t>
                      </a:r>
                      <a:b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 Во что бы то ни стало.</a:t>
                      </a:r>
                      <a:b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 </a:t>
                      </a:r>
                      <a:r>
                        <a:rPr lang="ru-RU" sz="2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Вешать голову.</a:t>
                      </a:r>
                      <a:endParaRPr lang="ru-RU" sz="240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ctr"/>
                      <a:r>
                        <a:rPr lang="ru-RU" sz="2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 Не находить себе места.</a:t>
                      </a: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95250" marB="95250" anchor="ctr"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4572000" y="1196752"/>
            <a:ext cx="4067944" cy="415498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ctr"/>
            <a:r>
              <a:rPr lang="ru-RU" sz="24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400" dirty="0">
                <a:solidFill>
                  <a:srgbClr val="000000"/>
                </a:solidFill>
                <a:latin typeface="Times New Roman"/>
              </a:rPr>
              <a:t>Занятие, которое себя не оправдывает.</a:t>
            </a:r>
            <a:br>
              <a:rPr lang="ru-RU" sz="2400" dirty="0">
                <a:solidFill>
                  <a:srgbClr val="000000"/>
                </a:solidFill>
                <a:latin typeface="Times New Roman"/>
              </a:rPr>
            </a:br>
            <a:r>
              <a:rPr lang="ru-RU" sz="24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400" dirty="0">
                <a:solidFill>
                  <a:srgbClr val="000000"/>
                </a:solidFill>
                <a:latin typeface="Times New Roman"/>
              </a:rPr>
              <a:t>Обязательно.</a:t>
            </a:r>
            <a:br>
              <a:rPr lang="ru-RU" sz="2400" dirty="0">
                <a:solidFill>
                  <a:srgbClr val="000000"/>
                </a:solidFill>
                <a:latin typeface="Times New Roman"/>
              </a:rPr>
            </a:br>
            <a:r>
              <a:rPr lang="ru-RU" sz="24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400" dirty="0">
                <a:solidFill>
                  <a:srgbClr val="000000"/>
                </a:solidFill>
                <a:latin typeface="Times New Roman"/>
              </a:rPr>
              <a:t>Очень быстро.</a:t>
            </a:r>
            <a:br>
              <a:rPr lang="ru-RU" sz="2400" dirty="0">
                <a:solidFill>
                  <a:srgbClr val="000000"/>
                </a:solidFill>
                <a:latin typeface="Times New Roman"/>
              </a:rPr>
            </a:br>
            <a:r>
              <a:rPr lang="ru-RU" sz="2400" dirty="0" smtClean="0">
                <a:solidFill>
                  <a:srgbClr val="000000"/>
                </a:solidFill>
                <a:latin typeface="Times New Roman"/>
              </a:rPr>
              <a:t>Точно </a:t>
            </a:r>
            <a:r>
              <a:rPr lang="ru-RU" sz="2400" dirty="0">
                <a:solidFill>
                  <a:srgbClr val="000000"/>
                </a:solidFill>
                <a:latin typeface="Times New Roman"/>
              </a:rPr>
              <a:t>в цель.</a:t>
            </a:r>
            <a:br>
              <a:rPr lang="ru-RU" sz="2400" dirty="0">
                <a:solidFill>
                  <a:srgbClr val="000000"/>
                </a:solidFill>
                <a:latin typeface="Times New Roman"/>
              </a:rPr>
            </a:br>
            <a:r>
              <a:rPr lang="ru-RU" sz="24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400" dirty="0">
                <a:solidFill>
                  <a:srgbClr val="000000"/>
                </a:solidFill>
                <a:latin typeface="Times New Roman"/>
              </a:rPr>
              <a:t>Сохранять самообладание.</a:t>
            </a:r>
            <a:br>
              <a:rPr lang="ru-RU" sz="2400" dirty="0">
                <a:solidFill>
                  <a:srgbClr val="000000"/>
                </a:solidFill>
                <a:latin typeface="Times New Roman"/>
              </a:rPr>
            </a:br>
            <a:r>
              <a:rPr lang="ru-RU" sz="24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400" dirty="0">
                <a:solidFill>
                  <a:srgbClr val="000000"/>
                </a:solidFill>
                <a:latin typeface="Times New Roman"/>
              </a:rPr>
              <a:t>Показать себя с лучшей стороны.</a:t>
            </a:r>
            <a:br>
              <a:rPr lang="ru-RU" sz="2400" dirty="0">
                <a:solidFill>
                  <a:srgbClr val="000000"/>
                </a:solidFill>
                <a:latin typeface="Times New Roman"/>
              </a:rPr>
            </a:br>
            <a:r>
              <a:rPr lang="ru-RU" sz="24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400" dirty="0">
                <a:solidFill>
                  <a:srgbClr val="000000"/>
                </a:solidFill>
                <a:latin typeface="Times New Roman"/>
              </a:rPr>
              <a:t>Быть в состоянии большого волнения.</a:t>
            </a:r>
            <a:br>
              <a:rPr lang="ru-RU" sz="2400" dirty="0">
                <a:solidFill>
                  <a:srgbClr val="000000"/>
                </a:solidFill>
                <a:latin typeface="Times New Roman"/>
              </a:rPr>
            </a:br>
            <a:r>
              <a:rPr lang="ru-RU" sz="24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2400" dirty="0">
                <a:solidFill>
                  <a:srgbClr val="000000"/>
                </a:solidFill>
                <a:latin typeface="Times New Roman"/>
              </a:rPr>
              <a:t>Огорчаться.</a:t>
            </a:r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3275856" y="1484784"/>
            <a:ext cx="1440160" cy="21602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2699792" y="2276872"/>
            <a:ext cx="2016224" cy="99737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V="1">
            <a:off x="1763688" y="2564904"/>
            <a:ext cx="2952328" cy="7093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V="1">
            <a:off x="3275856" y="1484784"/>
            <a:ext cx="1440160" cy="21602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V="1">
            <a:off x="1835696" y="2996952"/>
            <a:ext cx="3888432" cy="136815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V="1">
            <a:off x="2376286" y="2276872"/>
            <a:ext cx="3491858" cy="247408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V="1">
            <a:off x="2123728" y="5157192"/>
            <a:ext cx="2880320" cy="3600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V="1">
            <a:off x="1619672" y="4365104"/>
            <a:ext cx="3161754" cy="158417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1492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Подведение итогов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45060" y="1772816"/>
            <a:ext cx="655272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Познание — великая страна,</a:t>
            </a:r>
          </a:p>
          <a:p>
            <a:r>
              <a:rPr lang="ru-RU" sz="2400" dirty="0"/>
              <a:t>Как бесконечность, глубока она.</a:t>
            </a:r>
          </a:p>
          <a:p>
            <a:r>
              <a:rPr lang="ru-RU" sz="2400" dirty="0"/>
              <a:t>В страну ведут великие пути,</a:t>
            </a:r>
          </a:p>
          <a:p>
            <a:r>
              <a:rPr lang="ru-RU" sz="2400" dirty="0"/>
              <a:t>Не всякому легко по ним идти.</a:t>
            </a:r>
          </a:p>
          <a:p>
            <a:r>
              <a:rPr lang="ru-RU" sz="2400" dirty="0"/>
              <a:t>Тому в страну познанья </a:t>
            </a:r>
            <a:r>
              <a:rPr lang="ru-RU" sz="2400" dirty="0" smtClean="0"/>
              <a:t>путь открыт</a:t>
            </a:r>
            <a:r>
              <a:rPr lang="ru-RU" sz="2400" dirty="0"/>
              <a:t>,</a:t>
            </a:r>
          </a:p>
          <a:p>
            <a:r>
              <a:rPr lang="ru-RU" sz="2400" dirty="0"/>
              <a:t>В ком жажда знаний тайная горит.</a:t>
            </a:r>
          </a:p>
          <a:p>
            <a:r>
              <a:rPr lang="ru-RU" sz="2400" dirty="0"/>
              <a:t>Пусть долог путь, но </a:t>
            </a:r>
            <a:r>
              <a:rPr lang="ru-RU" sz="2400" dirty="0" smtClean="0"/>
              <a:t>идущий дойдет </a:t>
            </a:r>
            <a:r>
              <a:rPr lang="ru-RU" sz="2400" dirty="0"/>
              <a:t>—</a:t>
            </a:r>
          </a:p>
          <a:p>
            <a:r>
              <a:rPr lang="ru-RU" sz="2400" dirty="0"/>
              <a:t>В страну познанья дух его ведет.  </a:t>
            </a:r>
          </a:p>
        </p:txBody>
      </p:sp>
    </p:spTree>
    <p:extLst>
      <p:ext uri="{BB962C8B-B14F-4D97-AF65-F5344CB8AC3E}">
        <p14:creationId xmlns:p14="http://schemas.microsoft.com/office/powerpoint/2010/main" val="1588406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Тема Offic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6666"/>
        </a:dk1>
        <a:lt1>
          <a:srgbClr val="FFFFFF"/>
        </a:lt1>
        <a:dk2>
          <a:srgbClr val="5E761C"/>
        </a:dk2>
        <a:lt2>
          <a:srgbClr val="777777"/>
        </a:lt2>
        <a:accent1>
          <a:srgbClr val="D5F470"/>
        </a:accent1>
        <a:accent2>
          <a:srgbClr val="EDCCFB"/>
        </a:accent2>
        <a:accent3>
          <a:srgbClr val="FFFFFF"/>
        </a:accent3>
        <a:accent4>
          <a:srgbClr val="005656"/>
        </a:accent4>
        <a:accent5>
          <a:srgbClr val="E7F8BB"/>
        </a:accent5>
        <a:accent6>
          <a:srgbClr val="D7B9E3"/>
        </a:accent6>
        <a:hlink>
          <a:srgbClr val="FF99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F470"/>
        </a:accent1>
        <a:accent2>
          <a:srgbClr val="EDC9FB"/>
        </a:accent2>
        <a:accent3>
          <a:srgbClr val="FFFFFF"/>
        </a:accent3>
        <a:accent4>
          <a:srgbClr val="000000"/>
        </a:accent4>
        <a:accent5>
          <a:srgbClr val="E7F8BB"/>
        </a:accent5>
        <a:accent6>
          <a:srgbClr val="D7B6E3"/>
        </a:accent6>
        <a:hlink>
          <a:srgbClr val="BFC3F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6600"/>
        </a:dk2>
        <a:lt2>
          <a:srgbClr val="808080"/>
        </a:lt2>
        <a:accent1>
          <a:srgbClr val="FF6237"/>
        </a:accent1>
        <a:accent2>
          <a:srgbClr val="5F7BF1"/>
        </a:accent2>
        <a:accent3>
          <a:srgbClr val="FFFFFF"/>
        </a:accent3>
        <a:accent4>
          <a:srgbClr val="000000"/>
        </a:accent4>
        <a:accent5>
          <a:srgbClr val="FFB7AE"/>
        </a:accent5>
        <a:accent6>
          <a:srgbClr val="556FDA"/>
        </a:accent6>
        <a:hlink>
          <a:srgbClr val="15DF1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663300"/>
        </a:dk2>
        <a:lt2>
          <a:srgbClr val="808080"/>
        </a:lt2>
        <a:accent1>
          <a:srgbClr val="76C082"/>
        </a:accent1>
        <a:accent2>
          <a:srgbClr val="E3B06D"/>
        </a:accent2>
        <a:accent3>
          <a:srgbClr val="FFFFFF"/>
        </a:accent3>
        <a:accent4>
          <a:srgbClr val="000000"/>
        </a:accent4>
        <a:accent5>
          <a:srgbClr val="BDDCC1"/>
        </a:accent5>
        <a:accent6>
          <a:srgbClr val="CE9F62"/>
        </a:accent6>
        <a:hlink>
          <a:srgbClr val="D8EC42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0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оформления 'По вертикали и горизонтали'</Template>
  <TotalTime>89</TotalTime>
  <Words>644</Words>
  <Application>Microsoft Office PowerPoint</Application>
  <PresentationFormat>Экран (4:3)</PresentationFormat>
  <Paragraphs>73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Игра-викторина  "В мире интересного" </vt:lpstr>
      <vt:lpstr>I конкурс. Мы и наше здоровье </vt:lpstr>
      <vt:lpstr>Презентация PowerPoint</vt:lpstr>
      <vt:lpstr>II конкурс. Мозаика леса </vt:lpstr>
      <vt:lpstr>Презентация PowerPoint</vt:lpstr>
      <vt:lpstr>Презентация PowerPoint</vt:lpstr>
      <vt:lpstr>Презентация PowerPoint</vt:lpstr>
      <vt:lpstr>Презентация PowerPoint</vt:lpstr>
      <vt:lpstr>III конкурс  Занимательная математика </vt:lpstr>
      <vt:lpstr>Презентация PowerPoint</vt:lpstr>
      <vt:lpstr>Презентация PowerPoint</vt:lpstr>
      <vt:lpstr>IV конкурс  Сказка мудростью богата </vt:lpstr>
      <vt:lpstr>Презентация PowerPoint</vt:lpstr>
      <vt:lpstr>Блиц - опрос</vt:lpstr>
      <vt:lpstr>V конкурс «Мудрость гласит»</vt:lpstr>
      <vt:lpstr>Подведение итогов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Игра-викторина  "В мире интересного"</dc:title>
  <dc:creator>user</dc:creator>
  <cp:lastModifiedBy>user</cp:lastModifiedBy>
  <cp:revision>10</cp:revision>
  <dcterms:created xsi:type="dcterms:W3CDTF">2020-07-28T12:36:06Z</dcterms:created>
  <dcterms:modified xsi:type="dcterms:W3CDTF">2020-09-09T14:35:53Z</dcterms:modified>
</cp:coreProperties>
</file>