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2" r:id="rId6"/>
    <p:sldId id="261" r:id="rId7"/>
    <p:sldId id="263" r:id="rId8"/>
    <p:sldId id="260" r:id="rId9"/>
    <p:sldId id="264" r:id="rId10"/>
    <p:sldId id="265" r:id="rId11"/>
    <p:sldId id="268" r:id="rId12"/>
    <p:sldId id="266" r:id="rId13"/>
    <p:sldId id="269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6600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-264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04.10.2020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Пользователь\Desktop\8c0285b145751a0735de428b97150c5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91680" y="1124744"/>
            <a:ext cx="6048672" cy="1470025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chemeClr val="bg1"/>
                </a:solidFill>
              </a:rPr>
              <a:t>Урок русского языка во 2 классе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sz="3100" dirty="0" smtClean="0">
                <a:solidFill>
                  <a:schemeClr val="bg1"/>
                </a:solidFill>
              </a:rPr>
              <a:t>ШКОЛА РОССИИ </a:t>
            </a:r>
            <a:br>
              <a:rPr lang="ru-RU" sz="3100" dirty="0" smtClean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«Что такое синонимы?»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123728" y="2636912"/>
            <a:ext cx="5472608" cy="1296144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solidFill>
                  <a:srgbClr val="92D050"/>
                </a:solidFill>
              </a:rPr>
              <a:t>Подготовила учитель начальных классов</a:t>
            </a:r>
          </a:p>
          <a:p>
            <a:r>
              <a:rPr lang="ru-RU" dirty="0" err="1" smtClean="0">
                <a:solidFill>
                  <a:srgbClr val="92D050"/>
                </a:solidFill>
              </a:rPr>
              <a:t>Кокшарова</a:t>
            </a:r>
            <a:r>
              <a:rPr lang="ru-RU" dirty="0" smtClean="0">
                <a:solidFill>
                  <a:srgbClr val="92D050"/>
                </a:solidFill>
              </a:rPr>
              <a:t> Ольга Александровна</a:t>
            </a:r>
            <a:endParaRPr lang="ru-RU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2418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Закончите пословицы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Кто хочет много знать, тому надо мало …</a:t>
            </a:r>
          </a:p>
          <a:p>
            <a:r>
              <a:rPr lang="ru-RU" dirty="0" smtClean="0"/>
              <a:t>Как аукнется, так и …</a:t>
            </a:r>
          </a:p>
          <a:p>
            <a:r>
              <a:rPr lang="ru-RU" dirty="0" smtClean="0"/>
              <a:t>Правда в огне не горит и в воде не …</a:t>
            </a:r>
          </a:p>
          <a:p>
            <a:r>
              <a:rPr lang="ru-RU" dirty="0" smtClean="0"/>
              <a:t>Корень учения горек, да плод его …</a:t>
            </a:r>
          </a:p>
          <a:p>
            <a:r>
              <a:rPr lang="ru-RU" dirty="0" smtClean="0"/>
              <a:t>Один за всех и все за …</a:t>
            </a:r>
          </a:p>
          <a:p>
            <a:r>
              <a:rPr lang="ru-RU" dirty="0" smtClean="0"/>
              <a:t>Нет друга – ищи, а нашёл – …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6116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Закончите пословицы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8496944" cy="4525963"/>
          </a:xfrm>
        </p:spPr>
        <p:txBody>
          <a:bodyPr/>
          <a:lstStyle/>
          <a:p>
            <a:r>
              <a:rPr lang="ru-RU" dirty="0" smtClean="0"/>
              <a:t>Кто хочет много знать, тому надо мало </a:t>
            </a:r>
            <a:r>
              <a:rPr lang="ru-RU" b="1" dirty="0" smtClean="0">
                <a:solidFill>
                  <a:srgbClr val="CC0000"/>
                </a:solidFill>
              </a:rPr>
              <a:t>спать </a:t>
            </a:r>
            <a:r>
              <a:rPr lang="ru-RU" b="1" dirty="0" smtClean="0"/>
              <a:t>.</a:t>
            </a:r>
          </a:p>
          <a:p>
            <a:r>
              <a:rPr lang="ru-RU" dirty="0" smtClean="0"/>
              <a:t>Как аукнется, так и </a:t>
            </a:r>
            <a:r>
              <a:rPr lang="ru-RU" b="1" dirty="0" smtClean="0">
                <a:solidFill>
                  <a:srgbClr val="CC0000"/>
                </a:solidFill>
              </a:rPr>
              <a:t>откликнется </a:t>
            </a:r>
            <a:r>
              <a:rPr lang="ru-RU" b="1" dirty="0" smtClean="0"/>
              <a:t>.</a:t>
            </a:r>
            <a:endParaRPr lang="ru-RU" b="1" dirty="0" smtClean="0">
              <a:solidFill>
                <a:srgbClr val="CC0000"/>
              </a:solidFill>
            </a:endParaRPr>
          </a:p>
          <a:p>
            <a:r>
              <a:rPr lang="ru-RU" dirty="0" smtClean="0"/>
              <a:t>Правда в огне не горит и в воде не </a:t>
            </a:r>
            <a:r>
              <a:rPr lang="ru-RU" b="1" dirty="0" smtClean="0">
                <a:solidFill>
                  <a:srgbClr val="CC0000"/>
                </a:solidFill>
              </a:rPr>
              <a:t>тонет</a:t>
            </a:r>
            <a:r>
              <a:rPr lang="ru-RU" dirty="0" smtClean="0"/>
              <a:t>.</a:t>
            </a:r>
          </a:p>
          <a:p>
            <a:r>
              <a:rPr lang="ru-RU" dirty="0" smtClean="0"/>
              <a:t>Корень учения горек, да плод его  </a:t>
            </a:r>
            <a:r>
              <a:rPr lang="ru-RU" b="1" dirty="0" smtClean="0">
                <a:solidFill>
                  <a:srgbClr val="CC0000"/>
                </a:solidFill>
              </a:rPr>
              <a:t>сладок</a:t>
            </a:r>
            <a:r>
              <a:rPr lang="ru-RU" dirty="0" smtClean="0"/>
              <a:t>.</a:t>
            </a:r>
          </a:p>
          <a:p>
            <a:r>
              <a:rPr lang="ru-RU" dirty="0" smtClean="0"/>
              <a:t>Один за всех и все за </a:t>
            </a:r>
            <a:r>
              <a:rPr lang="ru-RU" b="1" dirty="0" smtClean="0">
                <a:solidFill>
                  <a:srgbClr val="CC0000"/>
                </a:solidFill>
              </a:rPr>
              <a:t>одного</a:t>
            </a:r>
            <a:r>
              <a:rPr lang="ru-RU" dirty="0" smtClean="0"/>
              <a:t>.</a:t>
            </a:r>
          </a:p>
          <a:p>
            <a:r>
              <a:rPr lang="ru-RU" dirty="0" smtClean="0"/>
              <a:t>Нет друга – ищи, а нашёл – </a:t>
            </a:r>
            <a:r>
              <a:rPr lang="ru-RU" b="1" dirty="0" smtClean="0">
                <a:solidFill>
                  <a:srgbClr val="CC0000"/>
                </a:solidFill>
              </a:rPr>
              <a:t>береги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9628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6699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/>
              <a:t>Пришла поздняя осень в лесу стало скучно и холодно птицы улетели в тёплые страны</a:t>
            </a:r>
            <a:endParaRPr lang="ru-RU" sz="6000" dirty="0"/>
          </a:p>
        </p:txBody>
      </p:sp>
    </p:spTree>
    <p:extLst>
      <p:ext uri="{BB962C8B-B14F-4D97-AF65-F5344CB8AC3E}">
        <p14:creationId xmlns:p14="http://schemas.microsoft.com/office/powerpoint/2010/main" val="3915443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466997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/>
              <a:t>Пришла поздняя осень. В лесу стало скучно и холодно. Птицы улетели в тёплые страны.</a:t>
            </a:r>
            <a:endParaRPr lang="ru-RU" sz="6000" dirty="0"/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6372200" y="1690255"/>
            <a:ext cx="1792745" cy="10553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827584" y="1868380"/>
            <a:ext cx="2448272" cy="1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827584" y="1711361"/>
            <a:ext cx="2448272" cy="1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flipV="1">
            <a:off x="6012160" y="3789040"/>
            <a:ext cx="2429418" cy="10554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/>
        </p:nvCxnSpPr>
        <p:spPr>
          <a:xfrm flipV="1">
            <a:off x="6012160" y="3645024"/>
            <a:ext cx="2457585" cy="10554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3675627" y="3655577"/>
            <a:ext cx="2048501" cy="1"/>
          </a:xfrm>
          <a:prstGeom prst="line">
            <a:avLst/>
          </a:prstGeom>
          <a:ln w="57150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99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50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1"/>
            <a:ext cx="6840760" cy="30963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/>
              <a:t>Скажи «родник» – </a:t>
            </a:r>
          </a:p>
          <a:p>
            <a:pPr marL="0" indent="0">
              <a:buNone/>
            </a:pPr>
            <a:r>
              <a:rPr lang="ru-RU" sz="4400" b="1" dirty="0" smtClean="0"/>
              <a:t>И вот возник,</a:t>
            </a:r>
          </a:p>
          <a:p>
            <a:pPr marL="0" indent="0">
              <a:buNone/>
            </a:pPr>
            <a:r>
              <a:rPr lang="ru-RU" sz="4400" b="1" dirty="0" smtClean="0"/>
              <a:t>Бежит в зелёной чаще</a:t>
            </a:r>
          </a:p>
          <a:p>
            <a:pPr marL="0" indent="0">
              <a:buNone/>
            </a:pPr>
            <a:r>
              <a:rPr lang="ru-RU" sz="4400" b="1" dirty="0" smtClean="0"/>
              <a:t>Весёлый ключ журчащий.</a:t>
            </a:r>
            <a:endParaRPr lang="ru-RU" sz="4400" b="1" dirty="0"/>
          </a:p>
        </p:txBody>
      </p:sp>
      <p:pic>
        <p:nvPicPr>
          <p:cNvPr id="4098" name="Picture 2" descr="C:\Users\Пользователь\Desktop\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2257061" cy="169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s120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3246383" cy="18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7487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509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548681"/>
            <a:ext cx="6840760" cy="309634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4400" b="1" dirty="0" smtClean="0"/>
              <a:t>Скажи «родник» – </a:t>
            </a:r>
          </a:p>
          <a:p>
            <a:pPr marL="0" indent="0">
              <a:buNone/>
            </a:pPr>
            <a:r>
              <a:rPr lang="ru-RU" sz="4400" b="1" dirty="0" smtClean="0"/>
              <a:t>И вот возник,</a:t>
            </a:r>
          </a:p>
          <a:p>
            <a:pPr marL="0" indent="0">
              <a:buNone/>
            </a:pPr>
            <a:r>
              <a:rPr lang="ru-RU" sz="4400" b="1" dirty="0" smtClean="0"/>
              <a:t>Бежит в зелёной чаще</a:t>
            </a:r>
          </a:p>
          <a:p>
            <a:pPr marL="0" indent="0">
              <a:buNone/>
            </a:pPr>
            <a:r>
              <a:rPr lang="ru-RU" sz="4400" b="1" dirty="0" smtClean="0"/>
              <a:t>Весёлый ключ журчащий.</a:t>
            </a:r>
            <a:endParaRPr lang="ru-RU" sz="4400" b="1" dirty="0"/>
          </a:p>
        </p:txBody>
      </p:sp>
      <p:pic>
        <p:nvPicPr>
          <p:cNvPr id="4098" name="Picture 2" descr="C:\Users\Пользователь\Desktop\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61048"/>
            <a:ext cx="2257061" cy="16927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Пользователь\Desktop\s1200 (1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4005064"/>
            <a:ext cx="3246383" cy="1808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4104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800" b="1" dirty="0" smtClean="0">
                <a:solidFill>
                  <a:srgbClr val="CC0000"/>
                </a:solidFill>
              </a:rPr>
              <a:t>Синонимы</a:t>
            </a:r>
            <a:r>
              <a:rPr lang="ru-RU" sz="4800" dirty="0" smtClean="0"/>
              <a:t> </a:t>
            </a:r>
            <a:r>
              <a:rPr lang="ru-RU" dirty="0" smtClean="0"/>
              <a:t>– </a:t>
            </a:r>
            <a:r>
              <a:rPr lang="ru-RU" b="1" dirty="0" smtClean="0"/>
              <a:t>это …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ru-RU" sz="4000" b="1" dirty="0"/>
              <a:t>с</a:t>
            </a:r>
            <a:r>
              <a:rPr lang="ru-RU" sz="4000" b="1" dirty="0" smtClean="0"/>
              <a:t>лова, которые </a:t>
            </a:r>
            <a:r>
              <a:rPr lang="ru-RU" sz="4000" b="1" dirty="0"/>
              <a:t>произносятся </a:t>
            </a:r>
            <a:endParaRPr lang="ru-RU" sz="4000" b="1" dirty="0" smtClean="0"/>
          </a:p>
          <a:p>
            <a:pPr marL="0" indent="0" algn="ctr">
              <a:buNone/>
            </a:pPr>
            <a:r>
              <a:rPr lang="ru-RU" sz="4000" b="1" dirty="0" smtClean="0"/>
              <a:t>по-разному , а по смыслу одинаковые или близкие.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0066"/>
                </a:solidFill>
              </a:rPr>
              <a:t>Радость – веселье 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0066"/>
                </a:solidFill>
              </a:rPr>
              <a:t>Злой – сердитый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0066"/>
                </a:solidFill>
              </a:rPr>
              <a:t>Скоро – быстро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0066"/>
                </a:solidFill>
              </a:rPr>
              <a:t>Прыгать - скакать</a:t>
            </a:r>
          </a:p>
          <a:p>
            <a:pPr marL="0" indent="0" algn="ctr">
              <a:buNone/>
            </a:pPr>
            <a:endParaRPr lang="ru-RU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3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Работа с учебником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660066"/>
                </a:solidFill>
              </a:rPr>
              <a:t>Стр. 53  упр.  68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660066"/>
                </a:solidFill>
              </a:rPr>
              <a:t>Стр. 53  упр.  69</a:t>
            </a:r>
            <a:endParaRPr lang="ru-RU" sz="4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7279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96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/>
              <a:t>Поработай со словарём стр. 141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660066"/>
                </a:solidFill>
              </a:rPr>
              <a:t>Ветер, чуткий, думать, правильный.</a:t>
            </a:r>
          </a:p>
          <a:p>
            <a:pPr marL="0" indent="0" algn="ctr">
              <a:buNone/>
            </a:pPr>
            <a:endParaRPr lang="ru-RU" sz="4000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777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/>
              <a:t>Найди пару 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3333CC"/>
                </a:solidFill>
              </a:rPr>
              <a:t>Неразговорчивый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3333CC"/>
                </a:solidFill>
              </a:rPr>
              <a:t>Смелый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3333CC"/>
                </a:solidFill>
              </a:rPr>
              <a:t>Прекрасный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3333CC"/>
                </a:solidFill>
              </a:rPr>
              <a:t>Ласковый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3333CC"/>
                </a:solidFill>
              </a:rPr>
              <a:t>Ослепительный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3333CC"/>
                </a:solidFill>
              </a:rPr>
              <a:t>Жаркий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660066"/>
                </a:solidFill>
              </a:rPr>
              <a:t> </a:t>
            </a:r>
          </a:p>
          <a:p>
            <a:pPr marL="0" indent="0" algn="ctr">
              <a:buNone/>
            </a:pPr>
            <a:endParaRPr lang="ru-RU" sz="4000" b="1" dirty="0">
              <a:solidFill>
                <a:srgbClr val="660066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Нежный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Яркий 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Чудесный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Молчаливый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Горячий</a:t>
            </a:r>
          </a:p>
          <a:p>
            <a:pPr marL="0" indent="0" algn="ctr">
              <a:buNone/>
            </a:pPr>
            <a:r>
              <a:rPr lang="ru-RU" sz="3600" b="1" dirty="0" smtClean="0">
                <a:solidFill>
                  <a:srgbClr val="C00000"/>
                </a:solidFill>
              </a:rPr>
              <a:t>Отважный 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8" name="Прямая со стрелкой 7"/>
          <p:cNvCxnSpPr/>
          <p:nvPr/>
        </p:nvCxnSpPr>
        <p:spPr>
          <a:xfrm>
            <a:off x="4283968" y="1988840"/>
            <a:ext cx="1080120" cy="1656184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3275856" y="2475384"/>
            <a:ext cx="2376264" cy="2321768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V="1">
            <a:off x="3583124" y="1916832"/>
            <a:ext cx="2141004" cy="1728192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712948" y="3008745"/>
            <a:ext cx="2011180" cy="100696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4067944" y="2420888"/>
            <a:ext cx="1872208" cy="1944216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3356248" y="4221088"/>
            <a:ext cx="2511896" cy="720080"/>
          </a:xfrm>
          <a:prstGeom prst="straightConnector1">
            <a:avLst/>
          </a:prstGeom>
          <a:ln w="5715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0002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38051" y="904487"/>
            <a:ext cx="5790333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660066"/>
                </a:solidFill>
              </a:rPr>
              <a:t>Я </a:t>
            </a:r>
            <a:r>
              <a:rPr lang="ru-RU" b="1" dirty="0" smtClean="0">
                <a:solidFill>
                  <a:srgbClr val="660066"/>
                </a:solidFill>
              </a:rPr>
              <a:t>доволен своей работой, у меня все получилось</a:t>
            </a:r>
          </a:p>
          <a:p>
            <a:pPr marL="0" indent="0" algn="ctr">
              <a:buNone/>
            </a:pPr>
            <a:endParaRPr lang="ru-RU" b="1" dirty="0" smtClean="0">
              <a:solidFill>
                <a:srgbClr val="660066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0066"/>
                </a:solidFill>
              </a:rPr>
              <a:t>Я работал неплохо, но кое-что показалось сложным</a:t>
            </a:r>
          </a:p>
          <a:p>
            <a:pPr marL="0" indent="0" algn="ctr">
              <a:buNone/>
            </a:pPr>
            <a:endParaRPr lang="ru-RU" b="1" dirty="0">
              <a:solidFill>
                <a:srgbClr val="660066"/>
              </a:solidFill>
            </a:endParaRPr>
          </a:p>
          <a:p>
            <a:pPr marL="0" indent="0" algn="ctr">
              <a:buNone/>
            </a:pPr>
            <a:r>
              <a:rPr lang="ru-RU" b="1" dirty="0" smtClean="0">
                <a:solidFill>
                  <a:srgbClr val="660066"/>
                </a:solidFill>
              </a:rPr>
              <a:t>На уроке мне было трудно, надо работать над собой</a:t>
            </a:r>
            <a:endParaRPr lang="ru-RU" b="1" dirty="0">
              <a:solidFill>
                <a:srgbClr val="660066"/>
              </a:solidFill>
            </a:endParaRPr>
          </a:p>
        </p:txBody>
      </p:sp>
      <p:pic>
        <p:nvPicPr>
          <p:cNvPr id="5122" name="Picture 2" descr="C:\Users\Пользователь\Desktop\9GAAAgMRxuA-192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156" y="980728"/>
            <a:ext cx="1728192" cy="1358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Пользователь\Desktop\1562706587062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48" y="2705047"/>
            <a:ext cx="1800200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5" name="Picture 5" descr="C:\Users\Пользователь\Desktop\1576643001_5-14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3994015"/>
            <a:ext cx="1224136" cy="1117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976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Пользователь\Desktop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43608" y="904487"/>
            <a:ext cx="7416823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 smtClean="0">
                <a:solidFill>
                  <a:srgbClr val="660066"/>
                </a:solidFill>
              </a:rPr>
              <a:t>Домашнее задание </a:t>
            </a:r>
          </a:p>
          <a:p>
            <a:pPr marL="0" indent="0" algn="ctr">
              <a:buNone/>
            </a:pPr>
            <a:endParaRPr lang="ru-RU" sz="4000" b="1" dirty="0" smtClean="0">
              <a:solidFill>
                <a:srgbClr val="660066"/>
              </a:solidFill>
            </a:endParaRP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660066"/>
                </a:solidFill>
              </a:rPr>
              <a:t>С. 53 у 67, с 52 правило выучить</a:t>
            </a:r>
            <a:endParaRPr lang="ru-RU" b="1" dirty="0">
              <a:solidFill>
                <a:srgbClr val="66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0406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299</Words>
  <Application>Microsoft Office PowerPoint</Application>
  <PresentationFormat>Экран (4:3)</PresentationFormat>
  <Paragraphs>62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Урок русского языка во 2 классе ШКОЛА РОССИИ  «Что такое синонимы?»</vt:lpstr>
      <vt:lpstr>Закончите пословицы</vt:lpstr>
      <vt:lpstr>Закончите пословицы</vt:lpstr>
      <vt:lpstr>Презентация PowerPoint</vt:lpstr>
      <vt:lpstr>Презентация PowerPoint</vt:lpstr>
      <vt:lpstr>Презентация PowerPoint</vt:lpstr>
      <vt:lpstr>Презентация PowerPoint</vt:lpstr>
      <vt:lpstr>Синонимы – это …</vt:lpstr>
      <vt:lpstr>Работа с учебником</vt:lpstr>
      <vt:lpstr>Поработай со словарём стр. 141</vt:lpstr>
      <vt:lpstr>Найди пару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русского языка во 2 классе ШКОЛА РОССИИ  «Что такое синонимы?»</dc:title>
  <dc:creator>Пользователь</dc:creator>
  <cp:lastModifiedBy>Пользователь</cp:lastModifiedBy>
  <cp:revision>8</cp:revision>
  <dcterms:created xsi:type="dcterms:W3CDTF">2020-10-04T14:34:53Z</dcterms:created>
  <dcterms:modified xsi:type="dcterms:W3CDTF">2020-10-04T15:49:34Z</dcterms:modified>
</cp:coreProperties>
</file>